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7" r:id="rId4"/>
    <p:sldId id="264" r:id="rId5"/>
    <p:sldId id="289" r:id="rId6"/>
    <p:sldId id="258" r:id="rId7"/>
    <p:sldId id="273" r:id="rId8"/>
    <p:sldId id="272" r:id="rId9"/>
    <p:sldId id="271" r:id="rId10"/>
    <p:sldId id="270" r:id="rId11"/>
    <p:sldId id="277" r:id="rId12"/>
    <p:sldId id="278" r:id="rId13"/>
    <p:sldId id="281" r:id="rId14"/>
    <p:sldId id="280" r:id="rId15"/>
    <p:sldId id="279" r:id="rId16"/>
    <p:sldId id="283" r:id="rId17"/>
    <p:sldId id="267" r:id="rId18"/>
    <p:sldId id="285" r:id="rId19"/>
    <p:sldId id="262" r:id="rId20"/>
    <p:sldId id="287" r:id="rId21"/>
    <p:sldId id="286" r:id="rId22"/>
    <p:sldId id="263" r:id="rId23"/>
    <p:sldId id="265" r:id="rId24"/>
    <p:sldId id="284" r:id="rId25"/>
    <p:sldId id="26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2">
                  <c:v>15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3">
                  <c:v>20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4">
                  <c:v>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5">
                  <c:v>10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17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Iran 2003</c:v>
                </c:pt>
                <c:pt idx="1">
                  <c:v>Thailand 2004</c:v>
                </c:pt>
                <c:pt idx="2">
                  <c:v>Pakistan 2005</c:v>
                </c:pt>
                <c:pt idx="3">
                  <c:v>Italy 2009</c:v>
                </c:pt>
                <c:pt idx="4">
                  <c:v>Chile 2010</c:v>
                </c:pt>
                <c:pt idx="5">
                  <c:v>New Zealand 2011</c:v>
                </c:pt>
                <c:pt idx="6">
                  <c:v>Turkey 2011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3"/>
        <c:overlap val="100"/>
        <c:axId val="239175800"/>
        <c:axId val="239176192"/>
      </c:barChart>
      <c:catAx>
        <c:axId val="239175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176192"/>
        <c:crosses val="autoZero"/>
        <c:auto val="1"/>
        <c:lblAlgn val="ctr"/>
        <c:lblOffset val="100"/>
        <c:noMultiLvlLbl val="0"/>
      </c:catAx>
      <c:valAx>
        <c:axId val="239176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175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01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27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0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02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9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50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6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8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35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2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1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D76D5-645C-440C-ACA1-584F6686406A}" type="datetimeFigureOut">
              <a:rPr lang="en-GB" smtClean="0"/>
              <a:t>06/06/2018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7874-CC71-42DB-97F1-DBCD1D231D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3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2"/>
            <a:ext cx="9144000" cy="119910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sz="4000" b="1" dirty="0" smtClean="0">
                <a:solidFill>
                  <a:schemeClr val="bg1"/>
                </a:solidFill>
              </a:rPr>
              <a:t>The Grand Bargain: Friend or Foe?</a:t>
            </a:r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4026772"/>
            <a:ext cx="9144000" cy="1869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 smtClean="0"/>
          </a:p>
          <a:p>
            <a:r>
              <a:rPr lang="en-GB" b="1" dirty="0" smtClean="0"/>
              <a:t>UK Shelter Forum</a:t>
            </a:r>
          </a:p>
          <a:p>
            <a:r>
              <a:rPr lang="en-GB" b="1" dirty="0" smtClean="0"/>
              <a:t>June 2018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3569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r>
              <a:rPr lang="en-GB" sz="1500" dirty="0" smtClean="0"/>
              <a:t>4</a:t>
            </a:r>
            <a:r>
              <a:rPr lang="en-GB" sz="1500" dirty="0"/>
              <a:t>. Reduce duplication and management costs 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33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sz="1500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r>
              <a:rPr lang="en-GB" sz="1500" dirty="0" smtClean="0"/>
              <a:t>4</a:t>
            </a:r>
            <a:r>
              <a:rPr lang="en-GB" sz="1500" dirty="0"/>
              <a:t>. Reduce duplication and management costs </a:t>
            </a:r>
          </a:p>
          <a:p>
            <a:pPr algn="l" fontAlgn="base"/>
            <a:r>
              <a:rPr lang="en-GB" sz="1500" dirty="0"/>
              <a:t>5. Improve joint and impartial needs assessments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28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sz="1500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r>
              <a:rPr lang="en-GB" sz="1500" dirty="0" smtClean="0"/>
              <a:t>4</a:t>
            </a:r>
            <a:r>
              <a:rPr lang="en-GB" sz="1500" dirty="0"/>
              <a:t>. Reduce duplication and management costs </a:t>
            </a:r>
          </a:p>
          <a:p>
            <a:pPr algn="l" fontAlgn="base"/>
            <a:r>
              <a:rPr lang="en-GB" sz="1500" dirty="0"/>
              <a:t>5. Improve joint and impartial needs assessments</a:t>
            </a:r>
          </a:p>
          <a:p>
            <a:pPr algn="l" fontAlgn="base"/>
            <a:r>
              <a:rPr lang="en-GB" sz="1500" dirty="0" smtClean="0"/>
              <a:t>6. A participation revolution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3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sz="1600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r>
              <a:rPr lang="en-GB" sz="1500" dirty="0" smtClean="0"/>
              <a:t>4</a:t>
            </a:r>
            <a:r>
              <a:rPr lang="en-GB" sz="1500" dirty="0"/>
              <a:t>. Reduce duplication and management costs </a:t>
            </a:r>
          </a:p>
          <a:p>
            <a:pPr algn="l" fontAlgn="base"/>
            <a:r>
              <a:rPr lang="en-GB" sz="1500" dirty="0"/>
              <a:t>5. Improve joint and impartial needs assessments</a:t>
            </a:r>
          </a:p>
          <a:p>
            <a:pPr algn="l" fontAlgn="base"/>
            <a:r>
              <a:rPr lang="en-GB" sz="1500" dirty="0" smtClean="0"/>
              <a:t>6. A participation revolution</a:t>
            </a:r>
          </a:p>
          <a:p>
            <a:pPr algn="l" fontAlgn="base"/>
            <a:r>
              <a:rPr lang="en-GB" sz="1500" dirty="0" smtClean="0"/>
              <a:t>7. Increase humanitarian multi-year planning and funding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sz="1500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r>
              <a:rPr lang="en-GB" sz="1500" dirty="0" smtClean="0"/>
              <a:t>4</a:t>
            </a:r>
            <a:r>
              <a:rPr lang="en-GB" sz="1500" dirty="0"/>
              <a:t>. Reduce duplication and management costs </a:t>
            </a:r>
          </a:p>
          <a:p>
            <a:pPr algn="l" fontAlgn="base"/>
            <a:r>
              <a:rPr lang="en-GB" sz="1500" dirty="0"/>
              <a:t>5. Improve joint and impartial needs assessments</a:t>
            </a:r>
          </a:p>
          <a:p>
            <a:pPr algn="l" fontAlgn="base"/>
            <a:r>
              <a:rPr lang="en-GB" sz="1500" dirty="0" smtClean="0"/>
              <a:t>6. A participation revolution</a:t>
            </a:r>
          </a:p>
          <a:p>
            <a:pPr algn="l" fontAlgn="base"/>
            <a:r>
              <a:rPr lang="en-GB" sz="1500" dirty="0" smtClean="0"/>
              <a:t>7. Increase humanitarian multi-year planning and funding</a:t>
            </a:r>
          </a:p>
          <a:p>
            <a:pPr algn="l" fontAlgn="base"/>
            <a:r>
              <a:rPr lang="en-GB" sz="1500" dirty="0" smtClean="0"/>
              <a:t>8. Reduce the earmarking of donor contributions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34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sz="1600" dirty="0" smtClean="0"/>
          </a:p>
          <a:p>
            <a:pPr algn="l" fontAlgn="base"/>
            <a:r>
              <a:rPr lang="en-GB" sz="1600" dirty="0" smtClean="0"/>
              <a:t>1. Greater transparency</a:t>
            </a:r>
          </a:p>
          <a:p>
            <a:pPr algn="l" fontAlgn="base"/>
            <a:r>
              <a:rPr lang="en-GB" sz="1600" dirty="0" smtClean="0"/>
              <a:t>2. More </a:t>
            </a:r>
            <a:r>
              <a:rPr lang="en-GB" sz="1600" dirty="0"/>
              <a:t>support and funding tools for local and national </a:t>
            </a:r>
            <a:r>
              <a:rPr lang="en-GB" sz="1600" dirty="0" smtClean="0"/>
              <a:t>responders</a:t>
            </a:r>
          </a:p>
          <a:p>
            <a:pPr algn="l" fontAlgn="base"/>
            <a:r>
              <a:rPr lang="en-GB" sz="1600" dirty="0" smtClean="0"/>
              <a:t>3. Increase </a:t>
            </a:r>
            <a:r>
              <a:rPr lang="en-GB" sz="1600" dirty="0"/>
              <a:t>the use and coordination of cash-based programming </a:t>
            </a:r>
            <a:endParaRPr lang="en-GB" sz="1600" dirty="0" smtClean="0"/>
          </a:p>
          <a:p>
            <a:pPr algn="l" fontAlgn="base"/>
            <a:r>
              <a:rPr lang="en-GB" sz="1600" dirty="0" smtClean="0"/>
              <a:t>4</a:t>
            </a:r>
            <a:r>
              <a:rPr lang="en-GB" sz="1600" dirty="0"/>
              <a:t>. Reduce duplication and management costs </a:t>
            </a:r>
          </a:p>
          <a:p>
            <a:pPr algn="l" fontAlgn="base"/>
            <a:r>
              <a:rPr lang="en-GB" sz="1600" dirty="0"/>
              <a:t>5. Improve joint and impartial needs assessments</a:t>
            </a:r>
          </a:p>
          <a:p>
            <a:pPr algn="l" fontAlgn="base"/>
            <a:r>
              <a:rPr lang="en-GB" sz="1600" dirty="0" smtClean="0"/>
              <a:t>6. A participation revolution</a:t>
            </a:r>
          </a:p>
          <a:p>
            <a:pPr algn="l" fontAlgn="base"/>
            <a:r>
              <a:rPr lang="en-GB" sz="1600" dirty="0" smtClean="0"/>
              <a:t>7. Increase humanitarian multi-year planning and funding</a:t>
            </a:r>
          </a:p>
          <a:p>
            <a:pPr algn="l" fontAlgn="base"/>
            <a:r>
              <a:rPr lang="en-GB" sz="1600" dirty="0" smtClean="0"/>
              <a:t>8. Reduce the earmarking of donor contributions</a:t>
            </a:r>
          </a:p>
          <a:p>
            <a:pPr algn="l" fontAlgn="base"/>
            <a:r>
              <a:rPr lang="en-GB" sz="1600" dirty="0" smtClean="0"/>
              <a:t>9. Harmonise and simplify reporting requirements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7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dirty="0" smtClean="0"/>
              <a:t>1. Greater transparency</a:t>
            </a:r>
          </a:p>
          <a:p>
            <a:pPr algn="l" fontAlgn="base"/>
            <a:r>
              <a:rPr lang="en-GB" dirty="0" smtClean="0"/>
              <a:t>2. More </a:t>
            </a:r>
            <a:r>
              <a:rPr lang="en-GB" dirty="0"/>
              <a:t>support and funding tools for local and national </a:t>
            </a:r>
            <a:r>
              <a:rPr lang="en-GB" dirty="0" smtClean="0"/>
              <a:t>responders</a:t>
            </a:r>
          </a:p>
          <a:p>
            <a:pPr algn="l" fontAlgn="base"/>
            <a:r>
              <a:rPr lang="en-GB" dirty="0" smtClean="0"/>
              <a:t>3. Increase </a:t>
            </a:r>
            <a:r>
              <a:rPr lang="en-GB" dirty="0"/>
              <a:t>the use and coordination of cash-based programming </a:t>
            </a:r>
            <a:endParaRPr lang="en-GB" dirty="0" smtClean="0"/>
          </a:p>
          <a:p>
            <a:pPr algn="l" fontAlgn="base"/>
            <a:r>
              <a:rPr lang="en-GB" dirty="0" smtClean="0"/>
              <a:t>4</a:t>
            </a:r>
            <a:r>
              <a:rPr lang="en-GB" dirty="0"/>
              <a:t>. Reduce duplication and management costs </a:t>
            </a:r>
          </a:p>
          <a:p>
            <a:pPr algn="l" fontAlgn="base"/>
            <a:r>
              <a:rPr lang="en-GB" dirty="0"/>
              <a:t>5. Improve joint and impartial needs assessments</a:t>
            </a:r>
          </a:p>
          <a:p>
            <a:pPr algn="l" fontAlgn="base"/>
            <a:r>
              <a:rPr lang="en-GB" dirty="0" smtClean="0"/>
              <a:t>6. A participation revolution</a:t>
            </a:r>
          </a:p>
          <a:p>
            <a:pPr algn="l" fontAlgn="base"/>
            <a:r>
              <a:rPr lang="en-GB" dirty="0" smtClean="0"/>
              <a:t>7. Increase humanitarian multi-year planning and funding</a:t>
            </a:r>
          </a:p>
          <a:p>
            <a:pPr algn="l" fontAlgn="base"/>
            <a:r>
              <a:rPr lang="en-GB" dirty="0" smtClean="0"/>
              <a:t>8. Reduce the earmarking of donor contributions</a:t>
            </a:r>
          </a:p>
          <a:p>
            <a:pPr algn="l" fontAlgn="base"/>
            <a:r>
              <a:rPr lang="en-GB" dirty="0" smtClean="0"/>
              <a:t>9. Harmonise and simplify reporting requirements</a:t>
            </a:r>
          </a:p>
          <a:p>
            <a:pPr algn="l" fontAlgn="base"/>
            <a:r>
              <a:rPr lang="en-GB" dirty="0" smtClean="0"/>
              <a:t>10. Enhance engagement between humanitarian and development actors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9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Origin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b="1" dirty="0" smtClean="0"/>
          </a:p>
          <a:p>
            <a:r>
              <a:rPr lang="en-GB" sz="3600" b="1" dirty="0" smtClean="0"/>
              <a:t>Where did the Grand </a:t>
            </a:r>
            <a:r>
              <a:rPr lang="en-GB" sz="3600" b="1" dirty="0" smtClean="0"/>
              <a:t>Bargain </a:t>
            </a:r>
            <a:r>
              <a:rPr lang="en-GB" sz="3600" b="1" dirty="0" smtClean="0"/>
              <a:t>come from?</a:t>
            </a:r>
            <a:endParaRPr lang="en-GB" sz="3600" b="1" dirty="0" smtClean="0"/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61014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Origin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GB" sz="2400" b="1" dirty="0" smtClean="0"/>
              <a:t>Shrink the needs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GB" sz="2400" b="1" dirty="0" smtClean="0"/>
              <a:t>Broaden the resource base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GB" sz="2400" b="1" dirty="0" smtClean="0"/>
              <a:t>Improve efficiency</a:t>
            </a:r>
          </a:p>
          <a:p>
            <a:endParaRPr lang="en-GB" sz="3600" b="1" dirty="0" smtClean="0"/>
          </a:p>
          <a:p>
            <a:endParaRPr lang="en-GB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444100" y="5153131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HLPHF (2016) ‘Too important to fail — addressing the humanitarian financing gap. </a:t>
            </a:r>
            <a:endParaRPr lang="en-GB" sz="1600" dirty="0" smtClean="0"/>
          </a:p>
          <a:p>
            <a:pPr algn="ctr"/>
            <a:r>
              <a:rPr lang="en-GB" sz="1600" dirty="0" smtClean="0"/>
              <a:t>Report </a:t>
            </a:r>
            <a:r>
              <a:rPr lang="en-GB" sz="1600" dirty="0"/>
              <a:t>to the </a:t>
            </a:r>
            <a:r>
              <a:rPr lang="en-GB" sz="1600" dirty="0" smtClean="0"/>
              <a:t>Secretary-General’.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6021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603" y="2778002"/>
            <a:ext cx="7300794" cy="300630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523999" y="5818956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GB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Requirements and actual funding,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UN-coordinated appeals 2007-2016 (Development Initiatives, 2017)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Summary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200" b="1" dirty="0" smtClean="0"/>
              <a:t>	</a:t>
            </a:r>
          </a:p>
          <a:p>
            <a:pPr algn="l"/>
            <a:r>
              <a:rPr lang="en-GB" sz="2200" b="1" dirty="0"/>
              <a:t>	</a:t>
            </a:r>
            <a:r>
              <a:rPr lang="en-GB" sz="2200" b="1" dirty="0" smtClean="0"/>
              <a:t>1. Game</a:t>
            </a:r>
          </a:p>
          <a:p>
            <a:pPr algn="l"/>
            <a:r>
              <a:rPr lang="en-GB" sz="2200" b="1" dirty="0" smtClean="0"/>
              <a:t>	2. Origin of the Grand Bargain</a:t>
            </a:r>
          </a:p>
          <a:p>
            <a:pPr algn="l"/>
            <a:r>
              <a:rPr lang="en-GB" sz="2200" b="1" dirty="0" smtClean="0"/>
              <a:t>	3</a:t>
            </a:r>
            <a:r>
              <a:rPr lang="en-GB" sz="2200" b="1" dirty="0" smtClean="0"/>
              <a:t>. Discussion</a:t>
            </a:r>
            <a:endParaRPr lang="en-GB" sz="2200" b="1" dirty="0" smtClean="0"/>
          </a:p>
          <a:p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959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Origin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r>
              <a:rPr lang="en-GB" b="1" dirty="0" smtClean="0"/>
              <a:t>Saving Money = Better Humanitarian </a:t>
            </a:r>
            <a:r>
              <a:rPr lang="en-GB" b="1" dirty="0"/>
              <a:t>O</a:t>
            </a:r>
            <a:r>
              <a:rPr lang="en-GB" b="1" dirty="0" smtClean="0"/>
              <a:t>utcomes</a:t>
            </a:r>
          </a:p>
          <a:p>
            <a:endParaRPr lang="en-GB" b="1" dirty="0" smtClean="0"/>
          </a:p>
          <a:p>
            <a:endParaRPr lang="en-GB" sz="3600" b="1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4953740" y="4465468"/>
            <a:ext cx="106532" cy="26633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4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Origin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r>
              <a:rPr lang="en-GB" b="1" dirty="0" smtClean="0"/>
              <a:t>“…no </a:t>
            </a:r>
            <a:r>
              <a:rPr lang="en-GB" b="1" dirty="0"/>
              <a:t>one having to die or live</a:t>
            </a:r>
          </a:p>
          <a:p>
            <a:r>
              <a:rPr lang="en-GB" b="1" dirty="0"/>
              <a:t>without dignity for the lack of </a:t>
            </a:r>
            <a:r>
              <a:rPr lang="en-GB" b="1" dirty="0" smtClean="0"/>
              <a:t>money”.</a:t>
            </a:r>
          </a:p>
          <a:p>
            <a:endParaRPr lang="en-GB" b="1" dirty="0" smtClean="0"/>
          </a:p>
          <a:p>
            <a:endParaRPr lang="en-GB" sz="3600" b="1" dirty="0"/>
          </a:p>
        </p:txBody>
      </p:sp>
      <p:sp>
        <p:nvSpPr>
          <p:cNvPr id="9" name="Rectangle 8"/>
          <p:cNvSpPr/>
          <p:nvPr/>
        </p:nvSpPr>
        <p:spPr>
          <a:xfrm>
            <a:off x="1444100" y="5153131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HLPHF (2016) ‘Too important to fail — addressing the humanitarian financing gap. </a:t>
            </a:r>
            <a:endParaRPr lang="en-GB" sz="1600" dirty="0" smtClean="0"/>
          </a:p>
          <a:p>
            <a:pPr algn="ctr"/>
            <a:r>
              <a:rPr lang="en-GB" sz="1600" dirty="0" smtClean="0"/>
              <a:t>Report </a:t>
            </a:r>
            <a:r>
              <a:rPr lang="en-GB" sz="1600" dirty="0"/>
              <a:t>to the </a:t>
            </a:r>
            <a:r>
              <a:rPr lang="en-GB" sz="1600" dirty="0" smtClean="0"/>
              <a:t>Secretary-General’.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631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038476" y="5822185"/>
            <a:ext cx="6681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GB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Speed of recovery rates from major earthquakes. Adapted from (Platt, S 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2017)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Picture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353971"/>
              </p:ext>
            </p:extLst>
          </p:nvPr>
        </p:nvGraphicFramePr>
        <p:xfrm>
          <a:off x="2871751" y="2743437"/>
          <a:ext cx="6457315" cy="306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708243" y="2907267"/>
            <a:ext cx="5323872" cy="2835737"/>
            <a:chOff x="3206187" y="2668904"/>
            <a:chExt cx="4935372" cy="2835737"/>
          </a:xfrm>
        </p:grpSpPr>
        <p:sp>
          <p:nvSpPr>
            <p:cNvPr id="11" name="Rectangle 10"/>
            <p:cNvSpPr/>
            <p:nvPr/>
          </p:nvSpPr>
          <p:spPr>
            <a:xfrm>
              <a:off x="3206187" y="2668904"/>
              <a:ext cx="120937" cy="2321957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 Placeholder 3">
              <a:extLst>
                <a:ext uri="{FF2B5EF4-FFF2-40B4-BE49-F238E27FC236}">
                  <a16:creationId xmlns="" xmlns:a16="http://schemas.microsoft.com/office/drawing/2014/main" id="{BAE00E73-AC73-4487-8B3B-48DD5A467F6F}"/>
                </a:ext>
              </a:extLst>
            </p:cNvPr>
            <p:cNvSpPr txBox="1">
              <a:spLocks/>
            </p:cNvSpPr>
            <p:nvPr/>
          </p:nvSpPr>
          <p:spPr>
            <a:xfrm>
              <a:off x="7489814" y="5269497"/>
              <a:ext cx="651745" cy="235144"/>
            </a:xfrm>
            <a:prstGeom prst="rect">
              <a:avLst/>
            </a:prstGeom>
          </p:spPr>
          <p:txBody>
            <a:bodyPr lIns="36000" tIns="36000" rIns="36000" bIns="36000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2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b="1" dirty="0" smtClean="0"/>
                <a:t>YEARS</a:t>
              </a:r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2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Discussion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 smtClean="0"/>
          </a:p>
          <a:p>
            <a:r>
              <a:rPr lang="en-GB" sz="3600" b="1" dirty="0" smtClean="0"/>
              <a:t>Will these commitments help or hinder </a:t>
            </a:r>
          </a:p>
          <a:p>
            <a:r>
              <a:rPr lang="en-GB" sz="3600" b="1" dirty="0" smtClean="0"/>
              <a:t>the Shelter and Settlements sector?</a:t>
            </a:r>
          </a:p>
          <a:p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341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dirty="0" smtClean="0"/>
              <a:t>1. Greater transparency</a:t>
            </a:r>
          </a:p>
          <a:p>
            <a:pPr algn="l" fontAlgn="base"/>
            <a:r>
              <a:rPr lang="en-GB" dirty="0" smtClean="0"/>
              <a:t>2. More </a:t>
            </a:r>
            <a:r>
              <a:rPr lang="en-GB" dirty="0"/>
              <a:t>support and funding tools for local and national </a:t>
            </a:r>
            <a:r>
              <a:rPr lang="en-GB" dirty="0" smtClean="0"/>
              <a:t>responders</a:t>
            </a:r>
          </a:p>
          <a:p>
            <a:pPr algn="l" fontAlgn="base"/>
            <a:r>
              <a:rPr lang="en-GB" dirty="0" smtClean="0"/>
              <a:t>3. Increase </a:t>
            </a:r>
            <a:r>
              <a:rPr lang="en-GB" dirty="0"/>
              <a:t>the use and coordination of cash-based programming </a:t>
            </a:r>
            <a:endParaRPr lang="en-GB" dirty="0" smtClean="0"/>
          </a:p>
          <a:p>
            <a:pPr algn="l" fontAlgn="base"/>
            <a:r>
              <a:rPr lang="en-GB" dirty="0" smtClean="0"/>
              <a:t>4</a:t>
            </a:r>
            <a:r>
              <a:rPr lang="en-GB" dirty="0"/>
              <a:t>. Reduce duplication and management costs </a:t>
            </a:r>
          </a:p>
          <a:p>
            <a:pPr algn="l" fontAlgn="base"/>
            <a:r>
              <a:rPr lang="en-GB" dirty="0"/>
              <a:t>5. Improve joint and impartial needs assessments</a:t>
            </a:r>
          </a:p>
          <a:p>
            <a:pPr algn="l" fontAlgn="base"/>
            <a:r>
              <a:rPr lang="en-GB" dirty="0" smtClean="0"/>
              <a:t>6. A participation revolution</a:t>
            </a:r>
          </a:p>
          <a:p>
            <a:pPr algn="l" fontAlgn="base"/>
            <a:r>
              <a:rPr lang="en-GB" dirty="0" smtClean="0"/>
              <a:t>7. Increase humanitarian multi-year planning and funding</a:t>
            </a:r>
          </a:p>
          <a:p>
            <a:pPr algn="l" fontAlgn="base"/>
            <a:r>
              <a:rPr lang="en-GB" dirty="0" smtClean="0"/>
              <a:t>8. Reduce the earmarking of donor contributions</a:t>
            </a:r>
          </a:p>
          <a:p>
            <a:pPr algn="l" fontAlgn="base"/>
            <a:r>
              <a:rPr lang="en-GB" dirty="0" smtClean="0"/>
              <a:t>9. Harmonise and simplify reporting requirements</a:t>
            </a:r>
          </a:p>
          <a:p>
            <a:pPr algn="l" fontAlgn="base"/>
            <a:r>
              <a:rPr lang="en-GB" dirty="0" smtClean="0"/>
              <a:t>10. Enhance engagement between humanitarian and development actors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64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2"/>
            <a:ext cx="9144000" cy="119910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sz="4000" b="1" dirty="0" smtClean="0">
                <a:solidFill>
                  <a:schemeClr val="bg1"/>
                </a:solidFill>
              </a:rPr>
              <a:t>Thank you</a:t>
            </a:r>
            <a:endParaRPr lang="en-GB" sz="4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4026772"/>
            <a:ext cx="9144000" cy="1869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b="1" dirty="0" smtClean="0"/>
          </a:p>
          <a:p>
            <a:r>
              <a:rPr lang="en-GB" b="1" dirty="0" smtClean="0"/>
              <a:t>Lizzie Babister</a:t>
            </a:r>
          </a:p>
          <a:p>
            <a:r>
              <a:rPr lang="en-GB" dirty="0" smtClean="0"/>
              <a:t>elizabeth.babister@open.ac.uk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1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Game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b="1" dirty="0" smtClean="0"/>
              <a:t>22 </a:t>
            </a:r>
            <a:r>
              <a:rPr lang="en-GB" sz="2200" b="1" dirty="0"/>
              <a:t>D</a:t>
            </a:r>
            <a:r>
              <a:rPr lang="en-GB" sz="2200" b="1" dirty="0" smtClean="0"/>
              <a:t>onor Countries</a:t>
            </a:r>
          </a:p>
          <a:p>
            <a:r>
              <a:rPr lang="en-GB" sz="2200" b="1" dirty="0" smtClean="0"/>
              <a:t>14 Multilaterals</a:t>
            </a:r>
          </a:p>
          <a:p>
            <a:r>
              <a:rPr lang="en-GB" sz="2200" b="1" dirty="0" smtClean="0"/>
              <a:t>13 NGOS</a:t>
            </a:r>
          </a:p>
          <a:p>
            <a:r>
              <a:rPr lang="en-GB" sz="2200" b="1" dirty="0" smtClean="0"/>
              <a:t>3 NGO Networks</a:t>
            </a:r>
          </a:p>
          <a:p>
            <a:r>
              <a:rPr lang="en-GB" sz="2200" b="1" dirty="0" smtClean="0"/>
              <a:t>1 Government Forum</a:t>
            </a:r>
          </a:p>
          <a:p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481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Game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b="1" dirty="0" smtClean="0"/>
          </a:p>
          <a:p>
            <a:r>
              <a:rPr lang="en-GB" sz="3600" b="1" dirty="0" smtClean="0"/>
              <a:t>Choose your own </a:t>
            </a:r>
          </a:p>
          <a:p>
            <a:r>
              <a:rPr lang="en-GB" sz="3600" b="1" dirty="0" smtClean="0"/>
              <a:t>Grand Bargain commitments</a:t>
            </a:r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4974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9013"/>
            <a:ext cx="9144000" cy="650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en-GB" b="1" dirty="0" smtClean="0"/>
          </a:p>
          <a:p>
            <a:r>
              <a:rPr lang="en-GB" sz="4500" b="1" dirty="0" smtClean="0">
                <a:solidFill>
                  <a:schemeClr val="bg1"/>
                </a:solidFill>
              </a:rPr>
              <a:t>Game</a:t>
            </a:r>
            <a:endParaRPr lang="en-GB" sz="4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23999" y="3478457"/>
            <a:ext cx="9144000" cy="24173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b="1" dirty="0" smtClean="0"/>
          </a:p>
          <a:p>
            <a:r>
              <a:rPr lang="en-GB" sz="3600" b="1" dirty="0" smtClean="0"/>
              <a:t>Grand Bargain Bingo</a:t>
            </a:r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5186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6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5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1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1523999" y="2679013"/>
            <a:ext cx="9144000" cy="321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360000" tIns="45720" rIns="36000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GB" dirty="0" smtClean="0"/>
          </a:p>
          <a:p>
            <a:pPr algn="l" fontAlgn="base"/>
            <a:r>
              <a:rPr lang="en-GB" sz="1500" dirty="0" smtClean="0"/>
              <a:t>1. Greater transparency</a:t>
            </a:r>
          </a:p>
          <a:p>
            <a:pPr algn="l" fontAlgn="base"/>
            <a:r>
              <a:rPr lang="en-GB" sz="1500" dirty="0" smtClean="0"/>
              <a:t>2. More </a:t>
            </a:r>
            <a:r>
              <a:rPr lang="en-GB" sz="1500" dirty="0"/>
              <a:t>support and funding tools for local and national </a:t>
            </a:r>
            <a:r>
              <a:rPr lang="en-GB" sz="1500" dirty="0" smtClean="0"/>
              <a:t>responders</a:t>
            </a:r>
          </a:p>
          <a:p>
            <a:pPr algn="l" fontAlgn="base"/>
            <a:r>
              <a:rPr lang="en-GB" sz="1500" dirty="0" smtClean="0"/>
              <a:t>3. Increase </a:t>
            </a:r>
            <a:r>
              <a:rPr lang="en-GB" sz="1500" dirty="0"/>
              <a:t>the use and coordination of cash-based programming </a:t>
            </a:r>
            <a:endParaRPr lang="en-GB" sz="1500" dirty="0" smtClean="0"/>
          </a:p>
          <a:p>
            <a:pPr algn="l" fontAlgn="base"/>
            <a:endParaRPr lang="en-GB" dirty="0"/>
          </a:p>
          <a:p>
            <a:pPr algn="l" fontAlgn="base"/>
            <a:endParaRPr lang="en-GB" dirty="0" smtClean="0"/>
          </a:p>
          <a:p>
            <a:pPr fontAlgn="base"/>
            <a:endParaRPr lang="en-GB" dirty="0"/>
          </a:p>
          <a:p>
            <a:endParaRPr lang="en-GB" b="1" dirty="0" smtClean="0"/>
          </a:p>
          <a:p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12884" y="1158753"/>
            <a:ext cx="7255115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4228" y="1473077"/>
            <a:ext cx="2243542" cy="650784"/>
          </a:xfrm>
          <a:noFill/>
        </p:spPr>
        <p:txBody>
          <a:bodyPr>
            <a:noAutofit/>
          </a:bodyPr>
          <a:lstStyle/>
          <a:p>
            <a:r>
              <a:rPr lang="en-GB" sz="2500" b="1" dirty="0" smtClean="0">
                <a:solidFill>
                  <a:schemeClr val="bg1"/>
                </a:solidFill>
              </a:rPr>
              <a:t>Grand Bargain Commitments</a:t>
            </a:r>
            <a:endParaRPr lang="en-GB" sz="25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helterforum.info/wp-content/uploads/2018/02/UKSF22-Agenda-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77966" b="88001"/>
          <a:stretch/>
        </p:blipFill>
        <p:spPr bwMode="auto">
          <a:xfrm>
            <a:off x="1524000" y="1158753"/>
            <a:ext cx="188888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gendaforhumanity.org/sites/default/files/agendaforhumanity-logo_0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63" y="1473077"/>
            <a:ext cx="244792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58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716</Words>
  <Application>Microsoft Office PowerPoint</Application>
  <PresentationFormat>Widescreen</PresentationFormat>
  <Paragraphs>188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Elizabeth.Babister</dc:creator>
  <cp:lastModifiedBy>Elizabeth.Babister</cp:lastModifiedBy>
  <cp:revision>14</cp:revision>
  <dcterms:created xsi:type="dcterms:W3CDTF">2018-06-05T20:16:14Z</dcterms:created>
  <dcterms:modified xsi:type="dcterms:W3CDTF">2018-06-06T12:41:30Z</dcterms:modified>
</cp:coreProperties>
</file>