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9"/>
  </p:notesMasterIdLst>
  <p:sldIdLst>
    <p:sldId id="329" r:id="rId2"/>
    <p:sldId id="364" r:id="rId3"/>
    <p:sldId id="358" r:id="rId4"/>
    <p:sldId id="363" r:id="rId5"/>
    <p:sldId id="360" r:id="rId6"/>
    <p:sldId id="359" r:id="rId7"/>
    <p:sldId id="3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C0A"/>
    <a:srgbClr val="314D89"/>
    <a:srgbClr val="54B9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20" autoAdjust="0"/>
    <p:restoredTop sz="75164" autoAdjust="0"/>
  </p:normalViewPr>
  <p:slideViewPr>
    <p:cSldViewPr snapToGrid="0" snapToObjects="1">
      <p:cViewPr varScale="1">
        <p:scale>
          <a:sx n="91" d="100"/>
          <a:sy n="91" d="100"/>
        </p:scale>
        <p:origin x="-245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D895D-4611-40A3-A90E-2B37189D9D59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E035A-BD06-402C-A03B-23FC1FE72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91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E035A-BD06-402C-A03B-23FC1FE72F7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33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E035A-BD06-402C-A03B-23FC1FE72F7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123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E035A-BD06-402C-A03B-23FC1FE72F7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123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692696"/>
            <a:ext cx="7772400" cy="2907755"/>
          </a:xfrm>
        </p:spPr>
        <p:txBody>
          <a:bodyPr anchor="ctr">
            <a:normAutofit/>
          </a:bodyPr>
          <a:lstStyle>
            <a:lvl1pPr>
              <a:defRPr sz="4000" b="1">
                <a:solidFill>
                  <a:srgbClr val="54B948"/>
                </a:solidFill>
              </a:defRPr>
            </a:lvl1pPr>
          </a:lstStyle>
          <a:p>
            <a:r>
              <a:rPr lang="en-GB" dirty="0" smtClean="0"/>
              <a:t>Insert 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3568" y="3886200"/>
            <a:ext cx="7776864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Insert details of the presenter, their affiliation, and the name and date of the event</a:t>
            </a:r>
            <a:endParaRPr lang="en-GB" dirty="0"/>
          </a:p>
        </p:txBody>
      </p:sp>
      <p:pic>
        <p:nvPicPr>
          <p:cNvPr id="1029" name="Picture 5" descr="http://www.kbor.com/images/images/habitat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3568" y="5949280"/>
            <a:ext cx="1800200" cy="592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37320" y="5949280"/>
            <a:ext cx="1727603" cy="55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0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600" b="1">
                <a:solidFill>
                  <a:srgbClr val="54B948"/>
                </a:solidFill>
              </a:defRPr>
            </a:lvl1pPr>
          </a:lstStyle>
          <a:p>
            <a:r>
              <a:rPr lang="en-US" dirty="0" smtClean="0"/>
              <a:t>Insert slide title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5" y="6356350"/>
            <a:ext cx="5153326" cy="365125"/>
          </a:xfrm>
        </p:spPr>
        <p:txBody>
          <a:bodyPr/>
          <a:lstStyle>
            <a:lvl1pPr algn="l">
              <a:defRPr>
                <a:solidFill>
                  <a:srgbClr val="54B948"/>
                </a:solidFill>
              </a:defRPr>
            </a:lvl1pPr>
          </a:lstStyle>
          <a:p>
            <a:r>
              <a:rPr lang="en-GB" smtClean="0"/>
              <a:t>http://promotingsaferbuilding.org/projects/lesson-from-haiyan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4B948"/>
                </a:solidFill>
              </a:defRPr>
            </a:lvl1pPr>
          </a:lstStyle>
          <a:p>
            <a:fld id="{8E9994F1-2C11-4753-A487-6FE16E8DE46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1628800"/>
            <a:ext cx="8208912" cy="4536504"/>
          </a:xfrm>
        </p:spPr>
        <p:txBody>
          <a:bodyPr>
            <a:normAutofit/>
          </a:bodyPr>
          <a:lstStyle>
            <a:lvl1pPr>
              <a:buClr>
                <a:srgbClr val="54B948"/>
              </a:buClr>
              <a:defRPr sz="2000" baseline="0"/>
            </a:lvl1pPr>
            <a:lvl2pPr marL="742950" indent="-285750">
              <a:buClr>
                <a:srgbClr val="54B948"/>
              </a:buClr>
              <a:buSzPct val="120000"/>
              <a:buFont typeface="Arial" panose="020B0604020202020204" pitchFamily="34" charset="0"/>
              <a:buChar char="•"/>
              <a:defRPr sz="1800" baseline="0"/>
            </a:lvl2pPr>
            <a:lvl3pPr>
              <a:buClr>
                <a:srgbClr val="54B948"/>
              </a:buClr>
              <a:defRPr/>
            </a:lvl3pPr>
            <a:lvl4pPr>
              <a:buClr>
                <a:srgbClr val="54B948"/>
              </a:buClr>
              <a:defRPr/>
            </a:lvl4pPr>
            <a:lvl5pPr>
              <a:buClr>
                <a:srgbClr val="54B948"/>
              </a:buClr>
              <a:defRPr/>
            </a:lvl5pPr>
          </a:lstStyle>
          <a:p>
            <a:pPr lvl="0"/>
            <a:r>
              <a:rPr lang="en-US" dirty="0" smtClean="0"/>
              <a:t>Insert slide text</a:t>
            </a:r>
          </a:p>
          <a:p>
            <a:pPr lvl="1"/>
            <a:r>
              <a:rPr lang="en-US" dirty="0" smtClean="0"/>
              <a:t>Insert slide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187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mtClean="0"/>
              <a:t>www.shelterforum.info/hep (link tbc)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E9994F1-2C11-4753-A487-6FE16E8DE4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1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romotingsaferbuilding.org/projects/lesson-from-haiya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romotingsaferbuilding.org/projects/supporting-shelter-self-recovery-evidence-synthesis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://promotingsaferbuilding.org/projects/lesson-from-haiya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44935"/>
            <a:ext cx="7772400" cy="4982891"/>
          </a:xfrm>
        </p:spPr>
        <p:txBody>
          <a:bodyPr anchor="t">
            <a:normAutofit/>
          </a:bodyPr>
          <a:lstStyle/>
          <a:p>
            <a:r>
              <a:rPr lang="en-GB" sz="3600" dirty="0"/>
              <a:t>Lessons from Typhoon Haiyan:</a:t>
            </a:r>
            <a:r>
              <a:rPr lang="en-GB" sz="3600" b="0" dirty="0"/>
              <a:t> </a:t>
            </a:r>
            <a:r>
              <a:rPr lang="en-GB" sz="3600" b="0" dirty="0" smtClean="0"/>
              <a:t/>
            </a:r>
            <a:br>
              <a:rPr lang="en-GB" sz="3600" b="0" dirty="0" smtClean="0"/>
            </a:br>
            <a:r>
              <a:rPr lang="en-GB" sz="2400" b="0" dirty="0" smtClean="0"/>
              <a:t>Supporting </a:t>
            </a:r>
            <a:r>
              <a:rPr lang="en-GB" sz="2400" b="0" dirty="0"/>
              <a:t>shelter self-recovery in the </a:t>
            </a:r>
            <a:r>
              <a:rPr lang="en-GB" sz="2400" b="0" dirty="0" smtClean="0"/>
              <a:t>Philippines</a:t>
            </a:r>
            <a:br>
              <a:rPr lang="en-GB" sz="2400" b="0" dirty="0" smtClean="0"/>
            </a:br>
            <a:r>
              <a:rPr lang="en-GB" sz="2400" b="0" dirty="0"/>
              <a:t/>
            </a:r>
            <a:br>
              <a:rPr lang="en-GB" sz="2400" b="0" dirty="0"/>
            </a:br>
            <a:r>
              <a:rPr lang="en-GB" sz="2400" b="0" dirty="0" smtClean="0"/>
              <a:t/>
            </a:r>
            <a:br>
              <a:rPr lang="en-GB" sz="2400" b="0" dirty="0" smtClean="0"/>
            </a:br>
            <a:r>
              <a:rPr lang="en-GB" sz="2400" b="0" dirty="0"/>
              <a:t/>
            </a:r>
            <a:br>
              <a:rPr lang="en-GB" sz="2400" b="0" dirty="0"/>
            </a:br>
            <a:r>
              <a:rPr lang="en-GB" sz="2400" b="0" dirty="0" smtClean="0"/>
              <a:t/>
            </a:r>
            <a:br>
              <a:rPr lang="en-GB" sz="2400" b="0" dirty="0" smtClean="0"/>
            </a:br>
            <a:r>
              <a:rPr lang="en-GB" sz="2400" b="0" dirty="0"/>
              <a:t/>
            </a:r>
            <a:br>
              <a:rPr lang="en-GB" sz="2400" b="0" dirty="0"/>
            </a:br>
            <a:r>
              <a:rPr lang="en-GB" sz="2400" b="0" dirty="0" smtClean="0"/>
              <a:t/>
            </a:r>
            <a:br>
              <a:rPr lang="en-GB" sz="2400" b="0" dirty="0" smtClean="0"/>
            </a:br>
            <a:r>
              <a:rPr lang="en-GB" sz="3600" dirty="0"/>
              <a:t>How did the programmes 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>measure </a:t>
            </a:r>
            <a:r>
              <a:rPr lang="en-GB" sz="3600" dirty="0"/>
              <a:t>success?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514580"/>
            <a:ext cx="7776864" cy="1332187"/>
          </a:xfrm>
        </p:spPr>
        <p:txBody>
          <a:bodyPr>
            <a:normAutofit/>
          </a:bodyPr>
          <a:lstStyle/>
          <a:p>
            <a:r>
              <a:rPr lang="en-GB" b="1" dirty="0" smtClean="0"/>
              <a:t>Victoria Maynard, Elizabeth </a:t>
            </a:r>
            <a:r>
              <a:rPr lang="en-GB" b="1" dirty="0" smtClean="0"/>
              <a:t>Parker</a:t>
            </a:r>
            <a:endParaRPr lang="en-GB" b="1" dirty="0"/>
          </a:p>
          <a:p>
            <a:r>
              <a:rPr lang="en-GB" dirty="0">
                <a:solidFill>
                  <a:srgbClr val="54B948"/>
                </a:solidFill>
                <a:hlinkClick r:id="rId3"/>
              </a:rPr>
              <a:t>http://</a:t>
            </a:r>
            <a:r>
              <a:rPr lang="en-GB" dirty="0" smtClean="0">
                <a:solidFill>
                  <a:srgbClr val="54B948"/>
                </a:solidFill>
                <a:hlinkClick r:id="rId3"/>
              </a:rPr>
              <a:t>promotingsaferbuilding.org/projects/lesson-from-haiyan</a:t>
            </a:r>
            <a:endParaRPr lang="en-GB" dirty="0" smtClean="0">
              <a:solidFill>
                <a:srgbClr val="54B948"/>
              </a:solidFill>
            </a:endParaRPr>
          </a:p>
          <a:p>
            <a:endParaRPr lang="en-GB" sz="3200" b="1" dirty="0">
              <a:solidFill>
                <a:srgbClr val="54B948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39822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6667"/>
            <a:ext cx="8229600" cy="3142330"/>
          </a:xfrm>
        </p:spPr>
        <p:txBody>
          <a:bodyPr anchor="t">
            <a:normAutofit/>
          </a:bodyPr>
          <a:lstStyle/>
          <a:p>
            <a:r>
              <a:rPr lang="en-GB" dirty="0" smtClean="0"/>
              <a:t>First… </a:t>
            </a:r>
            <a:br>
              <a:rPr lang="en-GB" dirty="0" smtClean="0"/>
            </a:br>
            <a:r>
              <a:rPr lang="en-GB" dirty="0" smtClean="0"/>
              <a:t>a theory </a:t>
            </a:r>
            <a:br>
              <a:rPr lang="en-GB" dirty="0" smtClean="0"/>
            </a:br>
            <a:r>
              <a:rPr lang="en-GB" dirty="0" smtClean="0"/>
              <a:t>of change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994F1-2C11-4753-A487-6FE16E8DE46C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2808228"/>
            <a:ext cx="8219255" cy="3430646"/>
          </a:xfrm>
          <a:prstGeom prst="rect">
            <a:avLst/>
          </a:prstGeom>
          <a:noFill/>
        </p:spPr>
      </p:pic>
      <p:sp>
        <p:nvSpPr>
          <p:cNvPr id="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161692" y="594793"/>
            <a:ext cx="4514764" cy="1981199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en-GB" sz="1400" i="1" dirty="0" smtClean="0"/>
              <a:t>‘one </a:t>
            </a:r>
            <a:r>
              <a:rPr lang="en-GB" sz="1400" i="1" dirty="0"/>
              <a:t>or a combination of </a:t>
            </a:r>
            <a:r>
              <a:rPr lang="en-GB" sz="1400" b="1" i="1" dirty="0">
                <a:solidFill>
                  <a:srgbClr val="E46C0A"/>
                </a:solidFill>
              </a:rPr>
              <a:t>material, financial and technical assistance</a:t>
            </a:r>
            <a:r>
              <a:rPr lang="en-GB" sz="1400" i="1" dirty="0"/>
              <a:t>, during the relief and/or recovery phase, to enable affected households to </a:t>
            </a:r>
            <a:r>
              <a:rPr lang="en-GB" sz="1400" b="1" i="1" dirty="0">
                <a:solidFill>
                  <a:srgbClr val="E46C0A"/>
                </a:solidFill>
              </a:rPr>
              <a:t>repair, build or rebuild</a:t>
            </a:r>
            <a:r>
              <a:rPr lang="en-GB" sz="1400" i="1" dirty="0"/>
              <a:t> their own shelters </a:t>
            </a:r>
            <a:r>
              <a:rPr lang="en-GB" sz="1400" b="1" i="1" dirty="0">
                <a:solidFill>
                  <a:srgbClr val="E46C0A"/>
                </a:solidFill>
              </a:rPr>
              <a:t>themselves or through using the local building industry</a:t>
            </a:r>
            <a:r>
              <a:rPr lang="en-GB" sz="1400" i="1" dirty="0" smtClean="0"/>
              <a:t>’</a:t>
            </a:r>
          </a:p>
          <a:p>
            <a:pPr marL="0" indent="0" algn="r">
              <a:buNone/>
            </a:pPr>
            <a:endParaRPr lang="en-GB" sz="800" i="1" dirty="0"/>
          </a:p>
          <a:p>
            <a:pPr marL="0" indent="0" algn="r">
              <a:buNone/>
            </a:pPr>
            <a:r>
              <a:rPr lang="en-GB" sz="1400" i="1" dirty="0"/>
              <a:t>‘to be accurately described as ‘self-recovery’, </a:t>
            </a:r>
            <a:endParaRPr lang="en-GB" sz="1400" i="1" dirty="0" smtClean="0"/>
          </a:p>
          <a:p>
            <a:pPr marL="0" indent="0" algn="r">
              <a:buNone/>
            </a:pPr>
            <a:r>
              <a:rPr lang="en-GB" sz="1400" i="1" dirty="0" smtClean="0"/>
              <a:t>the </a:t>
            </a:r>
            <a:r>
              <a:rPr lang="en-GB" sz="1400" i="1" dirty="0"/>
              <a:t>post-disaster shelter reconstruction process </a:t>
            </a:r>
            <a:endParaRPr lang="en-GB" sz="1400" i="1" dirty="0" smtClean="0"/>
          </a:p>
          <a:p>
            <a:pPr marL="0" indent="0" algn="r">
              <a:buNone/>
            </a:pPr>
            <a:r>
              <a:rPr lang="en-GB" sz="1400" b="1" i="1" dirty="0" smtClean="0">
                <a:solidFill>
                  <a:srgbClr val="E46C0A"/>
                </a:solidFill>
              </a:rPr>
              <a:t>must </a:t>
            </a:r>
            <a:r>
              <a:rPr lang="en-GB" sz="1400" b="1" i="1" dirty="0">
                <a:solidFill>
                  <a:srgbClr val="E46C0A"/>
                </a:solidFill>
              </a:rPr>
              <a:t>be driven by the householder</a:t>
            </a:r>
            <a:r>
              <a:rPr lang="en-GB" sz="1400" i="1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16348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Output measures </a:t>
            </a:r>
            <a:r>
              <a:rPr lang="en-GB" b="0" dirty="0" smtClean="0"/>
              <a:t>(shelters + knowledge)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994F1-2C11-4753-A487-6FE16E8DE46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E46C0A"/>
                </a:solidFill>
              </a:rPr>
              <a:t>Completion rates of shelters</a:t>
            </a:r>
          </a:p>
          <a:p>
            <a:r>
              <a:rPr lang="en-GB" dirty="0" smtClean="0"/>
              <a:t>Incompletion rates (or dropouts) ranged from 3 to 60 per cent</a:t>
            </a:r>
          </a:p>
          <a:p>
            <a:r>
              <a:rPr lang="en-GB" dirty="0" smtClean="0"/>
              <a:t>According evaluators 92 per cent of shelters were ‘adequate’ but ‘almost everyone says that their houses are not complete’.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46C0A"/>
                </a:solidFill>
              </a:rPr>
              <a:t>Size, safety and durability of shelters</a:t>
            </a:r>
          </a:p>
          <a:p>
            <a:r>
              <a:rPr lang="en-GB" dirty="0"/>
              <a:t>Technical assessment of building elements (foundations</a:t>
            </a:r>
            <a:r>
              <a:rPr lang="en-GB" dirty="0" smtClean="0"/>
              <a:t>, walls, etc.) </a:t>
            </a:r>
            <a:r>
              <a:rPr lang="en-GB" dirty="0"/>
              <a:t>with rating (good, fair, poor, very poor).</a:t>
            </a:r>
          </a:p>
          <a:p>
            <a:r>
              <a:rPr lang="en-GB" dirty="0"/>
              <a:t>Households reported ‘having more space and comfort’ but technical assessment found ’94 per cent of roofs weak or very weak’.</a:t>
            </a:r>
          </a:p>
          <a:p>
            <a:r>
              <a:rPr lang="en-GB" dirty="0"/>
              <a:t>Beneficiary perception of ‘Safe, adequate, durable</a:t>
            </a:r>
            <a:r>
              <a:rPr lang="en-GB" dirty="0" smtClean="0"/>
              <a:t>’.</a:t>
            </a:r>
          </a:p>
          <a:p>
            <a:pPr marL="0" indent="0">
              <a:buNone/>
            </a:pPr>
            <a:r>
              <a:rPr lang="en-GB" sz="2100" b="1" dirty="0">
                <a:solidFill>
                  <a:srgbClr val="E46C0A"/>
                </a:solidFill>
              </a:rPr>
              <a:t>Household knowledge of BBS techniques</a:t>
            </a:r>
          </a:p>
          <a:p>
            <a:r>
              <a:rPr lang="en-GB" dirty="0"/>
              <a:t>Knowledge of BBS techniques – immediately after training, at a later date.</a:t>
            </a:r>
          </a:p>
          <a:p>
            <a:r>
              <a:rPr lang="en-GB" dirty="0"/>
              <a:t>Application of the techniques in practice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238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 measures </a:t>
            </a:r>
            <a:r>
              <a:rPr lang="en-GB" sz="3200" b="0" dirty="0" smtClean="0"/>
              <a:t>(recovery)</a:t>
            </a:r>
            <a:endParaRPr lang="en-GB" sz="3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994F1-2C11-4753-A487-6FE16E8DE46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rgbClr val="E46C0A"/>
                </a:solidFill>
              </a:rPr>
              <a:t>Perception of safety and security</a:t>
            </a:r>
          </a:p>
          <a:p>
            <a:r>
              <a:rPr lang="en-GB" sz="1900" dirty="0" smtClean="0"/>
              <a:t>Beneficiaries reported ‘feeling safer’… except in ‘low-land, more </a:t>
            </a:r>
            <a:r>
              <a:rPr lang="en-GB" sz="1900" dirty="0" err="1" smtClean="0"/>
              <a:t>peri</a:t>
            </a:r>
            <a:r>
              <a:rPr lang="en-GB" sz="1900" dirty="0" smtClean="0"/>
              <a:t>-urban barangays where previously houses had been largely built of concrete blocks’.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46C0A"/>
                </a:solidFill>
              </a:rPr>
              <a:t>Income, expenditure, assets of debts</a:t>
            </a:r>
          </a:p>
          <a:p>
            <a:r>
              <a:rPr lang="en-GB" sz="1900" dirty="0"/>
              <a:t>‘reduced expenses in home repairs’</a:t>
            </a:r>
          </a:p>
          <a:p>
            <a:r>
              <a:rPr lang="en-GB" sz="1900" dirty="0"/>
              <a:t>Tools and materials added to household assets</a:t>
            </a:r>
          </a:p>
          <a:p>
            <a:r>
              <a:rPr lang="en-GB" sz="1900" dirty="0"/>
              <a:t>Income can be used for food, healthcare or education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46C0A"/>
                </a:solidFill>
              </a:rPr>
              <a:t>Physical and mental health</a:t>
            </a:r>
          </a:p>
          <a:p>
            <a:r>
              <a:rPr lang="en-GB" sz="1900" dirty="0"/>
              <a:t>‘sleeping better’</a:t>
            </a:r>
          </a:p>
          <a:p>
            <a:r>
              <a:rPr lang="en-GB" sz="1900" dirty="0"/>
              <a:t>Relief from post-traumatic stress</a:t>
            </a:r>
          </a:p>
          <a:p>
            <a:pPr marL="0" indent="0">
              <a:buNone/>
            </a:pPr>
            <a:r>
              <a:rPr lang="en-GB" b="1" dirty="0">
                <a:solidFill>
                  <a:srgbClr val="E46C0A"/>
                </a:solidFill>
              </a:rPr>
              <a:t>Dignity, empowerment and self-reliance</a:t>
            </a:r>
          </a:p>
          <a:p>
            <a:r>
              <a:rPr lang="en-GB" sz="1900" dirty="0"/>
              <a:t>Pride in learning and what they had achieved. Being able to take charge.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11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general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994F1-2C11-4753-A487-6FE16E8DE46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There was no consistent set of indicators used by the different agencies to measure project </a:t>
            </a:r>
            <a:r>
              <a:rPr lang="en-GB" dirty="0" smtClean="0"/>
              <a:t>outputs or outcomes, nor </a:t>
            </a:r>
            <a:r>
              <a:rPr lang="en-GB" dirty="0"/>
              <a:t>a consistent approach or methodology.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Critical </a:t>
            </a:r>
            <a:r>
              <a:rPr lang="en-GB" dirty="0"/>
              <a:t>differences between agencies included: </a:t>
            </a:r>
            <a:r>
              <a:rPr lang="en-GB" dirty="0" smtClean="0"/>
              <a:t>what was </a:t>
            </a:r>
            <a:r>
              <a:rPr lang="en-GB" dirty="0"/>
              <a:t>evaluated; the timing of the evaluation; and whether the evaluation included a </a:t>
            </a:r>
            <a:r>
              <a:rPr lang="en-GB" dirty="0" smtClean="0"/>
              <a:t>technical assessment </a:t>
            </a:r>
            <a:r>
              <a:rPr lang="en-GB" dirty="0"/>
              <a:t>or relied on beneficiary perception.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If you do a technical assessment what do you compare to?  Pre-disaster situation, pre-disaster standards, sphere standards, shelter cluster standards?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90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6667"/>
            <a:ext cx="8229600" cy="3142330"/>
          </a:xfrm>
        </p:spPr>
        <p:txBody>
          <a:bodyPr anchor="t">
            <a:normAutofit/>
          </a:bodyPr>
          <a:lstStyle/>
          <a:p>
            <a:r>
              <a:rPr lang="en-GB" dirty="0" smtClean="0"/>
              <a:t>Finally… </a:t>
            </a:r>
            <a:br>
              <a:rPr lang="en-GB" dirty="0" smtClean="0"/>
            </a:br>
            <a:r>
              <a:rPr lang="en-GB" dirty="0" smtClean="0"/>
              <a:t>a comment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994F1-2C11-4753-A487-6FE16E8DE46C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1973674"/>
            <a:ext cx="8219255" cy="3430646"/>
          </a:xfrm>
          <a:prstGeom prst="rect">
            <a:avLst/>
          </a:prstGeom>
          <a:noFill/>
        </p:spPr>
      </p:pic>
      <p:sp>
        <p:nvSpPr>
          <p:cNvPr id="9" name="Cloud 8"/>
          <p:cNvSpPr/>
          <p:nvPr/>
        </p:nvSpPr>
        <p:spPr>
          <a:xfrm>
            <a:off x="252248" y="4916432"/>
            <a:ext cx="1828800" cy="1439918"/>
          </a:xfrm>
          <a:prstGeom prst="cloud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Number of households provided with x, y, z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0" name="Cloud 9"/>
          <p:cNvSpPr/>
          <p:nvPr/>
        </p:nvSpPr>
        <p:spPr>
          <a:xfrm>
            <a:off x="3662771" y="4916432"/>
            <a:ext cx="1828800" cy="1439918"/>
          </a:xfrm>
          <a:prstGeom prst="cloud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Number of completed shelters</a:t>
            </a:r>
            <a:endParaRPr lang="en-GB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94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information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994F1-2C11-4753-A487-6FE16E8DE46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860799" y="1538488"/>
            <a:ext cx="4815657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600" dirty="0"/>
              <a:t>Maynard, V., Parker, E., </a:t>
            </a:r>
            <a:r>
              <a:rPr lang="en-GB" sz="1600" dirty="0" err="1"/>
              <a:t>Twigg</a:t>
            </a:r>
            <a:r>
              <a:rPr lang="en-GB" sz="1600" dirty="0"/>
              <a:t>, J. (</a:t>
            </a:r>
            <a:r>
              <a:rPr lang="en-GB" sz="1600" dirty="0" smtClean="0"/>
              <a:t>2017) </a:t>
            </a: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The </a:t>
            </a:r>
            <a:r>
              <a:rPr lang="en-GB" sz="1600" dirty="0"/>
              <a:t>effectiveness and efficiency of </a:t>
            </a:r>
            <a:r>
              <a:rPr lang="en-GB" sz="1600" dirty="0" smtClean="0"/>
              <a:t>interventions</a:t>
            </a:r>
          </a:p>
          <a:p>
            <a:pPr marL="0" indent="0">
              <a:buNone/>
            </a:pPr>
            <a:r>
              <a:rPr lang="en-GB" sz="1600" dirty="0" smtClean="0"/>
              <a:t>supporting </a:t>
            </a:r>
            <a:r>
              <a:rPr lang="en-GB" sz="1600" dirty="0"/>
              <a:t>shelter self-recovery </a:t>
            </a:r>
            <a:r>
              <a:rPr lang="en-GB" sz="1600" dirty="0" smtClean="0"/>
              <a:t>following</a:t>
            </a:r>
          </a:p>
          <a:p>
            <a:pPr marL="0" indent="0">
              <a:buNone/>
            </a:pPr>
            <a:r>
              <a:rPr lang="en-GB" sz="1600" dirty="0" smtClean="0"/>
              <a:t>humanitarian </a:t>
            </a:r>
            <a:r>
              <a:rPr lang="en-GB" sz="1600" dirty="0"/>
              <a:t>crises: An evidence </a:t>
            </a:r>
            <a:r>
              <a:rPr lang="en-GB" sz="1600" dirty="0" smtClean="0"/>
              <a:t>synthesis. 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sz="1200" dirty="0" smtClean="0">
                <a:hlinkClick r:id="rId3"/>
              </a:rPr>
              <a:t>http</a:t>
            </a:r>
            <a:r>
              <a:rPr lang="en-GB" sz="1200" dirty="0">
                <a:hlinkClick r:id="rId3"/>
              </a:rPr>
              <a:t>://</a:t>
            </a:r>
            <a:r>
              <a:rPr lang="en-GB" sz="1200" dirty="0" smtClean="0">
                <a:hlinkClick r:id="rId3"/>
              </a:rPr>
              <a:t>promotingsaferbuilding.org/projects/supporting-shelter-self-recovery-evidence-synthesis</a:t>
            </a:r>
            <a:endParaRPr lang="en-GB" sz="1200" dirty="0" smtClean="0"/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sz="1600" dirty="0" smtClean="0"/>
              <a:t>Maynard, V. &amp; Parker, E. (2018) </a:t>
            </a:r>
          </a:p>
          <a:p>
            <a:pPr marL="0" indent="0">
              <a:buNone/>
            </a:pPr>
            <a:r>
              <a:rPr lang="en-GB" sz="1600" dirty="0" smtClean="0"/>
              <a:t>Supporting Shelter Self-Recovery: </a:t>
            </a:r>
          </a:p>
          <a:p>
            <a:pPr marL="0" indent="0">
              <a:buNone/>
            </a:pPr>
            <a:r>
              <a:rPr lang="en-GB" sz="1600" dirty="0" smtClean="0"/>
              <a:t>Lessons from Super Typhoon Haiyan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sz="1200" dirty="0">
                <a:hlinkClick r:id="rId4"/>
              </a:rPr>
              <a:t>http://</a:t>
            </a:r>
            <a:r>
              <a:rPr lang="en-GB" sz="1200" dirty="0" smtClean="0">
                <a:hlinkClick r:id="rId4"/>
              </a:rPr>
              <a:t>promotingsaferbuilding.org/projects/lesson-from-haiyan</a:t>
            </a:r>
            <a:endParaRPr lang="en-GB" sz="1200" dirty="0" smtClean="0"/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sz="1600" dirty="0" smtClean="0"/>
              <a:t>victoria.c.maynard@gmail.com</a:t>
            </a:r>
          </a:p>
          <a:p>
            <a:pPr marL="0" indent="0">
              <a:buNone/>
            </a:pPr>
            <a:r>
              <a:rPr lang="en-GB" sz="1600" dirty="0" smtClean="0"/>
              <a:t>@</a:t>
            </a:r>
            <a:r>
              <a:rPr lang="en-GB" sz="1600" dirty="0" err="1" smtClean="0"/>
              <a:t>vcmaynard</a:t>
            </a:r>
            <a:endParaRPr lang="en-GB" sz="1600" dirty="0"/>
          </a:p>
          <a:p>
            <a:pPr marL="0" indent="0">
              <a:buNone/>
            </a:pPr>
            <a:endParaRPr lang="en-GB" sz="1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1628800"/>
            <a:ext cx="2353733" cy="33252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28276" y="2844800"/>
            <a:ext cx="2350381" cy="332646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78075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7162</TotalTime>
  <Words>485</Words>
  <Application>Microsoft Office PowerPoint</Application>
  <PresentationFormat>On-screen Show (4:3)</PresentationFormat>
  <Paragraphs>71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Lessons from Typhoon Haiyan:  Supporting shelter self-recovery in the Philippines       How did the programmes  measure success?</vt:lpstr>
      <vt:lpstr>First…  a theory  of change</vt:lpstr>
      <vt:lpstr>Output measures (shelters + knowledge)</vt:lpstr>
      <vt:lpstr>Outcome measures (recovery)</vt:lpstr>
      <vt:lpstr>In general</vt:lpstr>
      <vt:lpstr>Finally…  a comment</vt:lpstr>
      <vt:lpstr>Further information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Maynard</dc:creator>
  <cp:lastModifiedBy>Victoria Maynard</cp:lastModifiedBy>
  <cp:revision>316</cp:revision>
  <dcterms:created xsi:type="dcterms:W3CDTF">2015-08-09T07:33:59Z</dcterms:created>
  <dcterms:modified xsi:type="dcterms:W3CDTF">2018-06-07T16:01:12Z</dcterms:modified>
</cp:coreProperties>
</file>