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1" r:id="rId5"/>
    <p:sldId id="262" r:id="rId6"/>
    <p:sldId id="263" r:id="rId7"/>
    <p:sldId id="264" r:id="rId8"/>
    <p:sldId id="257"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466" autoAdjust="0"/>
  </p:normalViewPr>
  <p:slideViewPr>
    <p:cSldViewPr snapToGrid="0">
      <p:cViewPr varScale="1">
        <p:scale>
          <a:sx n="59" d="100"/>
          <a:sy n="59" d="100"/>
        </p:scale>
        <p:origin x="-1888"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DF25E-20E9-4C2A-A7F3-BD52F2961C19}" type="datetimeFigureOut">
              <a:rPr lang="en-US" smtClean="0"/>
              <a:t>05/12/2016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CA9BBD-7DBC-4574-BDA3-37433DAF01D2}" type="slidenum">
              <a:rPr lang="en-US" smtClean="0"/>
              <a:t>‹#›</a:t>
            </a:fld>
            <a:endParaRPr lang="en-US"/>
          </a:p>
        </p:txBody>
      </p:sp>
    </p:spTree>
    <p:extLst>
      <p:ext uri="{BB962C8B-B14F-4D97-AF65-F5344CB8AC3E}">
        <p14:creationId xmlns:p14="http://schemas.microsoft.com/office/powerpoint/2010/main" val="3758543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City of London has various experts:</a:t>
            </a:r>
          </a:p>
          <a:p>
            <a:r>
              <a:rPr lang="en-GB" sz="1200" kern="1200" dirty="0" smtClean="0">
                <a:solidFill>
                  <a:schemeClr val="tx1"/>
                </a:solidFill>
                <a:effectLst/>
                <a:latin typeface="+mn-lt"/>
                <a:ea typeface="+mn-ea"/>
                <a:cs typeface="+mn-cs"/>
              </a:rPr>
              <a:t>Traffic management, sewage treatment, health etc. and is able to offer a quite comprehensive package to its citizen.</a:t>
            </a:r>
          </a:p>
          <a:p>
            <a:r>
              <a:rPr lang="en-GB" sz="1200" kern="1200" dirty="0" smtClean="0">
                <a:solidFill>
                  <a:schemeClr val="tx1"/>
                </a:solidFill>
                <a:effectLst/>
                <a:latin typeface="+mn-lt"/>
                <a:ea typeface="+mn-ea"/>
                <a:cs typeface="+mn-cs"/>
              </a:rPr>
              <a:t>The</a:t>
            </a:r>
            <a:r>
              <a:rPr lang="en-GB" sz="1200" kern="1200" baseline="0" dirty="0" smtClean="0">
                <a:solidFill>
                  <a:schemeClr val="tx1"/>
                </a:solidFill>
                <a:effectLst/>
                <a:latin typeface="+mn-lt"/>
                <a:ea typeface="+mn-ea"/>
                <a:cs typeface="+mn-cs"/>
              </a:rPr>
              <a:t> city of London does</a:t>
            </a:r>
            <a:r>
              <a:rPr lang="en-GB" sz="1200" kern="1200" dirty="0" smtClean="0">
                <a:solidFill>
                  <a:schemeClr val="tx1"/>
                </a:solidFill>
                <a:effectLst/>
                <a:latin typeface="+mn-lt"/>
                <a:ea typeface="+mn-ea"/>
                <a:cs typeface="+mn-cs"/>
              </a:rPr>
              <a:t> not just giving people tax cuts and let them find solutions themselves expecting</a:t>
            </a:r>
            <a:r>
              <a:rPr lang="en-GB" sz="1200" kern="1200" baseline="0" dirty="0" smtClean="0">
                <a:solidFill>
                  <a:schemeClr val="tx1"/>
                </a:solidFill>
                <a:effectLst/>
                <a:latin typeface="+mn-lt"/>
                <a:ea typeface="+mn-ea"/>
                <a:cs typeface="+mn-cs"/>
              </a:rPr>
              <a:t> an optimal outcome.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Somebody actually needs to provide technical expertise and someone else needs to understand</a:t>
            </a:r>
            <a:r>
              <a:rPr lang="en-GB" sz="1200" kern="1200" baseline="0" dirty="0" smtClean="0">
                <a:solidFill>
                  <a:schemeClr val="tx1"/>
                </a:solidFill>
                <a:effectLst/>
                <a:latin typeface="+mn-lt"/>
                <a:ea typeface="+mn-ea"/>
                <a:cs typeface="+mn-cs"/>
              </a:rPr>
              <a:t> how to</a:t>
            </a:r>
            <a:r>
              <a:rPr lang="en-GB" sz="1200" kern="1200" dirty="0" smtClean="0">
                <a:solidFill>
                  <a:schemeClr val="tx1"/>
                </a:solidFill>
                <a:effectLst/>
                <a:latin typeface="+mn-lt"/>
                <a:ea typeface="+mn-ea"/>
                <a:cs typeface="+mn-cs"/>
              </a:rPr>
              <a:t> combine, sequence and manage the expertise in order to maximize functionality</a:t>
            </a:r>
            <a:r>
              <a:rPr lang="en-GB" sz="1200" kern="1200" baseline="0" dirty="0" smtClean="0">
                <a:solidFill>
                  <a:schemeClr val="tx1"/>
                </a:solidFill>
                <a:effectLst/>
                <a:latin typeface="+mn-lt"/>
                <a:ea typeface="+mn-ea"/>
                <a:cs typeface="+mn-cs"/>
              </a:rPr>
              <a:t> from both the technical side and the user side</a:t>
            </a:r>
          </a:p>
          <a:p>
            <a:r>
              <a:rPr lang="en-GB" sz="1200" kern="1200" baseline="0" dirty="0" smtClean="0">
                <a:solidFill>
                  <a:schemeClr val="tx1"/>
                </a:solidFill>
                <a:effectLst/>
                <a:latin typeface="+mn-lt"/>
                <a:ea typeface="+mn-ea"/>
                <a:cs typeface="+mn-cs"/>
              </a:rPr>
              <a:t>Somebody also needs to communicate how the systems function to the end user, gather and collect information on highest priorities and decide on mechanisms to finance the most important elements</a:t>
            </a: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This is NGO programming at a glance</a:t>
            </a:r>
            <a:endParaRPr lang="en-US" dirty="0"/>
          </a:p>
        </p:txBody>
      </p:sp>
      <p:sp>
        <p:nvSpPr>
          <p:cNvPr id="4" name="Slide Number Placeholder 3"/>
          <p:cNvSpPr>
            <a:spLocks noGrp="1"/>
          </p:cNvSpPr>
          <p:nvPr>
            <p:ph type="sldNum" sz="quarter" idx="10"/>
          </p:nvPr>
        </p:nvSpPr>
        <p:spPr/>
        <p:txBody>
          <a:bodyPr/>
          <a:lstStyle/>
          <a:p>
            <a:fld id="{06CA9BBD-7DBC-4574-BDA3-37433DAF01D2}" type="slidenum">
              <a:rPr lang="en-US" smtClean="0"/>
              <a:t>3</a:t>
            </a:fld>
            <a:endParaRPr lang="en-US"/>
          </a:p>
        </p:txBody>
      </p:sp>
    </p:spTree>
    <p:extLst>
      <p:ext uri="{BB962C8B-B14F-4D97-AF65-F5344CB8AC3E}">
        <p14:creationId xmlns:p14="http://schemas.microsoft.com/office/powerpoint/2010/main" val="322905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 The Housing, Land and Property Area of Responsibility under the Global Protection Cluster undertook a review of 18 Humanitarian Response Plans for 2016 to identify the level of integration of housing, land and property (HLP) issues into planned humanitarian interventions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The review found that overall a large number of protection responses refer explicitly to HLP or to aspects of HLP (access to land or housing) and many shelter and CCCM responses identify HLP as a specific issue to address. In addition, access and availability of land is also often mentioned in relation to food security, agriculture and/or livelihood responses. Finally land is also linked to early recovery and mine action.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It can be concluded from the review that HLP considerations are well integrated into the 2016 Humanitarian Response Plans – NGO programming needs to fully make this part of their DNA – see below for the list of response plans that include HLP</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6CA9BBD-7DBC-4574-BDA3-37433DAF01D2}" type="slidenum">
              <a:rPr lang="en-US" smtClean="0"/>
              <a:t>5</a:t>
            </a:fld>
            <a:endParaRPr lang="en-US"/>
          </a:p>
        </p:txBody>
      </p:sp>
    </p:spTree>
    <p:extLst>
      <p:ext uri="{BB962C8B-B14F-4D97-AF65-F5344CB8AC3E}">
        <p14:creationId xmlns:p14="http://schemas.microsoft.com/office/powerpoint/2010/main" val="1392699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Despite this operational reality, until recently, both donors and shelter agencies have largely adhered to traditional notions of providing shelter solutions based on individual property ownership, given the view that this was the only sufficiently secure form of tenure</a:t>
            </a:r>
          </a:p>
          <a:p>
            <a:r>
              <a:rPr lang="en-GB" dirty="0" smtClean="0"/>
              <a:t>As a result, people lacking individual ownership – often among the most vulnerable – were excluded from shelter solutions.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a:t>
            </a:r>
            <a:r>
              <a:rPr lang="en-GB" sz="1200" kern="1200" baseline="0" dirty="0" smtClean="0">
                <a:solidFill>
                  <a:schemeClr val="tx1"/>
                </a:solidFill>
                <a:effectLst/>
                <a:latin typeface="+mn-lt"/>
                <a:ea typeface="+mn-ea"/>
                <a:cs typeface="+mn-cs"/>
              </a:rPr>
              <a:t> response to this operational reality, </a:t>
            </a:r>
            <a:r>
              <a:rPr lang="en-GB" sz="1200" kern="1200" dirty="0" smtClean="0">
                <a:solidFill>
                  <a:schemeClr val="tx1"/>
                </a:solidFill>
                <a:effectLst/>
                <a:latin typeface="+mn-lt"/>
                <a:ea typeface="+mn-ea"/>
                <a:cs typeface="+mn-cs"/>
              </a:rPr>
              <a:t>NRC developed Shelter Tenure Guidelines which are part of NRC’s efforts to develop an operational definition of security of tenure applicable in humanitarian settings, which will enable the organisation to effectively address the shelter needs of its beneficiaries. </a:t>
            </a:r>
            <a:endParaRPr lang="en-US" sz="1200" kern="1200" dirty="0" smtClean="0">
              <a:solidFill>
                <a:schemeClr val="tx1"/>
              </a:solidFill>
              <a:effectLst/>
              <a:latin typeface="+mn-lt"/>
              <a:ea typeface="+mn-ea"/>
              <a:cs typeface="+mn-cs"/>
            </a:endParaRPr>
          </a:p>
          <a:p>
            <a:pPr marL="171450" indent="-171450">
              <a:buFontTx/>
              <a:buChar char="-"/>
            </a:pPr>
            <a:r>
              <a:rPr lang="en-GB" sz="1200" kern="1200" dirty="0" smtClean="0">
                <a:solidFill>
                  <a:schemeClr val="tx1"/>
                </a:solidFill>
                <a:effectLst/>
                <a:latin typeface="+mn-lt"/>
                <a:ea typeface="+mn-ea"/>
                <a:cs typeface="+mn-cs"/>
              </a:rPr>
              <a:t>It incorporates learning from field operations as they apply basic concepts of tenure security together with knowledge of the local context to devise shelter solutions based on the legal realities and the diversity of tenure systems and tenure forms in place.</a:t>
            </a:r>
          </a:p>
          <a:p>
            <a:pPr marL="0" indent="0">
              <a:buFontTx/>
              <a:buNone/>
            </a:pP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In this way, NRC strives to promote the design of flexible solutions with tenure that is secure enough, namely provides the greatest degree of protection for beneficiaries that is feasible in the context.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On the one hand is the ideal of formal tenure with a high degree of security evidenced by official documents.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On the other, the immediate need of beneficiaries for some security in a situation where formal documented tenure is difficult to obtain.</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The document and the related HLP for shelter training present operational efforts in a range of contexts to find the right balance, using tenure options for beneficiaries short of private ownership, with emphasis on how tenure can be secured and documented in the absence of rules or documentation issued by formal authorities.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Going forward, one goal is to continue to explore options for the use of additional forms of tenure.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6CA9BBD-7DBC-4574-BDA3-37433DAF01D2}" type="slidenum">
              <a:rPr lang="en-US" smtClean="0"/>
              <a:t>7</a:t>
            </a:fld>
            <a:endParaRPr lang="en-US"/>
          </a:p>
        </p:txBody>
      </p:sp>
    </p:spTree>
    <p:extLst>
      <p:ext uri="{BB962C8B-B14F-4D97-AF65-F5344CB8AC3E}">
        <p14:creationId xmlns:p14="http://schemas.microsoft.com/office/powerpoint/2010/main" val="1518437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A34A7C-AE46-4C9F-9A87-FE2D03E82855}"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200055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34A7C-AE46-4C9F-9A87-FE2D03E82855}"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175742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34A7C-AE46-4C9F-9A87-FE2D03E82855}"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42512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34A7C-AE46-4C9F-9A87-FE2D03E82855}"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141671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A34A7C-AE46-4C9F-9A87-FE2D03E82855}"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343026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A34A7C-AE46-4C9F-9A87-FE2D03E82855}" type="datetimeFigureOut">
              <a:rPr lang="en-US" smtClean="0"/>
              <a:t>05/12/2016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3771209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A34A7C-AE46-4C9F-9A87-FE2D03E82855}" type="datetimeFigureOut">
              <a:rPr lang="en-US" smtClean="0"/>
              <a:t>05/12/2016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372088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A34A7C-AE46-4C9F-9A87-FE2D03E82855}" type="datetimeFigureOut">
              <a:rPr lang="en-US" smtClean="0"/>
              <a:t>05/12/2016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22348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34A7C-AE46-4C9F-9A87-FE2D03E82855}" type="datetimeFigureOut">
              <a:rPr lang="en-US" smtClean="0"/>
              <a:t>05/12/2016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169562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A34A7C-AE46-4C9F-9A87-FE2D03E82855}" type="datetimeFigureOut">
              <a:rPr lang="en-US" smtClean="0"/>
              <a:t>05/12/2016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283875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A34A7C-AE46-4C9F-9A87-FE2D03E82855}" type="datetimeFigureOut">
              <a:rPr lang="en-US" smtClean="0"/>
              <a:t>05/12/2016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7B6F5-117F-4AD5-BC07-6D651A9FC147}" type="slidenum">
              <a:rPr lang="en-US" smtClean="0"/>
              <a:t>‹#›</a:t>
            </a:fld>
            <a:endParaRPr lang="en-US"/>
          </a:p>
        </p:txBody>
      </p:sp>
    </p:spTree>
    <p:extLst>
      <p:ext uri="{BB962C8B-B14F-4D97-AF65-F5344CB8AC3E}">
        <p14:creationId xmlns:p14="http://schemas.microsoft.com/office/powerpoint/2010/main" val="34892016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34A7C-AE46-4C9F-9A87-FE2D03E82855}" type="datetimeFigureOut">
              <a:rPr lang="en-US" smtClean="0"/>
              <a:t>05/12/2016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07B6F5-117F-4AD5-BC07-6D651A9FC147}" type="slidenum">
              <a:rPr lang="en-US" smtClean="0"/>
              <a:t>‹#›</a:t>
            </a:fld>
            <a:endParaRPr lang="en-US"/>
          </a:p>
        </p:txBody>
      </p:sp>
    </p:spTree>
    <p:extLst>
      <p:ext uri="{BB962C8B-B14F-4D97-AF65-F5344CB8AC3E}">
        <p14:creationId xmlns:p14="http://schemas.microsoft.com/office/powerpoint/2010/main" val="97300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Neil.brighton@nrc.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2446791"/>
            <a:ext cx="9144000" cy="1985553"/>
          </a:xfrm>
        </p:spPr>
        <p:txBody>
          <a:bodyPr/>
          <a:lstStyle/>
          <a:p>
            <a:r>
              <a:rPr lang="en-US" b="1" dirty="0" smtClean="0">
                <a:effectLst>
                  <a:outerShdw blurRad="38100" dist="38100" dir="2700000" algn="tl">
                    <a:srgbClr val="000000">
                      <a:alpha val="43137"/>
                    </a:srgbClr>
                  </a:outerShdw>
                </a:effectLst>
              </a:rPr>
              <a:t>Sectors or Sectorial Expertise?</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4820194"/>
            <a:ext cx="9144000" cy="1286691"/>
          </a:xfrm>
        </p:spPr>
        <p:txBody>
          <a:bodyPr>
            <a:normAutofit/>
          </a:bodyPr>
          <a:lstStyle/>
          <a:p>
            <a:r>
              <a:rPr lang="en-US" sz="3600" dirty="0" smtClean="0"/>
              <a:t>Housing, Land and Property (HLP)</a:t>
            </a:r>
            <a:endParaRPr lang="en-US" sz="36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80446" y="441246"/>
            <a:ext cx="2231107" cy="2005545"/>
          </a:xfrm>
          <a:prstGeom prst="rect">
            <a:avLst/>
          </a:prstGeom>
        </p:spPr>
      </p:pic>
    </p:spTree>
    <p:extLst>
      <p:ext uri="{BB962C8B-B14F-4D97-AF65-F5344CB8AC3E}">
        <p14:creationId xmlns:p14="http://schemas.microsoft.com/office/powerpoint/2010/main" val="26856607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we need Sectors or not?</a:t>
            </a:r>
            <a:endParaRPr lang="en-US" dirty="0"/>
          </a:p>
        </p:txBody>
      </p:sp>
      <p:sp>
        <p:nvSpPr>
          <p:cNvPr id="3" name="Content Placeholder 2"/>
          <p:cNvSpPr>
            <a:spLocks noGrp="1"/>
          </p:cNvSpPr>
          <p:nvPr>
            <p:ph idx="1"/>
          </p:nvPr>
        </p:nvSpPr>
        <p:spPr/>
        <p:txBody>
          <a:bodyPr/>
          <a:lstStyle/>
          <a:p>
            <a:r>
              <a:rPr lang="en-GB" b="1" dirty="0" smtClean="0">
                <a:solidFill>
                  <a:srgbClr val="FF0000"/>
                </a:solidFill>
              </a:rPr>
              <a:t>Wrong Question</a:t>
            </a:r>
          </a:p>
          <a:p>
            <a:r>
              <a:rPr lang="en-GB" dirty="0" smtClean="0"/>
              <a:t>The </a:t>
            </a:r>
            <a:r>
              <a:rPr lang="en-GB" dirty="0"/>
              <a:t>question should rather be how different sectorial expertise can be combined </a:t>
            </a:r>
            <a:r>
              <a:rPr lang="en-GB" dirty="0" smtClean="0"/>
              <a:t>and coordinated into </a:t>
            </a:r>
            <a:r>
              <a:rPr lang="en-GB" dirty="0"/>
              <a:t>comprehensive program </a:t>
            </a:r>
            <a:r>
              <a:rPr lang="en-GB" dirty="0" smtClean="0"/>
              <a:t>responses</a:t>
            </a:r>
          </a:p>
          <a:p>
            <a:endParaRPr lang="en-GB" dirty="0"/>
          </a:p>
          <a:p>
            <a:r>
              <a:rPr lang="en-GB" dirty="0" smtClean="0"/>
              <a:t>There is a need for organizations and individuals to </a:t>
            </a:r>
            <a:r>
              <a:rPr lang="en-GB" dirty="0"/>
              <a:t>have deep sectorial competence in order to do a good </a:t>
            </a:r>
            <a:r>
              <a:rPr lang="en-GB" dirty="0" smtClean="0"/>
              <a:t>job</a:t>
            </a:r>
          </a:p>
          <a:p>
            <a:r>
              <a:rPr lang="en-GB" dirty="0" smtClean="0"/>
              <a:t>The challenge </a:t>
            </a:r>
            <a:r>
              <a:rPr lang="en-GB" dirty="0"/>
              <a:t>for any NGO is how to combine various sectoral expertise to useful solutions/responses</a:t>
            </a:r>
            <a:endParaRPr lang="en-US" dirty="0"/>
          </a:p>
        </p:txBody>
      </p:sp>
    </p:spTree>
    <p:extLst>
      <p:ext uri="{BB962C8B-B14F-4D97-AF65-F5344CB8AC3E}">
        <p14:creationId xmlns:p14="http://schemas.microsoft.com/office/powerpoint/2010/main" val="27553125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effectLst>
                  <a:outerShdw blurRad="38100" dist="38100" dir="2700000" algn="tl">
                    <a:srgbClr val="000000">
                      <a:alpha val="43137"/>
                    </a:srgbClr>
                  </a:outerShdw>
                </a:effectLst>
              </a:rPr>
              <a:t>City of London</a:t>
            </a:r>
            <a:endParaRPr lang="en-US" sz="4800" b="1" dirty="0">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3340153" y="1690688"/>
            <a:ext cx="5511694" cy="4351338"/>
          </a:xfrm>
          <a:prstGeom prst="rect">
            <a:avLst/>
          </a:prstGeom>
        </p:spPr>
      </p:pic>
    </p:spTree>
    <p:extLst>
      <p:ext uri="{BB962C8B-B14F-4D97-AF65-F5344CB8AC3E}">
        <p14:creationId xmlns:p14="http://schemas.microsoft.com/office/powerpoint/2010/main" val="9560554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Housing, Land and Property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GB" dirty="0" smtClean="0"/>
              <a:t>HLP </a:t>
            </a:r>
            <a:r>
              <a:rPr lang="en-GB" dirty="0"/>
              <a:t>is a technical expertise needed in order to ensure that shelter solutions are not a standalone product but part of a wider and comprehensive </a:t>
            </a:r>
            <a:r>
              <a:rPr lang="en-GB" dirty="0" smtClean="0"/>
              <a:t>solution</a:t>
            </a:r>
          </a:p>
          <a:p>
            <a:r>
              <a:rPr lang="en-GB" dirty="0" smtClean="0"/>
              <a:t>We all know:</a:t>
            </a:r>
          </a:p>
          <a:p>
            <a:pPr lvl="1"/>
            <a:r>
              <a:rPr lang="en-GB" dirty="0" smtClean="0"/>
              <a:t>Shelter </a:t>
            </a:r>
            <a:r>
              <a:rPr lang="en-GB" dirty="0"/>
              <a:t>is more than bricks and mortar</a:t>
            </a:r>
            <a:endParaRPr lang="en-US" dirty="0"/>
          </a:p>
          <a:p>
            <a:pPr lvl="1"/>
            <a:r>
              <a:rPr lang="en-GB" dirty="0" smtClean="0"/>
              <a:t>Site </a:t>
            </a:r>
            <a:r>
              <a:rPr lang="en-GB" dirty="0"/>
              <a:t>management, governance, environment, gender, participation, livelihood, access to social and technical infrastructure etc. are key elements of our comprehensive </a:t>
            </a:r>
            <a:r>
              <a:rPr lang="en-GB" dirty="0" smtClean="0"/>
              <a:t>response</a:t>
            </a:r>
          </a:p>
          <a:p>
            <a:pPr lvl="1"/>
            <a:r>
              <a:rPr lang="en-GB" dirty="0" smtClean="0"/>
              <a:t>But </a:t>
            </a:r>
            <a:r>
              <a:rPr lang="en-GB" dirty="0"/>
              <a:t>the legal dimension to the mix is rather new and arguably not yet fully part of the DNA of shelter.</a:t>
            </a:r>
            <a:endParaRPr lang="en-US" dirty="0"/>
          </a:p>
          <a:p>
            <a:pPr lvl="1"/>
            <a:r>
              <a:rPr lang="en-GB" dirty="0" smtClean="0"/>
              <a:t>HLP </a:t>
            </a:r>
            <a:r>
              <a:rPr lang="en-GB" dirty="0"/>
              <a:t>dimensions of other sectors are also more common and it shows the interlinkages between sectors – referring back to the need of needed sectorial expertise </a:t>
            </a:r>
            <a:endParaRPr lang="en-US" dirty="0"/>
          </a:p>
          <a:p>
            <a:endParaRPr lang="en-US" dirty="0"/>
          </a:p>
          <a:p>
            <a:endParaRPr lang="en-US" dirty="0"/>
          </a:p>
        </p:txBody>
      </p:sp>
    </p:spTree>
    <p:extLst>
      <p:ext uri="{BB962C8B-B14F-4D97-AF65-F5344CB8AC3E}">
        <p14:creationId xmlns:p14="http://schemas.microsoft.com/office/powerpoint/2010/main" val="17587630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7543"/>
            <a:ext cx="10515600" cy="4609420"/>
          </a:xfrm>
        </p:spPr>
        <p:txBody>
          <a:bodyPr>
            <a:normAutofit fontScale="92500" lnSpcReduction="20000"/>
          </a:bodyPr>
          <a:lstStyle/>
          <a:p>
            <a:pPr marL="0" indent="0">
              <a:buNone/>
            </a:pPr>
            <a:r>
              <a:rPr lang="en-GB" dirty="0"/>
              <a:t>The Housing, Land and Property Area of Responsibility under the Global Protection Cluster undertook a review of 18 Humanitarian Response Plans for 2016 to identify the level of integration of housing, land and property (HLP) issues into planned humanitarian </a:t>
            </a:r>
            <a:r>
              <a:rPr lang="en-GB" dirty="0" smtClean="0"/>
              <a:t>interventions</a:t>
            </a:r>
          </a:p>
          <a:p>
            <a:pPr marL="0" indent="0">
              <a:buNone/>
            </a:pPr>
            <a:endParaRPr lang="en-GB" dirty="0"/>
          </a:p>
          <a:p>
            <a:pPr marL="0" indent="0">
              <a:buNone/>
            </a:pPr>
            <a:r>
              <a:rPr lang="en-GB" sz="3200" dirty="0" smtClean="0"/>
              <a:t>Findings:</a:t>
            </a:r>
          </a:p>
          <a:p>
            <a:r>
              <a:rPr lang="en-GB" dirty="0" smtClean="0"/>
              <a:t>Overall </a:t>
            </a:r>
            <a:r>
              <a:rPr lang="en-GB" dirty="0"/>
              <a:t>a large number of protection responses refer explicitly to HLP or to aspects of HLP </a:t>
            </a:r>
            <a:endParaRPr lang="en-GB" dirty="0" smtClean="0"/>
          </a:p>
          <a:p>
            <a:r>
              <a:rPr lang="en-GB" dirty="0" smtClean="0"/>
              <a:t>Many </a:t>
            </a:r>
            <a:r>
              <a:rPr lang="en-GB" dirty="0"/>
              <a:t>shelter and CCCM responses identify HLP as a specific issue to </a:t>
            </a:r>
            <a:r>
              <a:rPr lang="en-GB" dirty="0" smtClean="0"/>
              <a:t>address</a:t>
            </a:r>
          </a:p>
          <a:p>
            <a:r>
              <a:rPr lang="en-GB" dirty="0" smtClean="0"/>
              <a:t>Access </a:t>
            </a:r>
            <a:r>
              <a:rPr lang="en-GB" dirty="0"/>
              <a:t>and availability of land is also often mentioned in relation to food security, agriculture and/or livelihood responses. </a:t>
            </a:r>
          </a:p>
          <a:p>
            <a:r>
              <a:rPr lang="en-GB" dirty="0" smtClean="0"/>
              <a:t>Land </a:t>
            </a:r>
            <a:r>
              <a:rPr lang="en-GB" dirty="0"/>
              <a:t>is also linked to early recovery and mine action. </a:t>
            </a:r>
            <a:endParaRPr lang="en-US" dirty="0"/>
          </a:p>
        </p:txBody>
      </p:sp>
      <p:sp>
        <p:nvSpPr>
          <p:cNvPr id="4" name="Title 1"/>
          <p:cNvSpPr>
            <a:spLocks noGrp="1"/>
          </p:cNvSpPr>
          <p:nvPr>
            <p:ph type="title"/>
          </p:nvPr>
        </p:nvSpPr>
        <p:spPr>
          <a:xfrm>
            <a:off x="838200" y="365125"/>
            <a:ext cx="10515600" cy="1325563"/>
          </a:xfrm>
        </p:spPr>
        <p:txBody>
          <a:bodyPr/>
          <a:lstStyle/>
          <a:p>
            <a:pPr algn="ctr"/>
            <a:r>
              <a:rPr lang="en-US" b="1" dirty="0" smtClean="0">
                <a:effectLst>
                  <a:outerShdw blurRad="38100" dist="38100" dir="2700000" algn="tl">
                    <a:srgbClr val="000000">
                      <a:alpha val="43137"/>
                    </a:srgbClr>
                  </a:outerShdw>
                </a:effectLst>
              </a:rPr>
              <a:t>2016 HRP Review</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13688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1418"/>
            <a:ext cx="10515600" cy="4635546"/>
          </a:xfrm>
        </p:spPr>
        <p:txBody>
          <a:bodyPr>
            <a:normAutofit/>
          </a:bodyPr>
          <a:lstStyle/>
          <a:p>
            <a:r>
              <a:rPr lang="en-GB" dirty="0"/>
              <a:t>It can be concluded from the review that </a:t>
            </a:r>
            <a:r>
              <a:rPr lang="en-GB" b="1" dirty="0"/>
              <a:t>HLP considerations are well integrated</a:t>
            </a:r>
            <a:r>
              <a:rPr lang="en-GB" dirty="0"/>
              <a:t> into the 2016 Humanitarian Response </a:t>
            </a:r>
            <a:r>
              <a:rPr lang="en-GB" dirty="0" smtClean="0"/>
              <a:t>Plans</a:t>
            </a:r>
          </a:p>
          <a:p>
            <a:r>
              <a:rPr lang="en-GB" dirty="0" smtClean="0"/>
              <a:t>NGO </a:t>
            </a:r>
            <a:r>
              <a:rPr lang="en-GB" dirty="0"/>
              <a:t>programming needs to fully make this part of their </a:t>
            </a:r>
            <a:r>
              <a:rPr lang="en-GB" dirty="0" smtClean="0"/>
              <a:t>DNA</a:t>
            </a:r>
          </a:p>
          <a:p>
            <a:pPr marL="0" indent="0">
              <a:buNone/>
            </a:pPr>
            <a:endParaRPr lang="en-GB" dirty="0"/>
          </a:p>
          <a:p>
            <a:endParaRPr lang="en-GB" dirty="0"/>
          </a:p>
          <a:p>
            <a:pPr marL="0" indent="0">
              <a:buNone/>
            </a:pPr>
            <a:endParaRPr lang="en-US" dirty="0"/>
          </a:p>
        </p:txBody>
      </p:sp>
      <p:sp>
        <p:nvSpPr>
          <p:cNvPr id="4" name="Title 1"/>
          <p:cNvSpPr>
            <a:spLocks noGrp="1"/>
          </p:cNvSpPr>
          <p:nvPr>
            <p:ph type="title"/>
          </p:nvPr>
        </p:nvSpPr>
        <p:spPr>
          <a:xfrm>
            <a:off x="838200" y="365125"/>
            <a:ext cx="10515600" cy="1325563"/>
          </a:xfrm>
        </p:spPr>
        <p:txBody>
          <a:bodyPr/>
          <a:lstStyle/>
          <a:p>
            <a:pPr algn="ctr"/>
            <a:r>
              <a:rPr lang="en-US" b="1" dirty="0" smtClean="0">
                <a:effectLst>
                  <a:outerShdw blurRad="38100" dist="38100" dir="2700000" algn="tl">
                    <a:srgbClr val="000000">
                      <a:alpha val="43137"/>
                    </a:srgbClr>
                  </a:outerShdw>
                </a:effectLst>
              </a:rPr>
              <a:t>2016 HRP Review</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865702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7642" y="689811"/>
            <a:ext cx="6156158" cy="5791200"/>
          </a:xfrm>
        </p:spPr>
        <p:txBody>
          <a:bodyPr>
            <a:normAutofit fontScale="92500" lnSpcReduction="10000"/>
          </a:bodyPr>
          <a:lstStyle/>
          <a:p>
            <a:r>
              <a:rPr lang="en-GB" dirty="0" smtClean="0"/>
              <a:t>Part </a:t>
            </a:r>
            <a:r>
              <a:rPr lang="en-GB" dirty="0"/>
              <a:t>of NRC’s efforts to develop an operational definition of security of tenure applicable in humanitarian </a:t>
            </a:r>
            <a:r>
              <a:rPr lang="en-GB" dirty="0" smtClean="0"/>
              <a:t>settings</a:t>
            </a:r>
          </a:p>
          <a:p>
            <a:r>
              <a:rPr lang="en-GB" dirty="0" smtClean="0"/>
              <a:t>Incorporates </a:t>
            </a:r>
            <a:r>
              <a:rPr lang="en-GB" dirty="0"/>
              <a:t>learning from field operations as they apply basic concepts of tenure security together with knowledge of the local context to devise shelter solutions based on the legal realities and the diversity of tenure systems and tenure forms in place.</a:t>
            </a:r>
            <a:endParaRPr lang="en-US" dirty="0"/>
          </a:p>
          <a:p>
            <a:r>
              <a:rPr lang="en-GB" dirty="0" smtClean="0"/>
              <a:t>NRC </a:t>
            </a:r>
            <a:r>
              <a:rPr lang="en-GB" dirty="0"/>
              <a:t>strives to promote the design of flexible solutions with tenure that is secure enough, namely provides the greatest degree of protection for beneficiaries that is feasible in the context.</a:t>
            </a:r>
            <a:endParaRPr lang="en-US" dirty="0"/>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4973" y="406878"/>
            <a:ext cx="4444369" cy="6236749"/>
          </a:xfrm>
          <a:prstGeom prst="rect">
            <a:avLst/>
          </a:prstGeom>
        </p:spPr>
      </p:pic>
    </p:spTree>
    <p:extLst>
      <p:ext uri="{BB962C8B-B14F-4D97-AF65-F5344CB8AC3E}">
        <p14:creationId xmlns:p14="http://schemas.microsoft.com/office/powerpoint/2010/main" val="40752144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effectLst>
                  <a:outerShdw blurRad="38100" dist="38100" dir="2700000" algn="tl">
                    <a:srgbClr val="000000">
                      <a:alpha val="43137"/>
                    </a:srgbClr>
                  </a:outerShdw>
                </a:effectLst>
              </a:rPr>
              <a:t>NRC </a:t>
            </a:r>
            <a:r>
              <a:rPr lang="en-GB" sz="5400" b="1" dirty="0">
                <a:effectLst>
                  <a:outerShdw blurRad="38100" dist="38100" dir="2700000" algn="tl">
                    <a:srgbClr val="000000">
                      <a:alpha val="43137"/>
                    </a:srgbClr>
                  </a:outerShdw>
                </a:effectLst>
              </a:rPr>
              <a:t>Shelter-HLP </a:t>
            </a:r>
            <a:r>
              <a:rPr lang="en-GB" sz="5400" b="1" dirty="0" err="1" smtClean="0">
                <a:effectLst>
                  <a:outerShdw blurRad="38100" dist="38100" dir="2700000" algn="tl">
                    <a:srgbClr val="000000">
                      <a:alpha val="43137"/>
                    </a:srgbClr>
                  </a:outerShdw>
                </a:effectLst>
              </a:rPr>
              <a:t>ToT</a:t>
            </a:r>
            <a:endParaRPr lang="en-US"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GB" sz="3200" dirty="0" smtClean="0"/>
              <a:t>Training facilitated by: Jim Kennedy</a:t>
            </a:r>
          </a:p>
          <a:p>
            <a:pPr marL="0" indent="0" algn="ctr">
              <a:buNone/>
            </a:pPr>
            <a:endParaRPr lang="en-GB" sz="3200" dirty="0" smtClean="0"/>
          </a:p>
          <a:p>
            <a:pPr marL="0" indent="0" algn="ctr">
              <a:buNone/>
            </a:pPr>
            <a:r>
              <a:rPr lang="en-GB" sz="3200" dirty="0" smtClean="0"/>
              <a:t>Open to SAG agencies and the wider Shelter Cluster agencies</a:t>
            </a:r>
          </a:p>
          <a:p>
            <a:pPr marL="0" indent="0" algn="ctr">
              <a:buNone/>
            </a:pPr>
            <a:endParaRPr lang="en-GB" sz="3200" b="1" dirty="0" smtClean="0">
              <a:effectLst>
                <a:outerShdw blurRad="38100" dist="38100" dir="2700000" algn="tl">
                  <a:srgbClr val="000000">
                    <a:alpha val="43137"/>
                  </a:srgbClr>
                </a:outerShdw>
              </a:effectLst>
            </a:endParaRPr>
          </a:p>
          <a:p>
            <a:pPr marL="0" indent="0" algn="ctr">
              <a:buNone/>
            </a:pPr>
            <a:r>
              <a:rPr lang="en-GB" sz="3200" b="1" dirty="0" smtClean="0">
                <a:effectLst>
                  <a:outerShdw blurRad="38100" dist="38100" dir="2700000" algn="tl">
                    <a:srgbClr val="000000">
                      <a:alpha val="43137"/>
                    </a:srgbClr>
                  </a:outerShdw>
                </a:effectLst>
              </a:rPr>
              <a:t>Key topics to be covered: </a:t>
            </a:r>
          </a:p>
          <a:p>
            <a:r>
              <a:rPr lang="en-GB" dirty="0"/>
              <a:t>C</a:t>
            </a:r>
            <a:r>
              <a:rPr lang="en-GB" dirty="0" smtClean="0"/>
              <a:t>ontextualising </a:t>
            </a:r>
            <a:r>
              <a:rPr lang="en-GB" dirty="0"/>
              <a:t>the </a:t>
            </a:r>
            <a:r>
              <a:rPr lang="en-GB" dirty="0" err="1" smtClean="0"/>
              <a:t>ToT</a:t>
            </a:r>
            <a:r>
              <a:rPr lang="en-GB" dirty="0" smtClean="0"/>
              <a:t> training </a:t>
            </a:r>
            <a:r>
              <a:rPr lang="en-GB" dirty="0"/>
              <a:t>to local needs and </a:t>
            </a:r>
            <a:r>
              <a:rPr lang="en-GB" dirty="0" smtClean="0"/>
              <a:t>responses</a:t>
            </a:r>
          </a:p>
          <a:p>
            <a:r>
              <a:rPr lang="en-GB" dirty="0"/>
              <a:t>E</a:t>
            </a:r>
            <a:r>
              <a:rPr lang="en-GB" dirty="0" smtClean="0"/>
              <a:t>ngagement </a:t>
            </a:r>
            <a:r>
              <a:rPr lang="en-GB" dirty="0"/>
              <a:t>of local actors, including local </a:t>
            </a:r>
            <a:r>
              <a:rPr lang="en-GB" dirty="0" smtClean="0"/>
              <a:t>authorities</a:t>
            </a:r>
          </a:p>
          <a:p>
            <a:r>
              <a:rPr lang="en-GB" dirty="0"/>
              <a:t>M</a:t>
            </a:r>
            <a:r>
              <a:rPr lang="en-GB" dirty="0" smtClean="0"/>
              <a:t>aking </a:t>
            </a:r>
            <a:r>
              <a:rPr lang="en-GB" dirty="0"/>
              <a:t>the </a:t>
            </a:r>
            <a:r>
              <a:rPr lang="en-GB" dirty="0" smtClean="0"/>
              <a:t>training </a:t>
            </a:r>
            <a:r>
              <a:rPr lang="en-GB" dirty="0"/>
              <a:t>relevant to multi-sectoral </a:t>
            </a:r>
            <a:r>
              <a:rPr lang="en-GB" dirty="0" smtClean="0"/>
              <a:t>approaches</a:t>
            </a:r>
          </a:p>
          <a:p>
            <a:r>
              <a:rPr lang="en-GB" dirty="0"/>
              <a:t>F</a:t>
            </a:r>
            <a:r>
              <a:rPr lang="en-GB" dirty="0" smtClean="0"/>
              <a:t>acilitation </a:t>
            </a:r>
            <a:r>
              <a:rPr lang="en-GB" dirty="0"/>
              <a:t>of key example sessions from the training.</a:t>
            </a:r>
            <a:endParaRPr lang="en-US" dirty="0"/>
          </a:p>
          <a:p>
            <a:pPr marL="0" indent="0" algn="ctr">
              <a:buNone/>
            </a:pPr>
            <a:endParaRPr lang="en-GB" dirty="0"/>
          </a:p>
          <a:p>
            <a:pPr marL="0" indent="0">
              <a:buNone/>
            </a:pPr>
            <a:endParaRPr lang="en-GB" dirty="0"/>
          </a:p>
          <a:p>
            <a:pPr marL="0" indent="0">
              <a:buNone/>
            </a:pPr>
            <a:endParaRPr lang="en-US" dirty="0"/>
          </a:p>
        </p:txBody>
      </p:sp>
    </p:spTree>
    <p:extLst>
      <p:ext uri="{BB962C8B-B14F-4D97-AF65-F5344CB8AC3E}">
        <p14:creationId xmlns:p14="http://schemas.microsoft.com/office/powerpoint/2010/main" val="37875969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effectLst>
                  <a:outerShdw blurRad="38100" dist="38100" dir="2700000" algn="tl">
                    <a:srgbClr val="000000">
                      <a:alpha val="43137"/>
                    </a:srgbClr>
                  </a:outerShdw>
                </a:effectLst>
              </a:rPr>
              <a:t>NRC </a:t>
            </a:r>
            <a:r>
              <a:rPr lang="en-GB" sz="5400" b="1" dirty="0">
                <a:effectLst>
                  <a:outerShdw blurRad="38100" dist="38100" dir="2700000" algn="tl">
                    <a:srgbClr val="000000">
                      <a:alpha val="43137"/>
                    </a:srgbClr>
                  </a:outerShdw>
                </a:effectLst>
              </a:rPr>
              <a:t>Shelter-HLP </a:t>
            </a:r>
            <a:r>
              <a:rPr lang="en-GB" sz="5400" b="1" dirty="0" err="1" smtClean="0">
                <a:effectLst>
                  <a:outerShdw blurRad="38100" dist="38100" dir="2700000" algn="tl">
                    <a:srgbClr val="000000">
                      <a:alpha val="43137"/>
                    </a:srgbClr>
                  </a:outerShdw>
                </a:effectLst>
              </a:rPr>
              <a:t>ToT</a:t>
            </a:r>
            <a:endParaRPr lang="en-US"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lgn="ctr">
              <a:buNone/>
            </a:pPr>
            <a:r>
              <a:rPr lang="en-GB" b="1" dirty="0" smtClean="0"/>
              <a:t>Wednesday, 14th December 2016</a:t>
            </a:r>
          </a:p>
          <a:p>
            <a:pPr marL="0" indent="0" algn="ctr">
              <a:buNone/>
            </a:pPr>
            <a:r>
              <a:rPr lang="en-GB" dirty="0" smtClean="0"/>
              <a:t>Geneva, Switzerland</a:t>
            </a:r>
          </a:p>
          <a:p>
            <a:pPr marL="0" indent="0" algn="ctr">
              <a:buNone/>
            </a:pPr>
            <a:endParaRPr lang="en-GB" dirty="0"/>
          </a:p>
          <a:p>
            <a:pPr marL="0" indent="0" algn="ctr">
              <a:buNone/>
            </a:pPr>
            <a:r>
              <a:rPr lang="en-GB" dirty="0" smtClean="0"/>
              <a:t>Please contact Neil Brighton for further information:</a:t>
            </a:r>
          </a:p>
          <a:p>
            <a:pPr marL="0" indent="0" algn="ctr">
              <a:buNone/>
            </a:pPr>
            <a:r>
              <a:rPr lang="en-GB" dirty="0" smtClean="0">
                <a:hlinkClick r:id="rId2"/>
              </a:rPr>
              <a:t>Neil.brighton@nrc.no</a:t>
            </a:r>
            <a:endParaRPr lang="en-GB" dirty="0" smtClean="0"/>
          </a:p>
          <a:p>
            <a:pPr marL="0" indent="0" algn="ctr">
              <a:buNone/>
            </a:pPr>
            <a:endParaRPr lang="en-GB" dirty="0" smtClean="0"/>
          </a:p>
          <a:p>
            <a:pPr marL="0" indent="0" algn="ctr">
              <a:buNone/>
            </a:pPr>
            <a:r>
              <a:rPr lang="en-GB" dirty="0" smtClean="0"/>
              <a:t>In email please include </a:t>
            </a:r>
            <a:r>
              <a:rPr lang="en-GB" dirty="0"/>
              <a:t>i</a:t>
            </a:r>
            <a:r>
              <a:rPr lang="en-GB" dirty="0" smtClean="0"/>
              <a:t>nterested party’s </a:t>
            </a:r>
            <a:r>
              <a:rPr lang="en-GB" dirty="0"/>
              <a:t>general profile, and reasons for </a:t>
            </a:r>
            <a:r>
              <a:rPr lang="en-GB" dirty="0" smtClean="0"/>
              <a:t>attending.</a:t>
            </a:r>
          </a:p>
          <a:p>
            <a:pPr marL="0" indent="0" algn="ctr">
              <a:buNone/>
            </a:pPr>
            <a:r>
              <a:rPr lang="en-GB" dirty="0" smtClean="0"/>
              <a:t>Deadline for expression on interest: </a:t>
            </a:r>
            <a:r>
              <a:rPr lang="en-GB" b="1" dirty="0" smtClean="0"/>
              <a:t>1st December 2016</a:t>
            </a:r>
            <a:r>
              <a:rPr lang="en-GB" dirty="0" smtClean="0"/>
              <a:t>. </a:t>
            </a:r>
          </a:p>
          <a:p>
            <a:pPr marL="0" indent="0">
              <a:buNone/>
            </a:pPr>
            <a:endParaRPr lang="en-GB" dirty="0"/>
          </a:p>
          <a:p>
            <a:pPr marL="0" indent="0">
              <a:buNone/>
            </a:pPr>
            <a:endParaRPr lang="en-US" dirty="0"/>
          </a:p>
        </p:txBody>
      </p:sp>
    </p:spTree>
    <p:extLst>
      <p:ext uri="{BB962C8B-B14F-4D97-AF65-F5344CB8AC3E}">
        <p14:creationId xmlns:p14="http://schemas.microsoft.com/office/powerpoint/2010/main" val="4709179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1152</Words>
  <Application>Microsoft Macintosh PowerPoint</Application>
  <PresentationFormat>Custom</PresentationFormat>
  <Paragraphs>75</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Sectors or Sectorial Expertise?</vt:lpstr>
      <vt:lpstr>Do we need Sectors or not?</vt:lpstr>
      <vt:lpstr>City of London</vt:lpstr>
      <vt:lpstr>Housing, Land and Property</vt:lpstr>
      <vt:lpstr>2016 HRP Review</vt:lpstr>
      <vt:lpstr>2016 HRP Review</vt:lpstr>
      <vt:lpstr>PowerPoint Presentation</vt:lpstr>
      <vt:lpstr>NRC Shelter-HLP ToT</vt:lpstr>
      <vt:lpstr>NRC Shelter-HLP ToT</vt:lpstr>
    </vt:vector>
  </TitlesOfParts>
  <Company>NRC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Sectors or Sectoral Expertise?</dc:title>
  <dc:creator>Michael Waugh</dc:creator>
  <cp:lastModifiedBy>Aparna Maladkar</cp:lastModifiedBy>
  <cp:revision>11</cp:revision>
  <dcterms:created xsi:type="dcterms:W3CDTF">2016-11-10T15:20:54Z</dcterms:created>
  <dcterms:modified xsi:type="dcterms:W3CDTF">2016-12-05T15:41:50Z</dcterms:modified>
</cp:coreProperties>
</file>