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6" r:id="rId6"/>
    <p:sldId id="26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60" d="100"/>
          <a:sy n="60" d="100"/>
        </p:scale>
        <p:origin x="101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D12499-26AC-4BCE-9DFA-4C73662732B2}"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184825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D12499-26AC-4BCE-9DFA-4C73662732B2}"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328502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D12499-26AC-4BCE-9DFA-4C73662732B2}"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40392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D12499-26AC-4BCE-9DFA-4C73662732B2}"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178580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12499-26AC-4BCE-9DFA-4C73662732B2}" type="datetimeFigureOut">
              <a:rPr lang="en-GB" smtClean="0"/>
              <a:t>10/11/2016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377334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D12499-26AC-4BCE-9DFA-4C73662732B2}" type="datetimeFigureOut">
              <a:rPr lang="en-GB" smtClean="0"/>
              <a:t>10/11/2016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278793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D12499-26AC-4BCE-9DFA-4C73662732B2}" type="datetimeFigureOut">
              <a:rPr lang="en-GB" smtClean="0"/>
              <a:t>10/11/2016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352334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D12499-26AC-4BCE-9DFA-4C73662732B2}" type="datetimeFigureOut">
              <a:rPr lang="en-GB" smtClean="0"/>
              <a:t>10/11/2016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128287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12499-26AC-4BCE-9DFA-4C73662732B2}" type="datetimeFigureOut">
              <a:rPr lang="en-GB" smtClean="0"/>
              <a:t>10/11/2016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239120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12499-26AC-4BCE-9DFA-4C73662732B2}" type="datetimeFigureOut">
              <a:rPr lang="en-GB" smtClean="0"/>
              <a:t>10/11/2016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32677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12499-26AC-4BCE-9DFA-4C73662732B2}" type="datetimeFigureOut">
              <a:rPr lang="en-GB" smtClean="0"/>
              <a:t>10/11/2016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5E8A4-3E12-42FF-A11C-777EF95E3F45}" type="slidenum">
              <a:rPr lang="en-GB" smtClean="0"/>
              <a:t>‹#›</a:t>
            </a:fld>
            <a:endParaRPr lang="en-GB"/>
          </a:p>
        </p:txBody>
      </p:sp>
    </p:spTree>
    <p:extLst>
      <p:ext uri="{BB962C8B-B14F-4D97-AF65-F5344CB8AC3E}">
        <p14:creationId xmlns:p14="http://schemas.microsoft.com/office/powerpoint/2010/main" val="15888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12499-26AC-4BCE-9DFA-4C73662732B2}" type="datetimeFigureOut">
              <a:rPr lang="en-GB" smtClean="0"/>
              <a:t>10/11/2016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5E8A4-3E12-42FF-A11C-777EF95E3F45}" type="slidenum">
              <a:rPr lang="en-GB" smtClean="0"/>
              <a:t>‹#›</a:t>
            </a:fld>
            <a:endParaRPr lang="en-GB"/>
          </a:p>
        </p:txBody>
      </p:sp>
    </p:spTree>
    <p:extLst>
      <p:ext uri="{BB962C8B-B14F-4D97-AF65-F5344CB8AC3E}">
        <p14:creationId xmlns:p14="http://schemas.microsoft.com/office/powerpoint/2010/main" val="1419436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8900" y="893399"/>
            <a:ext cx="9144000" cy="1592263"/>
          </a:xfrm>
        </p:spPr>
        <p:txBody>
          <a:bodyPr>
            <a:noAutofit/>
          </a:bodyPr>
          <a:lstStyle/>
          <a:p>
            <a:r>
              <a:rPr lang="en-US" sz="4000" dirty="0" smtClean="0"/>
              <a:t>Addressing the Socio-Economic Gaps in Post-disaster </a:t>
            </a:r>
            <a:r>
              <a:rPr lang="en-US" sz="4000" dirty="0"/>
              <a:t>R</a:t>
            </a:r>
            <a:r>
              <a:rPr lang="en-US" sz="4000" dirty="0" smtClean="0"/>
              <a:t>ental </a:t>
            </a:r>
            <a:r>
              <a:rPr lang="en-US" sz="4000" dirty="0"/>
              <a:t>S</a:t>
            </a:r>
            <a:r>
              <a:rPr lang="en-US" sz="4000" dirty="0" smtClean="0"/>
              <a:t>upport </a:t>
            </a:r>
            <a:r>
              <a:rPr lang="en-US" sz="4000" dirty="0" smtClean="0"/>
              <a:t>Programs</a:t>
            </a:r>
            <a:br>
              <a:rPr lang="en-US" sz="4000" dirty="0" smtClean="0"/>
            </a:br>
            <a:r>
              <a:rPr lang="en-US" sz="2800" dirty="0" smtClean="0"/>
              <a:t>Alex Miller Oxford Brookes 2016</a:t>
            </a:r>
            <a:r>
              <a:rPr lang="en-US" sz="2800" dirty="0" smtClean="0"/>
              <a:t/>
            </a:r>
            <a:br>
              <a:rPr lang="en-US" sz="2800" dirty="0" smtClean="0"/>
            </a:br>
            <a:r>
              <a:rPr lang="en-US" sz="2800" dirty="0" smtClean="0"/>
              <a:t/>
            </a:r>
            <a:br>
              <a:rPr lang="en-US" sz="2800" dirty="0" smtClean="0"/>
            </a:br>
            <a:endParaRPr lang="en-GB" sz="2800" dirty="0"/>
          </a:p>
        </p:txBody>
      </p:sp>
      <p:sp>
        <p:nvSpPr>
          <p:cNvPr id="3" name="Subtitle 2"/>
          <p:cNvSpPr>
            <a:spLocks noGrp="1"/>
          </p:cNvSpPr>
          <p:nvPr>
            <p:ph type="subTitle" idx="1"/>
          </p:nvPr>
        </p:nvSpPr>
        <p:spPr>
          <a:xfrm>
            <a:off x="3314700" y="2574562"/>
            <a:ext cx="2362200" cy="2086338"/>
          </a:xfrm>
        </p:spPr>
        <p:txBody>
          <a:bodyPr>
            <a:normAutofit fontScale="92500" lnSpcReduction="20000"/>
          </a:bodyPr>
          <a:lstStyle/>
          <a:p>
            <a:pPr algn="l"/>
            <a:r>
              <a:rPr lang="en-US" sz="3500" dirty="0" smtClean="0"/>
              <a:t>HAITI</a:t>
            </a:r>
            <a:r>
              <a:rPr lang="en-US" sz="1700" dirty="0" smtClean="0"/>
              <a:t/>
            </a:r>
            <a:br>
              <a:rPr lang="en-US" sz="1700" dirty="0" smtClean="0"/>
            </a:br>
            <a:r>
              <a:rPr lang="en-US" sz="1700" dirty="0" smtClean="0"/>
              <a:t>1 year subsidized</a:t>
            </a:r>
            <a:br>
              <a:rPr lang="en-US" sz="1700" dirty="0" smtClean="0"/>
            </a:br>
            <a:r>
              <a:rPr lang="en-US" sz="1700" dirty="0" smtClean="0"/>
              <a:t>rental support </a:t>
            </a:r>
            <a:br>
              <a:rPr lang="en-US" sz="1700" dirty="0" smtClean="0"/>
            </a:br>
            <a:r>
              <a:rPr lang="en-US" sz="1700" dirty="0" smtClean="0"/>
              <a:t>program+ protection,</a:t>
            </a:r>
            <a:br>
              <a:rPr lang="en-US" sz="1700" dirty="0" smtClean="0"/>
            </a:br>
            <a:r>
              <a:rPr lang="en-US" sz="1700" dirty="0" smtClean="0"/>
              <a:t>social welfare, construction improvements, livelihoods</a:t>
            </a:r>
            <a:br>
              <a:rPr lang="en-US" sz="1700" dirty="0" smtClean="0"/>
            </a:br>
            <a:r>
              <a:rPr lang="en-US" sz="1700" dirty="0" smtClean="0"/>
              <a:t>IDP Natural Disaster</a:t>
            </a:r>
          </a:p>
          <a:p>
            <a:r>
              <a:rPr lang="en-US" dirty="0" smtClean="0"/>
              <a:t>  </a:t>
            </a:r>
            <a:endParaRPr lang="en-GB" dirty="0"/>
          </a:p>
        </p:txBody>
      </p:sp>
      <p:sp>
        <p:nvSpPr>
          <p:cNvPr id="4" name="Subtitle 2"/>
          <p:cNvSpPr txBox="1">
            <a:spLocks/>
          </p:cNvSpPr>
          <p:nvPr/>
        </p:nvSpPr>
        <p:spPr>
          <a:xfrm>
            <a:off x="1675333" y="5043753"/>
            <a:ext cx="9144000" cy="627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3-month in-field research June to August 2016</a:t>
            </a:r>
            <a:br>
              <a:rPr lang="en-US" dirty="0"/>
            </a:br>
            <a:r>
              <a:rPr lang="en-US" dirty="0"/>
              <a:t>2016 </a:t>
            </a:r>
            <a:r>
              <a:rPr lang="en-US" dirty="0" smtClean="0"/>
              <a:t>USAID/OFDA Shelter and Resettlements Fellowship </a:t>
            </a:r>
            <a:endParaRPr lang="en-GB" dirty="0"/>
          </a:p>
        </p:txBody>
      </p:sp>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pic>
        <p:nvPicPr>
          <p:cNvPr id="1026" name="Picture 2" descr="http://www.vineyardhaiti.org/wp-content/uploads/2014/09/haiti-outlin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844" y="2343982"/>
            <a:ext cx="2232025" cy="1713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6578600" y="2336241"/>
            <a:ext cx="1403350" cy="1735051"/>
          </a:xfrm>
          <a:prstGeom prst="rect">
            <a:avLst/>
          </a:prstGeom>
        </p:spPr>
      </p:pic>
      <p:sp>
        <p:nvSpPr>
          <p:cNvPr id="12" name="Subtitle 2"/>
          <p:cNvSpPr txBox="1">
            <a:spLocks/>
          </p:cNvSpPr>
          <p:nvPr/>
        </p:nvSpPr>
        <p:spPr>
          <a:xfrm>
            <a:off x="8140700" y="2485662"/>
            <a:ext cx="2362200" cy="2086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LEBANON</a:t>
            </a:r>
            <a:r>
              <a:rPr lang="en-US" sz="1600" dirty="0" smtClean="0"/>
              <a:t/>
            </a:r>
            <a:br>
              <a:rPr lang="en-US" sz="1600" dirty="0" smtClean="0"/>
            </a:br>
            <a:r>
              <a:rPr lang="en-US" sz="1600" dirty="0" smtClean="0"/>
              <a:t>Hosting support rental program + protection + social welfare + construction improvements, livelihoods, Refugee, Conflict</a:t>
            </a:r>
            <a:endParaRPr lang="en-GB" sz="1600" dirty="0"/>
          </a:p>
        </p:txBody>
      </p:sp>
    </p:spTree>
    <p:extLst>
      <p:ext uri="{BB962C8B-B14F-4D97-AF65-F5344CB8AC3E}">
        <p14:creationId xmlns:p14="http://schemas.microsoft.com/office/powerpoint/2010/main" val="993245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pic>
        <p:nvPicPr>
          <p:cNvPr id="13" name="Picture 2" descr="https://upload.wikimedia.org/wikipedia/commons/d/df/US_Navy_100316-N-5961C-021_An_aerial_view_of_Port-au-Prince,_Haiti_shows_the_proximity_of_homes,_many_damaged_in_a_major_earthquake_and_subsequent_aftershock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644" y="124773"/>
            <a:ext cx="5665408" cy="3760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st-Beirut1983.jpg (3000×20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580" y="124773"/>
            <a:ext cx="5631827" cy="37545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02462" y="4744921"/>
            <a:ext cx="11821891" cy="923330"/>
          </a:xfrm>
          <a:prstGeom prst="rect">
            <a:avLst/>
          </a:prstGeom>
          <a:noFill/>
        </p:spPr>
        <p:txBody>
          <a:bodyPr wrap="none" rtlCol="0">
            <a:spAutoFit/>
          </a:bodyPr>
          <a:lstStyle/>
          <a:p>
            <a:r>
              <a:rPr lang="en-US" dirty="0" smtClean="0"/>
              <a:t>With over a million internally displaced persons in Port-au-Prince after the 2010 earthquake, and over a million Syrian </a:t>
            </a:r>
            <a:br>
              <a:rPr lang="en-US" dirty="0" smtClean="0"/>
            </a:br>
            <a:r>
              <a:rPr lang="en-US" dirty="0" smtClean="0"/>
              <a:t>Refugees forced to migrate to Beirut from the ongoing Syrian civil war, why was a rental or hosting program chosen to house</a:t>
            </a:r>
            <a:br>
              <a:rPr lang="en-US" dirty="0" smtClean="0"/>
            </a:br>
            <a:r>
              <a:rPr lang="en-US" dirty="0" smtClean="0"/>
              <a:t>the most vulnerable?</a:t>
            </a:r>
            <a:endParaRPr lang="en-GB" dirty="0"/>
          </a:p>
        </p:txBody>
      </p:sp>
      <p:sp>
        <p:nvSpPr>
          <p:cNvPr id="15" name="TextBox 14"/>
          <p:cNvSpPr txBox="1"/>
          <p:nvPr/>
        </p:nvSpPr>
        <p:spPr>
          <a:xfrm>
            <a:off x="1074822" y="3952650"/>
            <a:ext cx="4341445" cy="369332"/>
          </a:xfrm>
          <a:prstGeom prst="rect">
            <a:avLst/>
          </a:prstGeom>
          <a:noFill/>
        </p:spPr>
        <p:txBody>
          <a:bodyPr wrap="none" rtlCol="0">
            <a:spAutoFit/>
          </a:bodyPr>
          <a:lstStyle/>
          <a:p>
            <a:r>
              <a:rPr lang="en-US" dirty="0" smtClean="0"/>
              <a:t>Haiti - Negotiated rent, value added services</a:t>
            </a:r>
            <a:endParaRPr lang="en-GB" dirty="0"/>
          </a:p>
        </p:txBody>
      </p:sp>
      <p:sp>
        <p:nvSpPr>
          <p:cNvPr id="18" name="TextBox 17"/>
          <p:cNvSpPr txBox="1"/>
          <p:nvPr/>
        </p:nvSpPr>
        <p:spPr>
          <a:xfrm>
            <a:off x="6151742" y="3952650"/>
            <a:ext cx="5616666" cy="369332"/>
          </a:xfrm>
          <a:prstGeom prst="rect">
            <a:avLst/>
          </a:prstGeom>
          <a:noFill/>
        </p:spPr>
        <p:txBody>
          <a:bodyPr wrap="none" rtlCol="0">
            <a:spAutoFit/>
          </a:bodyPr>
          <a:lstStyle/>
          <a:p>
            <a:r>
              <a:rPr lang="en-US" dirty="0" smtClean="0"/>
              <a:t>Lebanon- Assisting the landlord to host a family, incentives</a:t>
            </a:r>
            <a:endParaRPr lang="en-GB" dirty="0"/>
          </a:p>
        </p:txBody>
      </p:sp>
    </p:spTree>
    <p:extLst>
      <p:ext uri="{BB962C8B-B14F-4D97-AF65-F5344CB8AC3E}">
        <p14:creationId xmlns:p14="http://schemas.microsoft.com/office/powerpoint/2010/main" val="1023468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700"/>
            <a:ext cx="9120909" cy="915556"/>
          </a:xfrm>
        </p:spPr>
        <p:txBody>
          <a:bodyPr>
            <a:normAutofit/>
          </a:bodyPr>
          <a:lstStyle/>
          <a:p>
            <a:r>
              <a:rPr lang="en-US" sz="4000" dirty="0" smtClean="0"/>
              <a:t>Primary Research </a:t>
            </a:r>
            <a:r>
              <a:rPr lang="en-US" sz="4000" dirty="0" smtClean="0"/>
              <a:t>Questions and findings:</a:t>
            </a:r>
            <a:endParaRPr lang="en-GB" sz="4000" dirty="0"/>
          </a:p>
        </p:txBody>
      </p:sp>
      <p:sp>
        <p:nvSpPr>
          <p:cNvPr id="3" name="Subtitle 2"/>
          <p:cNvSpPr>
            <a:spLocks noGrp="1"/>
          </p:cNvSpPr>
          <p:nvPr>
            <p:ph type="subTitle" idx="1"/>
          </p:nvPr>
        </p:nvSpPr>
        <p:spPr>
          <a:xfrm>
            <a:off x="1426014" y="1639227"/>
            <a:ext cx="9311843" cy="2919844"/>
          </a:xfrm>
        </p:spPr>
        <p:txBody>
          <a:bodyPr>
            <a:normAutofit/>
          </a:bodyPr>
          <a:lstStyle/>
          <a:p>
            <a:pPr algn="l"/>
            <a:endParaRPr lang="en-US" dirty="0"/>
          </a:p>
          <a:p>
            <a:pPr algn="l"/>
            <a:r>
              <a:rPr lang="en-US" dirty="0" smtClean="0"/>
              <a:t>Once a rental support or hosting program is implemented, what are the determining factors which can influence for how long, or even if a family can continue to rent or be hosted after the aid is finished?</a:t>
            </a:r>
            <a:r>
              <a:rPr lang="en-US" dirty="0" smtClean="0"/>
              <a:t/>
            </a:r>
            <a:br>
              <a:rPr lang="en-US" dirty="0" smtClean="0"/>
            </a:br>
            <a:endParaRPr lang="en-US" dirty="0" smtClean="0"/>
          </a:p>
          <a:p>
            <a:pPr marL="457200" indent="-457200" algn="l">
              <a:buAutoNum type="arabicPeriod"/>
            </a:pPr>
            <a:endParaRPr lang="en-US" dirty="0" smtClean="0"/>
          </a:p>
          <a:p>
            <a:pPr algn="l"/>
            <a:endParaRPr lang="en-US" dirty="0"/>
          </a:p>
        </p:txBody>
      </p:sp>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pic>
        <p:nvPicPr>
          <p:cNvPr id="10244" name="Picture 4" descr="http://silhouettesfree.com/human/family/family-silhouette-im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023" y="3740988"/>
            <a:ext cx="1343660" cy="134366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6" descr="Image result for outline of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0" name="Picture 20" descr="http://www.sawyoo.com/postpic/2015/01/icon-building-outline_6739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3045" y="3772810"/>
            <a:ext cx="1280015" cy="128001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6" descr="Image result for equal symb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8" name="Picture 28" descr="https://cdn0.iconfinder.com/data/icons/typicons-2/24/equals-1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6270" y="3977890"/>
            <a:ext cx="1012321" cy="1012322"/>
          </a:xfrm>
          <a:prstGeom prst="rect">
            <a:avLst/>
          </a:prstGeom>
          <a:noFill/>
          <a:extLst>
            <a:ext uri="{909E8E84-426E-40DD-AFC4-6F175D3DCCD1}">
              <a14:hiddenFill xmlns:a14="http://schemas.microsoft.com/office/drawing/2010/main">
                <a:solidFill>
                  <a:srgbClr val="FFFFFF"/>
                </a:solidFill>
              </a14:hiddenFill>
            </a:ext>
          </a:extLst>
        </p:spPr>
      </p:pic>
      <p:pic>
        <p:nvPicPr>
          <p:cNvPr id="10270" name="Picture 30" descr="http://shepherdsmarket.org/wp-content/uploads/2014/10/simple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9927" y="3928799"/>
            <a:ext cx="1239143" cy="1239144"/>
          </a:xfrm>
          <a:prstGeom prst="rect">
            <a:avLst/>
          </a:prstGeom>
          <a:noFill/>
          <a:extLst>
            <a:ext uri="{909E8E84-426E-40DD-AFC4-6F175D3DCCD1}">
              <a14:hiddenFill xmlns:a14="http://schemas.microsoft.com/office/drawing/2010/main">
                <a:solidFill>
                  <a:srgbClr val="FFFFFF"/>
                </a:solidFill>
              </a14:hiddenFill>
            </a:ext>
          </a:extLst>
        </p:spPr>
      </p:pic>
      <p:pic>
        <p:nvPicPr>
          <p:cNvPr id="10272" name="Picture 32" descr="http://www.pd4pic.com/images/sign-school-flat-education-symbol-plus-add-ma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1926" y="4267069"/>
            <a:ext cx="491649" cy="4963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pd4pic.com/images/sign-school-flat-education-symbol-plus-add-ma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3402" y="4241435"/>
            <a:ext cx="491649" cy="4963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70832" y="3822331"/>
            <a:ext cx="660758" cy="1323439"/>
          </a:xfrm>
          <a:prstGeom prst="rect">
            <a:avLst/>
          </a:prstGeom>
          <a:noFill/>
        </p:spPr>
        <p:txBody>
          <a:bodyPr wrap="none" rtlCol="0">
            <a:spAutoFit/>
          </a:bodyPr>
          <a:lstStyle/>
          <a:p>
            <a:r>
              <a:rPr lang="en-US" sz="8000" b="1" dirty="0" smtClean="0"/>
              <a:t>?</a:t>
            </a:r>
            <a:endParaRPr lang="en-GB" sz="8000" b="1" dirty="0"/>
          </a:p>
        </p:txBody>
      </p:sp>
      <p:sp>
        <p:nvSpPr>
          <p:cNvPr id="27" name="TextBox 26"/>
          <p:cNvSpPr txBox="1"/>
          <p:nvPr/>
        </p:nvSpPr>
        <p:spPr>
          <a:xfrm>
            <a:off x="5147162" y="3822331"/>
            <a:ext cx="660758" cy="1323439"/>
          </a:xfrm>
          <a:prstGeom prst="rect">
            <a:avLst/>
          </a:prstGeom>
          <a:noFill/>
        </p:spPr>
        <p:txBody>
          <a:bodyPr wrap="none" rtlCol="0">
            <a:spAutoFit/>
          </a:bodyPr>
          <a:lstStyle/>
          <a:p>
            <a:r>
              <a:rPr lang="en-US" sz="8000" b="1" dirty="0" smtClean="0"/>
              <a:t>?</a:t>
            </a:r>
            <a:endParaRPr lang="en-GB" sz="8000" b="1" dirty="0"/>
          </a:p>
        </p:txBody>
      </p:sp>
      <p:pic>
        <p:nvPicPr>
          <p:cNvPr id="28" name="Picture 32" descr="http://www.pd4pic.com/images/sign-school-flat-education-symbol-plus-add-ma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4658" y="4267069"/>
            <a:ext cx="491649" cy="49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54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700"/>
            <a:ext cx="9120909" cy="915556"/>
          </a:xfrm>
        </p:spPr>
        <p:txBody>
          <a:bodyPr>
            <a:normAutofit/>
          </a:bodyPr>
          <a:lstStyle/>
          <a:p>
            <a:r>
              <a:rPr lang="en-US" sz="4000" dirty="0" smtClean="0"/>
              <a:t>Primary Research </a:t>
            </a:r>
            <a:r>
              <a:rPr lang="en-US" sz="4000" dirty="0" smtClean="0"/>
              <a:t>Questions and findings:</a:t>
            </a:r>
            <a:endParaRPr lang="en-GB" sz="4000" dirty="0"/>
          </a:p>
        </p:txBody>
      </p:sp>
      <p:sp>
        <p:nvSpPr>
          <p:cNvPr id="3" name="Subtitle 2"/>
          <p:cNvSpPr>
            <a:spLocks noGrp="1"/>
          </p:cNvSpPr>
          <p:nvPr>
            <p:ph type="subTitle" idx="1"/>
          </p:nvPr>
        </p:nvSpPr>
        <p:spPr>
          <a:xfrm>
            <a:off x="460375" y="998294"/>
            <a:ext cx="11715582" cy="2919844"/>
          </a:xfrm>
        </p:spPr>
        <p:txBody>
          <a:bodyPr>
            <a:normAutofit/>
          </a:bodyPr>
          <a:lstStyle/>
          <a:p>
            <a:pPr algn="l"/>
            <a:endParaRPr lang="en-US" dirty="0"/>
          </a:p>
          <a:p>
            <a:pPr algn="l"/>
            <a:r>
              <a:rPr lang="en-US" dirty="0" smtClean="0"/>
              <a:t>Renters make a social and financial contract to have access to another persons asset or house. </a:t>
            </a:r>
            <a:r>
              <a:rPr lang="en-US" dirty="0" smtClean="0"/>
              <a:t>The amount of sustainable rent paying income, and the amount of trust between the renter, owner, community or government can influence the renter to whether they can continue to live in a safe and durable housing solution. </a:t>
            </a:r>
            <a:r>
              <a:rPr lang="en-US" dirty="0" smtClean="0"/>
              <a:t/>
            </a:r>
            <a:br>
              <a:rPr lang="en-US" dirty="0" smtClean="0"/>
            </a:br>
            <a:endParaRPr lang="en-US" dirty="0" smtClean="0"/>
          </a:p>
          <a:p>
            <a:pPr marL="457200" indent="-457200" algn="l">
              <a:buAutoNum type="arabicPeriod"/>
            </a:pPr>
            <a:endParaRPr lang="en-US" dirty="0" smtClean="0"/>
          </a:p>
          <a:p>
            <a:pPr algn="l"/>
            <a:endParaRPr lang="en-US" dirty="0"/>
          </a:p>
        </p:txBody>
      </p:sp>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pic>
        <p:nvPicPr>
          <p:cNvPr id="10244" name="Picture 4" descr="http://silhouettesfree.com/human/family/family-silhouette-im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637" y="3673776"/>
            <a:ext cx="1343660" cy="134366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6" descr="Image result for outline of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0" name="Picture 20" descr="http://www.sawyoo.com/postpic/2015/01/icon-building-outline_6739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9316" y="3644476"/>
            <a:ext cx="1280015" cy="128001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6" descr="Image result for equal symb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8" name="Picture 28" descr="https://cdn0.iconfinder.com/data/icons/typicons-2/24/equals-1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0244" y="3849556"/>
            <a:ext cx="1012321" cy="1012322"/>
          </a:xfrm>
          <a:prstGeom prst="rect">
            <a:avLst/>
          </a:prstGeom>
          <a:noFill/>
          <a:extLst>
            <a:ext uri="{909E8E84-426E-40DD-AFC4-6F175D3DCCD1}">
              <a14:hiddenFill xmlns:a14="http://schemas.microsoft.com/office/drawing/2010/main">
                <a:solidFill>
                  <a:srgbClr val="FFFFFF"/>
                </a:solidFill>
              </a14:hiddenFill>
            </a:ext>
          </a:extLst>
        </p:spPr>
      </p:pic>
      <p:pic>
        <p:nvPicPr>
          <p:cNvPr id="10270" name="Picture 30" descr="http://shepherdsmarket.org/wp-content/uploads/2014/10/simple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366195" y="3800465"/>
            <a:ext cx="1239143" cy="1239144"/>
          </a:xfrm>
          <a:prstGeom prst="rect">
            <a:avLst/>
          </a:prstGeom>
          <a:noFill/>
          <a:extLst>
            <a:ext uri="{909E8E84-426E-40DD-AFC4-6F175D3DCCD1}">
              <a14:hiddenFill xmlns:a14="http://schemas.microsoft.com/office/drawing/2010/main">
                <a:solidFill>
                  <a:srgbClr val="FFFFFF"/>
                </a:solidFill>
              </a14:hiddenFill>
            </a:ext>
          </a:extLst>
        </p:spPr>
      </p:pic>
      <p:pic>
        <p:nvPicPr>
          <p:cNvPr id="10272" name="Picture 32" descr="http://www.pd4pic.com/images/sign-school-flat-education-symbol-plus-add-ma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6304" y="4138735"/>
            <a:ext cx="491649" cy="4963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pd4pic.com/images/sign-school-flat-education-symbol-plus-add-ma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7884" y="4171886"/>
            <a:ext cx="491649" cy="4963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412974">
            <a:off x="2749653" y="3774139"/>
            <a:ext cx="2208938" cy="1323439"/>
          </a:xfrm>
          <a:prstGeom prst="rect">
            <a:avLst/>
          </a:prstGeom>
          <a:noFill/>
        </p:spPr>
        <p:txBody>
          <a:bodyPr wrap="none" rtlCol="0">
            <a:spAutoFit/>
          </a:bodyPr>
          <a:lstStyle/>
          <a:p>
            <a:r>
              <a:rPr lang="en-US" sz="8000" b="1" dirty="0" smtClean="0">
                <a:solidFill>
                  <a:srgbClr val="00B0F0"/>
                </a:solidFill>
              </a:rPr>
              <a:t>trust</a:t>
            </a:r>
            <a:endParaRPr lang="en-GB" sz="8000" b="1" dirty="0">
              <a:solidFill>
                <a:srgbClr val="00B0F0"/>
              </a:solidFill>
            </a:endParaRPr>
          </a:p>
        </p:txBody>
      </p:sp>
      <p:pic>
        <p:nvPicPr>
          <p:cNvPr id="28" name="Picture 32" descr="http://www.pd4pic.com/images/sign-school-flat-education-symbol-plus-add-ma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4464" y="4138735"/>
            <a:ext cx="491649" cy="4963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2412974">
            <a:off x="4640600" y="3950601"/>
            <a:ext cx="3313536" cy="1323439"/>
          </a:xfrm>
          <a:prstGeom prst="rect">
            <a:avLst/>
          </a:prstGeom>
          <a:noFill/>
        </p:spPr>
        <p:txBody>
          <a:bodyPr wrap="none" rtlCol="0">
            <a:spAutoFit/>
          </a:bodyPr>
          <a:lstStyle/>
          <a:p>
            <a:r>
              <a:rPr lang="en-US" sz="8000" b="1" dirty="0" smtClean="0">
                <a:solidFill>
                  <a:srgbClr val="92D050"/>
                </a:solidFill>
              </a:rPr>
              <a:t>income</a:t>
            </a:r>
            <a:endParaRPr lang="en-GB" sz="8000" b="1" dirty="0">
              <a:solidFill>
                <a:srgbClr val="92D050"/>
              </a:solidFill>
            </a:endParaRPr>
          </a:p>
        </p:txBody>
      </p:sp>
    </p:spTree>
    <p:extLst>
      <p:ext uri="{BB962C8B-B14F-4D97-AF65-F5344CB8AC3E}">
        <p14:creationId xmlns:p14="http://schemas.microsoft.com/office/powerpoint/2010/main" val="79511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2700"/>
            <a:ext cx="9120909" cy="915556"/>
          </a:xfrm>
        </p:spPr>
        <p:txBody>
          <a:bodyPr>
            <a:normAutofit/>
          </a:bodyPr>
          <a:lstStyle/>
          <a:p>
            <a:r>
              <a:rPr lang="en-US" sz="4000" dirty="0" smtClean="0"/>
              <a:t>How is trust built?</a:t>
            </a:r>
            <a:endParaRPr lang="en-GB" sz="4000" dirty="0"/>
          </a:p>
        </p:txBody>
      </p:sp>
      <p:sp>
        <p:nvSpPr>
          <p:cNvPr id="3" name="Subtitle 2"/>
          <p:cNvSpPr>
            <a:spLocks noGrp="1"/>
          </p:cNvSpPr>
          <p:nvPr>
            <p:ph type="subTitle" idx="1"/>
          </p:nvPr>
        </p:nvSpPr>
        <p:spPr>
          <a:xfrm>
            <a:off x="1320800" y="1094515"/>
            <a:ext cx="9716168" cy="1400243"/>
          </a:xfrm>
        </p:spPr>
        <p:txBody>
          <a:bodyPr>
            <a:normAutofit/>
          </a:bodyPr>
          <a:lstStyle/>
          <a:p>
            <a:pPr algn="l"/>
            <a:r>
              <a:rPr lang="en-US" dirty="0" smtClean="0"/>
              <a:t> </a:t>
            </a:r>
            <a:endParaRPr lang="en-GB" dirty="0"/>
          </a:p>
        </p:txBody>
      </p:sp>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sp>
        <p:nvSpPr>
          <p:cNvPr id="11" name="AutoShape 16" descr="Image result for outline of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6" descr="Image result for equal symb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703738" y="1094515"/>
            <a:ext cx="10863031" cy="7386638"/>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Social impact pre-project assessment </a:t>
            </a:r>
            <a:r>
              <a:rPr lang="en-US" sz="2400" dirty="0" smtClean="0"/>
              <a:t>(will people trust these renters or lodgers?)</a:t>
            </a:r>
            <a:br>
              <a:rPr lang="en-US" sz="2400" dirty="0" smtClean="0"/>
            </a:br>
            <a:r>
              <a:rPr lang="en-US" sz="2400" dirty="0" smtClean="0"/>
              <a:t>Social groups can create conflict with differences in origin, income, religion, culture, gender, age, prior living situation, as well as language. (Protection working group) </a:t>
            </a:r>
            <a:br>
              <a:rPr lang="en-US" sz="2400" dirty="0" smtClean="0"/>
            </a:br>
            <a:endParaRPr lang="en-US" sz="2400" dirty="0" smtClean="0"/>
          </a:p>
          <a:p>
            <a:pPr marL="285750" indent="-285750">
              <a:buFont typeface="Arial" panose="020B0604020202020204" pitchFamily="34" charset="0"/>
              <a:buChar char="•"/>
            </a:pPr>
            <a:r>
              <a:rPr lang="en-US" sz="2400" b="1" dirty="0" smtClean="0"/>
              <a:t>Share the outcomes of subsidized rent </a:t>
            </a:r>
            <a:r>
              <a:rPr lang="en-US" sz="2400" dirty="0" smtClean="0"/>
              <a:t>(everybody wants something)</a:t>
            </a:r>
            <a:br>
              <a:rPr lang="en-US" sz="2400" dirty="0" smtClean="0"/>
            </a:br>
            <a:r>
              <a:rPr lang="en-US" sz="2400" dirty="0" smtClean="0"/>
              <a:t>Invest in community projects, infrastructure improvements, social programs, broaden the aid to include households who are not as vulnerable, or even transform their view of a renter from a short-term cash source, to a long-term asset</a:t>
            </a:r>
            <a:br>
              <a:rPr lang="en-US" sz="2400" dirty="0" smtClean="0"/>
            </a:br>
            <a:endParaRPr lang="en-US" sz="2400" dirty="0" smtClean="0"/>
          </a:p>
          <a:p>
            <a:pPr marL="285750" indent="-285750">
              <a:buFont typeface="Arial" panose="020B0604020202020204" pitchFamily="34" charset="0"/>
              <a:buChar char="•"/>
            </a:pPr>
            <a:r>
              <a:rPr lang="en-US" sz="2400" b="1" dirty="0" smtClean="0"/>
              <a:t>Meet and Greet </a:t>
            </a:r>
            <a:r>
              <a:rPr lang="en-US" sz="2400" dirty="0" smtClean="0"/>
              <a:t>(understanding can ease tensions)</a:t>
            </a:r>
            <a:br>
              <a:rPr lang="en-US" sz="2400" dirty="0" smtClean="0"/>
            </a:br>
            <a:r>
              <a:rPr lang="en-US" sz="2400" dirty="0" smtClean="0"/>
              <a:t>Simply bringing renters or persons being hosted together with other stakeholders can decrease stereotypes, and lower misguided negative assumptions</a:t>
            </a:r>
            <a:endParaRPr lang="en-US" sz="2400" b="1" dirty="0" smtClean="0"/>
          </a:p>
          <a:p>
            <a:pPr marL="285750" indent="-285750">
              <a:buFont typeface="Arial" panose="020B0604020202020204" pitchFamily="34" charset="0"/>
              <a:buChar char="•"/>
            </a:pPr>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GB" dirty="0"/>
          </a:p>
        </p:txBody>
      </p:sp>
    </p:spTree>
    <p:extLst>
      <p:ext uri="{BB962C8B-B14F-4D97-AF65-F5344CB8AC3E}">
        <p14:creationId xmlns:p14="http://schemas.microsoft.com/office/powerpoint/2010/main" val="291366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2700"/>
            <a:ext cx="9120909" cy="915556"/>
          </a:xfrm>
        </p:spPr>
        <p:txBody>
          <a:bodyPr>
            <a:normAutofit/>
          </a:bodyPr>
          <a:lstStyle/>
          <a:p>
            <a:r>
              <a:rPr lang="en-US" sz="4000" dirty="0" smtClean="0"/>
              <a:t>How is income built?</a:t>
            </a:r>
            <a:endParaRPr lang="en-GB" sz="4000" dirty="0"/>
          </a:p>
        </p:txBody>
      </p:sp>
      <p:sp>
        <p:nvSpPr>
          <p:cNvPr id="3" name="Subtitle 2"/>
          <p:cNvSpPr>
            <a:spLocks noGrp="1"/>
          </p:cNvSpPr>
          <p:nvPr>
            <p:ph type="subTitle" idx="1"/>
          </p:nvPr>
        </p:nvSpPr>
        <p:spPr>
          <a:xfrm>
            <a:off x="1320800" y="1094515"/>
            <a:ext cx="9716168" cy="1400243"/>
          </a:xfrm>
        </p:spPr>
        <p:txBody>
          <a:bodyPr>
            <a:normAutofit/>
          </a:bodyPr>
          <a:lstStyle/>
          <a:p>
            <a:pPr algn="l"/>
            <a:r>
              <a:rPr lang="en-US" dirty="0" smtClean="0"/>
              <a:t> </a:t>
            </a:r>
            <a:endParaRPr lang="en-GB" dirty="0"/>
          </a:p>
        </p:txBody>
      </p:sp>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sp>
        <p:nvSpPr>
          <p:cNvPr id="11" name="AutoShape 16" descr="Image result for outline of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6" descr="Image result for equal symb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703738" y="1094515"/>
            <a:ext cx="10863031" cy="7017306"/>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Assess the livelihoods</a:t>
            </a:r>
            <a:r>
              <a:rPr lang="en-US" sz="2400" dirty="0" smtClean="0"/>
              <a:t>(do they need new skills, or is their income reliable?)</a:t>
            </a:r>
            <a:br>
              <a:rPr lang="en-US" sz="2400" dirty="0" smtClean="0"/>
            </a:br>
            <a:r>
              <a:rPr lang="en-US" sz="2400" dirty="0" smtClean="0"/>
              <a:t>To pay the rent, there has to be a market which can support a job, where do they find one? Can rental support programs encourage educational access for better employment? Is it too competitive?</a:t>
            </a:r>
            <a:br>
              <a:rPr lang="en-US" sz="2400" dirty="0" smtClean="0"/>
            </a:br>
            <a:endParaRPr lang="en-US" sz="2400" dirty="0" smtClean="0"/>
          </a:p>
          <a:p>
            <a:pPr marL="285750" indent="-285750">
              <a:buFont typeface="Arial" panose="020B0604020202020204" pitchFamily="34" charset="0"/>
              <a:buChar char="•"/>
            </a:pPr>
            <a:r>
              <a:rPr lang="en-US" sz="2400" b="1" dirty="0" err="1" smtClean="0"/>
              <a:t>Mirco</a:t>
            </a:r>
            <a:r>
              <a:rPr lang="en-US" sz="2400" b="1" dirty="0"/>
              <a:t>-</a:t>
            </a:r>
            <a:r>
              <a:rPr lang="en-US" sz="2400" b="1" dirty="0" smtClean="0"/>
              <a:t>finance programs </a:t>
            </a:r>
            <a:r>
              <a:rPr lang="en-US" sz="2400" dirty="0" smtClean="0"/>
              <a:t>(financial assistance)</a:t>
            </a:r>
            <a:br>
              <a:rPr lang="en-US" sz="2400" dirty="0" smtClean="0"/>
            </a:br>
            <a:r>
              <a:rPr lang="en-US" sz="2400" dirty="0" smtClean="0"/>
              <a:t>Paying rent requires financial planning, and local programs can support that</a:t>
            </a:r>
            <a:br>
              <a:rPr lang="en-US" sz="2400" dirty="0" smtClean="0"/>
            </a:br>
            <a:endParaRPr lang="en-US" sz="2400" dirty="0" smtClean="0"/>
          </a:p>
          <a:p>
            <a:pPr marL="285750" indent="-285750">
              <a:buFont typeface="Arial" panose="020B0604020202020204" pitchFamily="34" charset="0"/>
              <a:buChar char="•"/>
            </a:pPr>
            <a:r>
              <a:rPr lang="en-US" sz="2400" b="1" dirty="0" smtClean="0"/>
              <a:t>Industry, and partnering with existing programs </a:t>
            </a:r>
            <a:r>
              <a:rPr lang="en-US" sz="2400" dirty="0" smtClean="0"/>
              <a:t>(Are there </a:t>
            </a:r>
            <a:r>
              <a:rPr lang="en-US" sz="2400" dirty="0" err="1" smtClean="0"/>
              <a:t>labour</a:t>
            </a:r>
            <a:r>
              <a:rPr lang="en-US" sz="2400" dirty="0" smtClean="0"/>
              <a:t> unions, policies, or frameworks in place to support income generating activities?</a:t>
            </a:r>
            <a:br>
              <a:rPr lang="en-US" sz="2400" dirty="0" smtClean="0"/>
            </a:br>
            <a:endParaRPr lang="en-US" sz="2400" b="1" dirty="0" smtClean="0"/>
          </a:p>
          <a:p>
            <a:pPr marL="285750" indent="-285750">
              <a:buFont typeface="Arial" panose="020B0604020202020204" pitchFamily="34" charset="0"/>
              <a:buChar char="•"/>
            </a:pPr>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GB" dirty="0"/>
          </a:p>
        </p:txBody>
      </p:sp>
    </p:spTree>
    <p:extLst>
      <p:ext uri="{BB962C8B-B14F-4D97-AF65-F5344CB8AC3E}">
        <p14:creationId xmlns:p14="http://schemas.microsoft.com/office/powerpoint/2010/main" val="28952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2700"/>
            <a:ext cx="9120909" cy="915556"/>
          </a:xfrm>
        </p:spPr>
        <p:txBody>
          <a:bodyPr>
            <a:normAutofit/>
          </a:bodyPr>
          <a:lstStyle/>
          <a:p>
            <a:r>
              <a:rPr lang="en-US" sz="4000" dirty="0" smtClean="0"/>
              <a:t>Shelter as an integrated response...</a:t>
            </a:r>
            <a:endParaRPr lang="en-GB" sz="4000" dirty="0"/>
          </a:p>
        </p:txBody>
      </p:sp>
      <p:pic>
        <p:nvPicPr>
          <p:cNvPr id="5" name="Picture 4"/>
          <p:cNvPicPr>
            <a:picLocks noChangeAspect="1"/>
          </p:cNvPicPr>
          <p:nvPr/>
        </p:nvPicPr>
        <p:blipFill>
          <a:blip r:embed="rId2"/>
          <a:stretch>
            <a:fillRect/>
          </a:stretch>
        </p:blipFill>
        <p:spPr>
          <a:xfrm>
            <a:off x="903287" y="5961856"/>
            <a:ext cx="1800225" cy="676275"/>
          </a:xfrm>
          <a:prstGeom prst="rect">
            <a:avLst/>
          </a:prstGeom>
        </p:spPr>
      </p:pic>
      <p:pic>
        <p:nvPicPr>
          <p:cNvPr id="6" name="Picture 5"/>
          <p:cNvPicPr>
            <a:picLocks noChangeAspect="1"/>
          </p:cNvPicPr>
          <p:nvPr/>
        </p:nvPicPr>
        <p:blipFill>
          <a:blip r:embed="rId3"/>
          <a:stretch>
            <a:fillRect/>
          </a:stretch>
        </p:blipFill>
        <p:spPr>
          <a:xfrm>
            <a:off x="3884612" y="5920135"/>
            <a:ext cx="1792288" cy="671165"/>
          </a:xfrm>
          <a:prstGeom prst="rect">
            <a:avLst/>
          </a:prstGeom>
        </p:spPr>
      </p:pic>
      <p:pic>
        <p:nvPicPr>
          <p:cNvPr id="7" name="Picture 6"/>
          <p:cNvPicPr>
            <a:picLocks noChangeAspect="1"/>
          </p:cNvPicPr>
          <p:nvPr/>
        </p:nvPicPr>
        <p:blipFill>
          <a:blip r:embed="rId4"/>
          <a:stretch>
            <a:fillRect/>
          </a:stretch>
        </p:blipFill>
        <p:spPr>
          <a:xfrm>
            <a:off x="7003407" y="5918201"/>
            <a:ext cx="2249186" cy="769937"/>
          </a:xfrm>
          <a:prstGeom prst="rect">
            <a:avLst/>
          </a:prstGeom>
        </p:spPr>
      </p:pic>
      <p:pic>
        <p:nvPicPr>
          <p:cNvPr id="8" name="Picture 7"/>
          <p:cNvPicPr>
            <a:picLocks noChangeAspect="1"/>
          </p:cNvPicPr>
          <p:nvPr/>
        </p:nvPicPr>
        <p:blipFill>
          <a:blip r:embed="rId5"/>
          <a:stretch>
            <a:fillRect/>
          </a:stretch>
        </p:blipFill>
        <p:spPr>
          <a:xfrm>
            <a:off x="10254608" y="5841604"/>
            <a:ext cx="1129450" cy="935434"/>
          </a:xfrm>
          <a:prstGeom prst="rect">
            <a:avLst/>
          </a:prstGeom>
        </p:spPr>
      </p:pic>
      <p:sp>
        <p:nvSpPr>
          <p:cNvPr id="11" name="AutoShape 16" descr="Image result for outline of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6" descr="Image result for equal symb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ttp://vouchercodes.ca/wp-content/uploads/2012/06/people-carrying-hou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2606" y="928256"/>
            <a:ext cx="4803457" cy="46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2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214</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Addressing the Socio-Economic Gaps in Post-disaster Rental Support Programs Alex Miller Oxford Brookes 2016  </vt:lpstr>
      <vt:lpstr>PowerPoint Presentation</vt:lpstr>
      <vt:lpstr>Primary Research Questions and findings:</vt:lpstr>
      <vt:lpstr>Primary Research Questions and findings:</vt:lpstr>
      <vt:lpstr>How is trust built?</vt:lpstr>
      <vt:lpstr>How is income built?</vt:lpstr>
      <vt:lpstr>Shelter as an integrated response...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Socio-Economic Gaps in Post-disaster Rental Support Programs</dc:title>
  <dc:creator>Alex Miller</dc:creator>
  <cp:lastModifiedBy>Alex Miller</cp:lastModifiedBy>
  <cp:revision>32</cp:revision>
  <dcterms:created xsi:type="dcterms:W3CDTF">2016-11-10T12:01:33Z</dcterms:created>
  <dcterms:modified xsi:type="dcterms:W3CDTF">2016-11-10T17:07:09Z</dcterms:modified>
</cp:coreProperties>
</file>