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3" r:id="rId2"/>
    <p:sldId id="311" r:id="rId3"/>
    <p:sldId id="295" r:id="rId4"/>
    <p:sldId id="405" r:id="rId5"/>
    <p:sldId id="344" r:id="rId6"/>
    <p:sldId id="417" r:id="rId7"/>
    <p:sldId id="420" r:id="rId8"/>
    <p:sldId id="418" r:id="rId9"/>
    <p:sldId id="419" r:id="rId10"/>
    <p:sldId id="351" r:id="rId11"/>
    <p:sldId id="412" r:id="rId12"/>
    <p:sldId id="299" r:id="rId13"/>
    <p:sldId id="290" r:id="rId14"/>
  </p:sldIdLst>
  <p:sldSz cx="9906000" cy="6858000" type="A4"/>
  <p:notesSz cx="6794500" cy="9931400"/>
  <p:defaultTextStyle>
    <a:defPPr>
      <a:defRPr lang="nl-NL"/>
    </a:defPPr>
    <a:lvl1pPr marL="0" algn="l" defTabSz="95787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940" algn="l" defTabSz="95787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879" algn="l" defTabSz="95787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819" algn="l" defTabSz="95787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758" algn="l" defTabSz="95787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698" algn="l" defTabSz="95787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637" algn="l" defTabSz="95787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2576" algn="l" defTabSz="95787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1516" algn="l" defTabSz="95787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ntremedio" initials="E" lastIdx="6" clrIdx="0"/>
  <p:cmAuthor id="7" name="Jan-Willem Wegdam" initials="" lastIdx="3" clrIdx="7"/>
  <p:cmAuthor id="1" name="manfred gstrein" initials="mg" lastIdx="0" clrIdx="1"/>
  <p:cmAuthor id="8" name="Inge Bouwmans" initials="IBW" lastIdx="8" clrIdx="8"/>
  <p:cmAuthor id="2" name="Jip Nelissen" initials="JNE" lastIdx="1" clrIdx="2"/>
  <p:cmAuthor id="9" name="Matt Nohn" initials="" lastIdx="2" clrIdx="9"/>
  <p:cmAuthor id="3" name="Julie Love" initials="JLO" lastIdx="7" clrIdx="3"/>
  <p:cmAuthor id="4" name="Nathalie Popken" initials="NP" lastIdx="1" clrIdx="4"/>
  <p:cmAuthor id="5" name="Jip Nelissen" initials="JN" lastIdx="185" clrIdx="5">
    <p:extLst/>
  </p:cmAuthor>
  <p:cmAuthor id="6" name="a w" initials="A" lastIdx="9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213B"/>
    <a:srgbClr val="E3D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43" autoAdjust="0"/>
    <p:restoredTop sz="98632" autoAdjust="0"/>
  </p:normalViewPr>
  <p:slideViewPr>
    <p:cSldViewPr>
      <p:cViewPr>
        <p:scale>
          <a:sx n="121" d="100"/>
          <a:sy n="121" d="100"/>
        </p:scale>
        <p:origin x="-72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2166" y="-8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5" dt="2014-12-17T16:28:22.668" idx="169">
    <p:pos x="6549" y="957"/>
    <p:text>Does the graph reflect the phases of implementation as oer ativities</p:text>
    <p:extLst>
      <p:ext uri="{C676402C-5697-4E1C-873F-D02D1690AC5C}">
        <p15:threadingInfo xmlns:p15="http://schemas.microsoft.com/office/powerpoint/2012/main" timeZoneBias="-60"/>
      </p:ext>
    </p:extLst>
  </p:cm>
  <p:cm authorId="5" dt="2014-12-17T17:05:09.830" idx="170">
    <p:pos x="6549" y="1093"/>
    <p:text>Maybe use the new disaster models that also include capacity – vulnerability.</p:text>
    <p:extLst>
      <p:ext uri="{C676402C-5697-4E1C-873F-D02D1690AC5C}">
        <p15:threadingInfo xmlns:p15="http://schemas.microsoft.com/office/powerpoint/2012/main" timeZoneBias="-60">
          <p15:parentCm authorId="5" idx="75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3F8DC-632F-8348-AE95-C71E715BE61D}" type="datetimeFigureOut">
              <a:rPr lang="nl-NL" smtClean="0"/>
              <a:pPr/>
              <a:t>05/12/2016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6125"/>
            <a:ext cx="537527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7416"/>
            <a:ext cx="5435600" cy="4469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65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1F8D1-47E7-7A4C-AED4-BD160BDC70F6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5243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789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8940" algn="l" defTabSz="4789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7879" algn="l" defTabSz="4789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6819" algn="l" defTabSz="4789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15758" algn="l" defTabSz="4789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94698" algn="l" defTabSz="4789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73637" algn="l" defTabSz="4789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52576" algn="l" defTabSz="4789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31516" algn="l" defTabSz="4789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09613" y="746125"/>
            <a:ext cx="5375275" cy="37226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="0" kern="1200" baseline="0" dirty="0" smtClean="0">
              <a:solidFill>
                <a:schemeClr val="accent5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13B6D-5D63-FE42-AC95-E6708F9CC924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0873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39775"/>
            <a:ext cx="5343525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1F8D1-47E7-7A4C-AED4-BD160BDC70F6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6337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39775"/>
            <a:ext cx="5343525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1F8D1-47E7-7A4C-AED4-BD160BDC70F6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0056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11200" y="739775"/>
            <a:ext cx="5343525" cy="3700463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/>
              <a:buChar char="à"/>
            </a:pPr>
            <a:endParaRPr lang="en-US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1F8D1-47E7-7A4C-AED4-BD160BDC70F6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8942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09613" y="746125"/>
            <a:ext cx="5375275" cy="37226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13B6D-5D63-FE42-AC95-E6708F9CC924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1636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09613" y="746125"/>
            <a:ext cx="5375275" cy="37226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="0" kern="1200" baseline="0" dirty="0" smtClean="0">
              <a:solidFill>
                <a:schemeClr val="accent5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13B6D-5D63-FE42-AC95-E6708F9CC924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5184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11200" y="739775"/>
            <a:ext cx="5343525" cy="3700463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13B6D-5D63-FE42-AC95-E6708F9CC924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010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09613" y="746125"/>
            <a:ext cx="5375275" cy="37226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13B6D-5D63-FE42-AC95-E6708F9CC924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1673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09613" y="746125"/>
            <a:ext cx="5375275" cy="37226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en-US" sz="140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1F8D1-47E7-7A4C-AED4-BD160BDC70F6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1013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09613" y="746125"/>
            <a:ext cx="5375275" cy="37226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en-US" sz="140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1F8D1-47E7-7A4C-AED4-BD160BDC70F6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8112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09613" y="746125"/>
            <a:ext cx="5375275" cy="37226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en-US" sz="140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1F8D1-47E7-7A4C-AED4-BD160BDC70F6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1013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39775"/>
            <a:ext cx="5343525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1F8D1-47E7-7A4C-AED4-BD160BDC70F6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2937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39775"/>
            <a:ext cx="5343525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1F8D1-47E7-7A4C-AED4-BD160BDC70F6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6034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3DA7-BADB-4033-B83B-0A2066E4E65F}" type="datetimeFigureOut">
              <a:rPr lang="nl-NL" smtClean="0"/>
              <a:pPr/>
              <a:t>05/12/2016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9B78-4580-4146-A372-BA584B968E5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7817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3DA7-BADB-4033-B83B-0A2066E4E65F}" type="datetimeFigureOut">
              <a:rPr lang="nl-NL" smtClean="0"/>
              <a:pPr/>
              <a:t>05/12/2016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9B78-4580-4146-A372-BA584B968E5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2822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95301" y="274638"/>
            <a:ext cx="652145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3DA7-BADB-4033-B83B-0A2066E4E65F}" type="datetimeFigureOut">
              <a:rPr lang="nl-NL" smtClean="0"/>
              <a:pPr/>
              <a:t>05/12/2016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9B78-4580-4146-A372-BA584B968E5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0208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3DA7-BADB-4033-B83B-0A2066E4E65F}" type="datetimeFigureOut">
              <a:rPr lang="nl-NL" smtClean="0"/>
              <a:pPr/>
              <a:t>05/12/2016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9B78-4580-4146-A372-BA584B968E5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077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81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6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6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5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5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3DA7-BADB-4033-B83B-0A2066E4E65F}" type="datetimeFigureOut">
              <a:rPr lang="nl-NL" smtClean="0"/>
              <a:pPr/>
              <a:t>05/12/2016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9B78-4580-4146-A372-BA584B968E5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6929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95301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3DA7-BADB-4033-B83B-0A2066E4E65F}" type="datetimeFigureOut">
              <a:rPr lang="nl-NL" smtClean="0"/>
              <a:pPr/>
              <a:t>05/12/2016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9B78-4580-4146-A372-BA584B968E5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6210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95301" y="1535114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40" indent="0">
              <a:buNone/>
              <a:defRPr sz="2100" b="1"/>
            </a:lvl2pPr>
            <a:lvl3pPr marL="957879" indent="0">
              <a:buNone/>
              <a:defRPr sz="1900" b="1"/>
            </a:lvl3pPr>
            <a:lvl4pPr marL="1436819" indent="0">
              <a:buNone/>
              <a:defRPr sz="1700" b="1"/>
            </a:lvl4pPr>
            <a:lvl5pPr marL="1915758" indent="0">
              <a:buNone/>
              <a:defRPr sz="1700" b="1"/>
            </a:lvl5pPr>
            <a:lvl6pPr marL="2394698" indent="0">
              <a:buNone/>
              <a:defRPr sz="1700" b="1"/>
            </a:lvl6pPr>
            <a:lvl7pPr marL="2873637" indent="0">
              <a:buNone/>
              <a:defRPr sz="1700" b="1"/>
            </a:lvl7pPr>
            <a:lvl8pPr marL="3352576" indent="0">
              <a:buNone/>
              <a:defRPr sz="1700" b="1"/>
            </a:lvl8pPr>
            <a:lvl9pPr marL="3831516" indent="0">
              <a:buNone/>
              <a:defRPr sz="17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5301" y="2174876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032111" y="1535114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40" indent="0">
              <a:buNone/>
              <a:defRPr sz="2100" b="1"/>
            </a:lvl2pPr>
            <a:lvl3pPr marL="957879" indent="0">
              <a:buNone/>
              <a:defRPr sz="1900" b="1"/>
            </a:lvl3pPr>
            <a:lvl4pPr marL="1436819" indent="0">
              <a:buNone/>
              <a:defRPr sz="1700" b="1"/>
            </a:lvl4pPr>
            <a:lvl5pPr marL="1915758" indent="0">
              <a:buNone/>
              <a:defRPr sz="1700" b="1"/>
            </a:lvl5pPr>
            <a:lvl6pPr marL="2394698" indent="0">
              <a:buNone/>
              <a:defRPr sz="1700" b="1"/>
            </a:lvl6pPr>
            <a:lvl7pPr marL="2873637" indent="0">
              <a:buNone/>
              <a:defRPr sz="1700" b="1"/>
            </a:lvl7pPr>
            <a:lvl8pPr marL="3352576" indent="0">
              <a:buNone/>
              <a:defRPr sz="1700" b="1"/>
            </a:lvl8pPr>
            <a:lvl9pPr marL="3831516" indent="0">
              <a:buNone/>
              <a:defRPr sz="17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032111" y="2174876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3DA7-BADB-4033-B83B-0A2066E4E65F}" type="datetimeFigureOut">
              <a:rPr lang="nl-NL" smtClean="0"/>
              <a:pPr/>
              <a:t>05/12/2016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9B78-4580-4146-A372-BA584B968E5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5676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3DA7-BADB-4033-B83B-0A2066E4E65F}" type="datetimeFigureOut">
              <a:rPr lang="nl-NL" smtClean="0"/>
              <a:pPr/>
              <a:t>05/12/2016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9B78-4580-4146-A372-BA584B968E5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439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3DA7-BADB-4033-B83B-0A2066E4E65F}" type="datetimeFigureOut">
              <a:rPr lang="nl-NL" smtClean="0"/>
              <a:pPr/>
              <a:t>05/12/2016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9B78-4580-4146-A372-BA584B968E5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788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72970" y="273051"/>
            <a:ext cx="5537730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940" indent="0">
              <a:buNone/>
              <a:defRPr sz="1300"/>
            </a:lvl2pPr>
            <a:lvl3pPr marL="957879" indent="0">
              <a:buNone/>
              <a:defRPr sz="1000"/>
            </a:lvl3pPr>
            <a:lvl4pPr marL="1436819" indent="0">
              <a:buNone/>
              <a:defRPr sz="900"/>
            </a:lvl4pPr>
            <a:lvl5pPr marL="1915758" indent="0">
              <a:buNone/>
              <a:defRPr sz="900"/>
            </a:lvl5pPr>
            <a:lvl6pPr marL="2394698" indent="0">
              <a:buNone/>
              <a:defRPr sz="900"/>
            </a:lvl6pPr>
            <a:lvl7pPr marL="2873637" indent="0">
              <a:buNone/>
              <a:defRPr sz="900"/>
            </a:lvl7pPr>
            <a:lvl8pPr marL="3352576" indent="0">
              <a:buNone/>
              <a:defRPr sz="900"/>
            </a:lvl8pPr>
            <a:lvl9pPr marL="3831516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3DA7-BADB-4033-B83B-0A2066E4E65F}" type="datetimeFigureOut">
              <a:rPr lang="nl-NL" smtClean="0"/>
              <a:pPr/>
              <a:t>05/12/2016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9B78-4580-4146-A372-BA584B968E5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795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8940" indent="0">
              <a:buNone/>
              <a:defRPr sz="2900"/>
            </a:lvl2pPr>
            <a:lvl3pPr marL="957879" indent="0">
              <a:buNone/>
              <a:defRPr sz="2500"/>
            </a:lvl3pPr>
            <a:lvl4pPr marL="1436819" indent="0">
              <a:buNone/>
              <a:defRPr sz="2100"/>
            </a:lvl4pPr>
            <a:lvl5pPr marL="1915758" indent="0">
              <a:buNone/>
              <a:defRPr sz="2100"/>
            </a:lvl5pPr>
            <a:lvl6pPr marL="2394698" indent="0">
              <a:buNone/>
              <a:defRPr sz="2100"/>
            </a:lvl6pPr>
            <a:lvl7pPr marL="2873637" indent="0">
              <a:buNone/>
              <a:defRPr sz="2100"/>
            </a:lvl7pPr>
            <a:lvl8pPr marL="3352576" indent="0">
              <a:buNone/>
              <a:defRPr sz="2100"/>
            </a:lvl8pPr>
            <a:lvl9pPr marL="3831516" indent="0">
              <a:buNone/>
              <a:defRPr sz="21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941646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940" indent="0">
              <a:buNone/>
              <a:defRPr sz="1300"/>
            </a:lvl2pPr>
            <a:lvl3pPr marL="957879" indent="0">
              <a:buNone/>
              <a:defRPr sz="1000"/>
            </a:lvl3pPr>
            <a:lvl4pPr marL="1436819" indent="0">
              <a:buNone/>
              <a:defRPr sz="900"/>
            </a:lvl4pPr>
            <a:lvl5pPr marL="1915758" indent="0">
              <a:buNone/>
              <a:defRPr sz="900"/>
            </a:lvl5pPr>
            <a:lvl6pPr marL="2394698" indent="0">
              <a:buNone/>
              <a:defRPr sz="900"/>
            </a:lvl6pPr>
            <a:lvl7pPr marL="2873637" indent="0">
              <a:buNone/>
              <a:defRPr sz="900"/>
            </a:lvl7pPr>
            <a:lvl8pPr marL="3352576" indent="0">
              <a:buNone/>
              <a:defRPr sz="900"/>
            </a:lvl8pPr>
            <a:lvl9pPr marL="3831516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3DA7-BADB-4033-B83B-0A2066E4E65F}" type="datetimeFigureOut">
              <a:rPr lang="nl-NL" smtClean="0"/>
              <a:pPr/>
              <a:t>05/12/2016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9B78-4580-4146-A372-BA584B968E5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0929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95788" tIns="47894" rIns="95788" bIns="47894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5788" tIns="47894" rIns="95788" bIns="47894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5788" tIns="47894" rIns="95788" bIns="4789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23DA7-BADB-4033-B83B-0A2066E4E65F}" type="datetimeFigureOut">
              <a:rPr lang="nl-NL" smtClean="0"/>
              <a:pPr/>
              <a:t>05/12/2016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5788" tIns="47894" rIns="95788" bIns="4789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5788" tIns="47894" rIns="95788" bIns="4789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79B78-4580-4146-A372-BA584B968E5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431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7879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204" indent="-359204" algn="l" defTabSz="957879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76" indent="-299337" algn="l" defTabSz="957879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349" indent="-239469" algn="l" defTabSz="95787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288" indent="-239469" algn="l" defTabSz="957879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228" indent="-239469" algn="l" defTabSz="957879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4167" indent="-239469" algn="l" defTabSz="95787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107" indent="-239469" algn="l" defTabSz="95787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047" indent="-239469" algn="l" defTabSz="95787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986" indent="-239469" algn="l" defTabSz="95787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578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40" algn="l" defTabSz="9578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79" algn="l" defTabSz="9578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19" algn="l" defTabSz="9578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758" algn="l" defTabSz="9578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698" algn="l" defTabSz="9578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637" algn="l" defTabSz="9578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576" algn="l" defTabSz="9578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516" algn="l" defTabSz="9578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228600"/>
            <a:ext cx="9296400" cy="60029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303180" y="4419600"/>
            <a:ext cx="6378012" cy="609600"/>
          </a:xfrm>
          <a:prstGeom prst="rect">
            <a:avLst/>
          </a:prstGeom>
          <a:solidFill>
            <a:srgbClr val="D0213B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8" tIns="47894" rIns="95788" bIns="47894"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303181" y="4114800"/>
            <a:ext cx="2057531" cy="304800"/>
          </a:xfrm>
          <a:prstGeom prst="rect">
            <a:avLst/>
          </a:prstGeom>
          <a:solidFill>
            <a:srgbClr val="D0213B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8" tIns="47894" rIns="95788" bIns="47894"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>
            <a:spLocks/>
          </p:cNvSpPr>
          <p:nvPr/>
        </p:nvSpPr>
        <p:spPr>
          <a:xfrm>
            <a:off x="304799" y="6172200"/>
            <a:ext cx="9288000" cy="72000"/>
          </a:xfrm>
          <a:prstGeom prst="rect">
            <a:avLst/>
          </a:prstGeom>
          <a:solidFill>
            <a:srgbClr val="D0213B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8" tIns="47894" rIns="95788" bIns="47894" rtlCol="0" anchor="ctr"/>
          <a:lstStyle/>
          <a:p>
            <a:pPr algn="ctr"/>
            <a:endParaRPr lang="nl-NL"/>
          </a:p>
        </p:txBody>
      </p:sp>
      <p:sp>
        <p:nvSpPr>
          <p:cNvPr id="12" name="Tekstvak 11"/>
          <p:cNvSpPr txBox="1"/>
          <p:nvPr/>
        </p:nvSpPr>
        <p:spPr>
          <a:xfrm>
            <a:off x="304800" y="6287199"/>
            <a:ext cx="6108700" cy="266001"/>
          </a:xfrm>
          <a:prstGeom prst="rect">
            <a:avLst/>
          </a:prstGeom>
          <a:noFill/>
        </p:spPr>
        <p:txBody>
          <a:bodyPr wrap="square" lIns="0" tIns="47894" rIns="95788" bIns="47894" rtlCol="0">
            <a:spAutoFit/>
          </a:bodyPr>
          <a:lstStyle/>
          <a:p>
            <a:r>
              <a:rPr lang="en-US" sz="1100" b="1" dirty="0" smtClean="0"/>
              <a:t>Jan-Willem Wegdam, April 2015</a:t>
            </a:r>
            <a:endParaRPr lang="nl-NL" sz="1100" dirty="0"/>
          </a:p>
        </p:txBody>
      </p:sp>
      <p:sp>
        <p:nvSpPr>
          <p:cNvPr id="13" name="Rechthoek 12"/>
          <p:cNvSpPr/>
          <p:nvPr/>
        </p:nvSpPr>
        <p:spPr>
          <a:xfrm>
            <a:off x="303180" y="5029200"/>
            <a:ext cx="6378012" cy="533400"/>
          </a:xfrm>
          <a:prstGeom prst="rect">
            <a:avLst/>
          </a:prstGeom>
          <a:solidFill>
            <a:srgbClr val="D0213B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8" tIns="47894" rIns="95788" bIns="47894" rtlCol="0" anchor="ctr"/>
          <a:lstStyle/>
          <a:p>
            <a:pPr algn="ctr"/>
            <a:endParaRPr lang="nl-NL" dirty="0"/>
          </a:p>
        </p:txBody>
      </p:sp>
      <p:sp>
        <p:nvSpPr>
          <p:cNvPr id="15" name="Rechthoek 14"/>
          <p:cNvSpPr/>
          <p:nvPr/>
        </p:nvSpPr>
        <p:spPr>
          <a:xfrm>
            <a:off x="303181" y="5562599"/>
            <a:ext cx="3174999" cy="238117"/>
          </a:xfrm>
          <a:prstGeom prst="rect">
            <a:avLst/>
          </a:prstGeom>
          <a:solidFill>
            <a:srgbClr val="D0213B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8" tIns="47894" rIns="95788" bIns="47894" rtlCol="0" anchor="ctr"/>
          <a:lstStyle/>
          <a:p>
            <a:pPr algn="ctr"/>
            <a:endParaRPr lang="nl-NL"/>
          </a:p>
        </p:txBody>
      </p:sp>
      <p:sp>
        <p:nvSpPr>
          <p:cNvPr id="20" name="Tekstvak 19"/>
          <p:cNvSpPr txBox="1"/>
          <p:nvPr/>
        </p:nvSpPr>
        <p:spPr>
          <a:xfrm>
            <a:off x="228600" y="228599"/>
            <a:ext cx="4148336" cy="466055"/>
          </a:xfrm>
          <a:prstGeom prst="rect">
            <a:avLst/>
          </a:prstGeom>
          <a:solidFill>
            <a:schemeClr val="bg1"/>
          </a:solidFill>
        </p:spPr>
        <p:txBody>
          <a:bodyPr wrap="square" lIns="95788" tIns="47894" rIns="95788" bIns="47894" rtlCol="0">
            <a:spAutoFit/>
          </a:bodyPr>
          <a:lstStyle/>
          <a:p>
            <a:r>
              <a:rPr lang="en-US" sz="1200" dirty="0">
                <a:solidFill>
                  <a:srgbClr val="D0213B"/>
                </a:solidFill>
              </a:rPr>
              <a:t>CORDAID</a:t>
            </a:r>
            <a:r>
              <a:rPr lang="nl-NL" sz="1200" dirty="0">
                <a:solidFill>
                  <a:srgbClr val="D0213B"/>
                </a:solidFill>
              </a:rPr>
              <a:t> </a:t>
            </a:r>
            <a:endParaRPr lang="nl-NL" sz="1200" dirty="0" smtClean="0">
              <a:solidFill>
                <a:srgbClr val="D0213B"/>
              </a:solidFill>
            </a:endParaRPr>
          </a:p>
          <a:p>
            <a:r>
              <a:rPr lang="en-US" sz="1200" b="1" dirty="0" smtClean="0">
                <a:solidFill>
                  <a:srgbClr val="D0213B"/>
                </a:solidFill>
              </a:rPr>
              <a:t>DISASTER RESILIENCE + URBAN MATTERS</a:t>
            </a:r>
            <a:endParaRPr lang="nl-NL" sz="1200" dirty="0">
              <a:solidFill>
                <a:srgbClr val="D0213B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7617296" y="228601"/>
            <a:ext cx="2060104" cy="281389"/>
          </a:xfrm>
          <a:prstGeom prst="rect">
            <a:avLst/>
          </a:prstGeom>
          <a:solidFill>
            <a:schemeClr val="bg1"/>
          </a:solidFill>
        </p:spPr>
        <p:txBody>
          <a:bodyPr wrap="square" lIns="95788" tIns="47894" rIns="95788" bIns="47894" rtlCol="0">
            <a:spAutoFit/>
          </a:bodyPr>
          <a:lstStyle/>
          <a:p>
            <a:pPr algn="r"/>
            <a:r>
              <a:rPr lang="nl-NL" sz="1200" dirty="0" smtClean="0">
                <a:solidFill>
                  <a:srgbClr val="D0213B"/>
                </a:solidFill>
              </a:rPr>
              <a:t>SHELTER2HABITAT STRATEGY</a:t>
            </a:r>
            <a:endParaRPr lang="nl-NL" sz="1200" dirty="0">
              <a:solidFill>
                <a:srgbClr val="D0213B"/>
              </a:solidFill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8077200" y="5943600"/>
            <a:ext cx="1524000" cy="173668"/>
          </a:xfrm>
          <a:prstGeom prst="rect">
            <a:avLst/>
          </a:prstGeom>
          <a:noFill/>
        </p:spPr>
        <p:txBody>
          <a:bodyPr wrap="square" lIns="95788" tIns="47894" rIns="95788" bIns="47894" rtlCol="0">
            <a:spAutoFit/>
          </a:bodyPr>
          <a:lstStyle/>
          <a:p>
            <a:pPr algn="r"/>
            <a:r>
              <a:rPr lang="nl-NL" sz="500" dirty="0">
                <a:solidFill>
                  <a:schemeClr val="bg1"/>
                </a:solidFill>
              </a:rPr>
              <a:t>CREDITS: XXXXX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304800" y="5943600"/>
            <a:ext cx="3251970" cy="173668"/>
          </a:xfrm>
          <a:prstGeom prst="rect">
            <a:avLst/>
          </a:prstGeom>
          <a:noFill/>
        </p:spPr>
        <p:txBody>
          <a:bodyPr wrap="square" lIns="95788" tIns="47894" rIns="95788" bIns="47894" rtlCol="0">
            <a:spAutoFit/>
          </a:bodyPr>
          <a:lstStyle/>
          <a:p>
            <a:r>
              <a:rPr lang="nl-NL" sz="500" i="1" dirty="0">
                <a:solidFill>
                  <a:schemeClr val="bg1"/>
                </a:solidFill>
              </a:rPr>
              <a:t>Caption</a:t>
            </a:r>
          </a:p>
        </p:txBody>
      </p:sp>
      <p:pic>
        <p:nvPicPr>
          <p:cNvPr id="2" name="Afbeelding 1" descr="Cordaid_logo_pp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6248400"/>
            <a:ext cx="2848886" cy="401484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272480" y="4509120"/>
            <a:ext cx="6688102" cy="989275"/>
          </a:xfrm>
          <a:prstGeom prst="rect">
            <a:avLst/>
          </a:prstGeom>
          <a:noFill/>
        </p:spPr>
        <p:txBody>
          <a:bodyPr wrap="square" lIns="95788" tIns="47894" rIns="95788" bIns="47894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4000" b="1" dirty="0" smtClean="0">
                <a:solidFill>
                  <a:schemeClr val="bg1"/>
                </a:solidFill>
              </a:rPr>
              <a:t>Developing resilient habitats after a disaster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304800" y="5410200"/>
            <a:ext cx="3712096" cy="358334"/>
          </a:xfrm>
          <a:prstGeom prst="rect">
            <a:avLst/>
          </a:prstGeom>
          <a:noFill/>
        </p:spPr>
        <p:txBody>
          <a:bodyPr wrap="square" lIns="95788" tIns="47894" rIns="95788" bIns="47894" rtlCol="0">
            <a:spAutoFit/>
          </a:bodyPr>
          <a:lstStyle/>
          <a:p>
            <a:r>
              <a:rPr lang="en-US" sz="1700" b="1" dirty="0" smtClean="0">
                <a:solidFill>
                  <a:schemeClr val="bg1"/>
                </a:solidFill>
              </a:rPr>
              <a:t>CARE ACT SHARE</a:t>
            </a:r>
            <a:r>
              <a:rPr lang="en-US" sz="1700" dirty="0" smtClean="0">
                <a:solidFill>
                  <a:schemeClr val="bg1"/>
                </a:solidFill>
              </a:rPr>
              <a:t>. LIKE CORDAID</a:t>
            </a:r>
            <a:endParaRPr lang="nl-NL" sz="1700" dirty="0">
              <a:solidFill>
                <a:schemeClr val="bg1"/>
              </a:solidFill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304800" y="4140270"/>
            <a:ext cx="2127920" cy="373722"/>
          </a:xfrm>
          <a:prstGeom prst="rect">
            <a:avLst/>
          </a:prstGeom>
          <a:noFill/>
        </p:spPr>
        <p:txBody>
          <a:bodyPr wrap="square" lIns="95788" tIns="47894" rIns="95788" bIns="47894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SHELTER2HABITAT </a:t>
            </a:r>
            <a:endParaRPr lang="nl-NL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588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Rechte verbindingslijn 20"/>
          <p:cNvCxnSpPr/>
          <p:nvPr/>
        </p:nvCxnSpPr>
        <p:spPr>
          <a:xfrm>
            <a:off x="304800" y="6433398"/>
            <a:ext cx="92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>
            <a:off x="304800" y="533400"/>
            <a:ext cx="92718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hoek 22"/>
          <p:cNvSpPr/>
          <p:nvPr/>
        </p:nvSpPr>
        <p:spPr>
          <a:xfrm>
            <a:off x="8991600" y="6433398"/>
            <a:ext cx="690838" cy="235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400" baseline="30000"/>
              <a:t>© Cordaid</a:t>
            </a:r>
          </a:p>
        </p:txBody>
      </p:sp>
      <p:sp>
        <p:nvSpPr>
          <p:cNvPr id="3" name="AutoShape 5" descr="data:image/jpeg;base64,/9j/4AAQSkZJRgABAQAAAQABAAD/2wCEAAkGBxESBhQIExITFRMXGBYXGBgWEhsbIRwWIBkbGiodHx8dKCgsJB8xGxwfLTgoJSsrOjo6Gis/RDM4QywtLiwBCgoKBQUFDgUFDisZExkrKysrKysrKysrKysrKysrKysrKysrKysrKysrKysrKysrKysrKysrKysrKysrKysrK//AABEIAE8ASAMBIgACEQEDEQH/xAAcAAACAwEBAQEAAAAAAAAAAAAGBwABCAUEAgP/xABAEAABAQUEBQYMBQUBAAAAAAABAgADBAURBgcSITdhcXOyExcxUYGRFBUiQVJUZHSTs9HSMjZCobE1YoLBwiT/xAAUAQEAAAAAAAAAAAAAAAAAAAAA/8QAFBEBAAAAAAAAAAAAAAAAAAAAAP/aAAwDAQACEQMRAD8A793NgpZE2JhY99CO3j1aCVKJVUnEoVNCxHzYyb1F13r+rXdLo5gt2eNTde0FpoOCh+WiX6HfUCaqOxIzLBx+bGTeouu9f1byTSwtn4aFMS/hod0geda1D/rPsYJnt80VExRlsqhlFRyDxSMSuqqUDIDWquxvPK7p5lMIkTGaRS01zwlWNdOr0U7Awfkuf2VE8EGIEFxTN9RdMVaUw1rTWzBlNiLPRUMIlxDQ71HWhaj3+Vl2t9oulk4lXi/wavn5QrVylevF/oZamApvdDHwMT4xlUUskZhOLAunVUZK2FgY/NjJvUXXev6tObGTeouu9f1ZdyS+KNhIkS2bQyqjIvEowL2lP4VbU02M2bO2rgo5xysM/QvrTWihtSc2AHvGsFLIaxMVHuYR27eoQClQKqg4kioqWjEl7WjmN3Y40tbAFwvjXmil4lp8tScKwlIxYSpWYJ6KHpbxyC5N6+iPGE0ilLUcy7dqqT56KeH+EjtY/ul0cwW7PGpi5g5cis9CQUL4NDOEOk/2jM6yo5k6yW6S1gIKz0AVOxvph61NsZfAAOot+lCljJGFSlFOYrhSCQOnM0GTAs4q/nDaAuRCpMKF4SorOMgGmIebXT92dMO+C4dL9P4VAKGwirZkiZVZ5U+MYJm9EOV4i68De4qVrhC+rXT6s+rJ2ylsaPA4SISpSEjyClSFYRQVAWBUdGYqwdSdSKFi4Uw0Q5Q9SfSTmNYPSDrDKa0VyKnb8x8siVO1jMO3iiOxLwZ9igdrOpowJl+JsLqZk7mRNUJCHeIDEQFJqoqHSOrY0Y4va0cxu7HGlrYKul0cwW7PGpi5hG6XRzBbs8amLmCNle86FiIq8KYPEpUsOaqVT9DpCUiufmbVDZ8jfzpaL3V//CWBPsZ3ewkRDW5lsSpCkB8tKkE/qdqJQSNXSGDGbTn+t2a3Tv5pYNEtGjRgEb2tHMbuxxpa2q9rRzG7scaWtgq6XRzBbs8amLmEbpdHMFuzxqYuYIy2tjYxxDwE3tIlay8fwz0FJpQeTmR3MyWG7x/yFHe7veEsGUkyqtm1TjF+F+hzhp6Tta61/wAf3bQNibGuYuSSierWsLhnScKU0orMqFe1ki60bPPfnXyHraTur0fQe6SwFbRo0YBG9rRzG7scaWtqva0cxu7HGlrYKul0cwW7PGpi5kvYa9eXQVkoeUvuX5V0kpVhdAiuInI11t3efCU+0/BH3MDLYbvH/IUd7u94Swxz4Sn2n4I+5vNMr4pK/gHkC8EQUPElChyIzBFPSYEq60bPPfnXyHraTur0fQe6SyjROLMCzCpD/wCzAp6H2PkxixgYRnXowkjtYxlF70khpY7l7oRIdu0hKRyI6B2sDWaMtOfCU+0/BH3NOfCU+0/BH3MHdva0cxu7HGlrYEtzevLoyyURKXPL8q9SEpxOgBXEDma6mj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7" descr="data:image/jpeg;base64,/9j/4AAQSkZJRgABAQAAAQABAAD/2wCEAAkGBxESBhQIExITFRMXGBYXGBgWEhsbIRwWIBkbGiodHx8dKCgsJB8xGxwfLTgoJSsrOjo6Gis/RDM4QywtLiwBCgoKBQUFDgUFDisZExkrKysrKysrKysrKysrKysrKysrKysrKysrKysrKysrKysrKysrKysrKysrKysrKysrK//AABEIAE8ASAMBIgACEQEDEQH/xAAcAAACAwEBAQEAAAAAAAAAAAAGBwABCAUEAgP/xABAEAABAQUEBQYMBQUBAAAAAAABAgADBAURBgcSITdhcXOyExcxUYGRFBUiQVJUZHSTs9HSMjZCobE1YoLBwiT/xAAUAQEAAAAAAAAAAAAAAAAAAAAA/8QAFBEBAAAAAAAAAAAAAAAAAAAAAP/aAAwDAQACEQMRAD8A793NgpZE2JhY99CO3j1aCVKJVUnEoVNCxHzYyb1F13r+rXdLo5gt2eNTde0FpoOCh+WiX6HfUCaqOxIzLBx+bGTeouu9f1byTSwtn4aFMS/hod0geda1D/rPsYJnt80VExRlsqhlFRyDxSMSuqqUDIDWquxvPK7p5lMIkTGaRS01zwlWNdOr0U7Awfkuf2VE8EGIEFxTN9RdMVaUw1rTWzBlNiLPRUMIlxDQ71HWhaj3+Vl2t9oulk4lXi/wavn5QrVylevF/oZamApvdDHwMT4xlUUskZhOLAunVUZK2FgY/NjJvUXXev6tObGTeouu9f1ZdyS+KNhIkS2bQyqjIvEowL2lP4VbU02M2bO2rgo5xysM/QvrTWihtSc2AHvGsFLIaxMVHuYR27eoQClQKqg4kioqWjEl7WjmN3Y40tbAFwvjXmil4lp8tScKwlIxYSpWYJ6KHpbxyC5N6+iPGE0ilLUcy7dqqT56KeH+EjtY/ul0cwW7PGpi5g5cis9CQUL4NDOEOk/2jM6yo5k6yW6S1gIKz0AVOxvph61NsZfAAOot+lCljJGFSlFOYrhSCQOnM0GTAs4q/nDaAuRCpMKF4SorOMgGmIebXT92dMO+C4dL9P4VAKGwirZkiZVZ5U+MYJm9EOV4i68De4qVrhC+rXT6s+rJ2ylsaPA4SISpSEjyClSFYRQVAWBUdGYqwdSdSKFi4Uw0Q5Q9SfSTmNYPSDrDKa0VyKnb8x8siVO1jMO3iiOxLwZ9igdrOpowJl+JsLqZk7mRNUJCHeIDEQFJqoqHSOrY0Y4va0cxu7HGlrYKul0cwW7PGpi5hG6XRzBbs8amLmCNle86FiIq8KYPEpUsOaqVT9DpCUiufmbVDZ8jfzpaL3V//CWBPsZ3ewkRDW5lsSpCkB8tKkE/qdqJQSNXSGDGbTn+t2a3Tv5pYNEtGjRgEb2tHMbuxxpa2q9rRzG7scaWtgq6XRzBbs8amLmEbpdHMFuzxqYuYIy2tjYxxDwE3tIlay8fwz0FJpQeTmR3MyWG7x/yFHe7veEsGUkyqtm1TjF+F+hzhp6Tta61/wAf3bQNibGuYuSSierWsLhnScKU0orMqFe1ki60bPPfnXyHraTur0fQe6SwFbRo0YBG9rRzG7scaWtqva0cxu7HGlrYKul0cwW7PGpi5kvYa9eXQVkoeUvuX5V0kpVhdAiuInI11t3efCU+0/BH3MDLYbvH/IUd7u94Swxz4Sn2n4I+5vNMr4pK/gHkC8EQUPElChyIzBFPSYEq60bPPfnXyHraTur0fQe6SyjROLMCzCpD/wCzAp6H2PkxixgYRnXowkjtYxlF70khpY7l7oRIdu0hKRyI6B2sDWaMtOfCU+0/BH3NOfCU+0/BH3MHdva0cxu7HGlrYEtzevLoyyURKXPL8q9SEpxOgBXEDma6mj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272480" y="548680"/>
            <a:ext cx="9865096" cy="576064"/>
          </a:xfrm>
          <a:prstGeom prst="rect">
            <a:avLst/>
          </a:prstGeom>
        </p:spPr>
        <p:txBody>
          <a:bodyPr vert="horz" lIns="95788" tIns="47894" rIns="95788" bIns="47894" rtlCol="0" anchor="ctr">
            <a:noAutofit/>
          </a:bodyPr>
          <a:lstStyle>
            <a:lvl1pPr algn="ctr" defTabSz="95787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 smtClean="0"/>
              <a:t>INCREMENTAL DEVELOPMENT MATCHING HOUSING</a:t>
            </a:r>
            <a:endParaRPr lang="nl-NL" sz="3200" b="1" dirty="0"/>
          </a:p>
        </p:txBody>
      </p:sp>
      <p:sp>
        <p:nvSpPr>
          <p:cNvPr id="76" name="Tekstvak 20"/>
          <p:cNvSpPr txBox="1"/>
          <p:nvPr/>
        </p:nvSpPr>
        <p:spPr>
          <a:xfrm>
            <a:off x="304800" y="6477000"/>
            <a:ext cx="6108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1" dirty="0" smtClean="0"/>
              <a:t>Shelter2Habitat </a:t>
            </a:r>
            <a:r>
              <a:rPr lang="en-US" sz="1000" dirty="0" smtClean="0"/>
              <a:t>April 2015</a:t>
            </a:r>
            <a:endParaRPr lang="nl-NL" sz="1000" dirty="0"/>
          </a:p>
        </p:txBody>
      </p:sp>
      <p:sp>
        <p:nvSpPr>
          <p:cNvPr id="78" name="Tekstvak 23"/>
          <p:cNvSpPr txBox="1"/>
          <p:nvPr/>
        </p:nvSpPr>
        <p:spPr>
          <a:xfrm>
            <a:off x="228600" y="228600"/>
            <a:ext cx="2209800" cy="266001"/>
          </a:xfrm>
          <a:prstGeom prst="rect">
            <a:avLst/>
          </a:prstGeom>
          <a:noFill/>
        </p:spPr>
        <p:txBody>
          <a:bodyPr wrap="square" lIns="95788" tIns="47894" rIns="95788" bIns="47894" rtlCol="0">
            <a:spAutoFit/>
          </a:bodyPr>
          <a:lstStyle/>
          <a:p>
            <a:r>
              <a:rPr lang="en-US" sz="1100" b="1" dirty="0">
                <a:solidFill>
                  <a:srgbClr val="D0213B"/>
                </a:solidFill>
              </a:rPr>
              <a:t>5. OUR APPROACH</a:t>
            </a:r>
            <a:endParaRPr lang="nl-NL" sz="1100" dirty="0">
              <a:solidFill>
                <a:srgbClr val="D0213B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4528" y="5013176"/>
            <a:ext cx="7239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Calibri"/>
                <a:cs typeface="Calibri"/>
              </a:rPr>
              <a:t>Minimum package – LIFE SAVING </a:t>
            </a:r>
            <a:r>
              <a:rPr lang="en-GB" sz="1400" dirty="0" smtClean="0">
                <a:latin typeface="Calibri"/>
                <a:cs typeface="Calibri"/>
              </a:rPr>
              <a:t>INFRASTRUCTURE: Immediate protection works (</a:t>
            </a:r>
            <a:r>
              <a:rPr lang="en-GB" sz="1400" dirty="0" err="1" smtClean="0">
                <a:latin typeface="Calibri"/>
                <a:cs typeface="Calibri"/>
              </a:rPr>
              <a:t>eg</a:t>
            </a:r>
            <a:r>
              <a:rPr lang="en-GB" sz="1400" dirty="0" smtClean="0">
                <a:latin typeface="Calibri"/>
                <a:cs typeface="Calibri"/>
              </a:rPr>
              <a:t>. Escape routes, collective shelter, land stabilisation, collective sanitation facilities) – </a:t>
            </a:r>
            <a:r>
              <a:rPr lang="en-GB" sz="1600" b="1" dirty="0" smtClean="0">
                <a:latin typeface="Calibri"/>
                <a:cs typeface="Calibri"/>
              </a:rPr>
              <a:t>LIFE SAVING </a:t>
            </a:r>
            <a:r>
              <a:rPr lang="en-GB" sz="1400" dirty="0" smtClean="0">
                <a:latin typeface="Calibri"/>
                <a:cs typeface="Calibri"/>
              </a:rPr>
              <a:t>HOUSING: phase 1 (</a:t>
            </a:r>
            <a:r>
              <a:rPr lang="en-GB" sz="1400" dirty="0" err="1" smtClean="0">
                <a:latin typeface="Calibri"/>
                <a:cs typeface="Calibri"/>
              </a:rPr>
              <a:t>eg</a:t>
            </a:r>
            <a:r>
              <a:rPr lang="en-GB" sz="1400" dirty="0" smtClean="0">
                <a:latin typeface="Calibri"/>
                <a:cs typeface="Calibri"/>
              </a:rPr>
              <a:t>. E/T- shelter on foundations to take expansion incl. sanitation, ODH/retrofitting) </a:t>
            </a:r>
            <a:r>
              <a:rPr lang="en-GB" sz="1400" b="1" dirty="0" smtClean="0">
                <a:latin typeface="Calibri"/>
                <a:cs typeface="Calibri"/>
              </a:rPr>
              <a:t> </a:t>
            </a:r>
            <a:endParaRPr lang="en-US" sz="1400" dirty="0" smtClean="0">
              <a:latin typeface="Calibri"/>
              <a:cs typeface="Calibri"/>
            </a:endParaRPr>
          </a:p>
          <a:p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8077200" y="1682115"/>
            <a:ext cx="1905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Decent house: </a:t>
            </a:r>
            <a:r>
              <a:rPr lang="en-GB" sz="1400" dirty="0" smtClean="0"/>
              <a:t>Expansion to core house based on own ambitions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5673080" y="3429000"/>
            <a:ext cx="3429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Sanitation household level: </a:t>
            </a:r>
            <a:r>
              <a:rPr lang="en-GB" sz="1400" dirty="0" smtClean="0"/>
              <a:t>Latrine, washing facilities, etc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3368824" y="4221088"/>
            <a:ext cx="487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Community Infrastructure: </a:t>
            </a:r>
            <a:r>
              <a:rPr lang="en-GB" sz="1400" dirty="0" smtClean="0"/>
              <a:t>Improvements to ‘basic package infrastructure’ , amenities, etc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6753200" y="2708920"/>
            <a:ext cx="2362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Basic house: </a:t>
            </a:r>
            <a:r>
              <a:rPr lang="en-GB" sz="1400" dirty="0" smtClean="0"/>
              <a:t>Core house (permanent)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544" y="3717032"/>
            <a:ext cx="1728960" cy="13099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7925"/>
          <a:stretch/>
        </p:blipFill>
        <p:spPr>
          <a:xfrm>
            <a:off x="2648744" y="2636912"/>
            <a:ext cx="2744984" cy="1245600"/>
          </a:xfrm>
          <a:prstGeom prst="rect">
            <a:avLst/>
          </a:prstGeom>
        </p:spPr>
      </p:pic>
      <p:pic>
        <p:nvPicPr>
          <p:cNvPr id="7" name="Picture 6" descr="Haiti Mei 2013 9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1376" y="1340768"/>
            <a:ext cx="1685960" cy="126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88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vak 19"/>
          <p:cNvSpPr txBox="1"/>
          <p:nvPr/>
        </p:nvSpPr>
        <p:spPr>
          <a:xfrm>
            <a:off x="304800" y="609600"/>
            <a:ext cx="92964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0800">
              <a:buClr>
                <a:srgbClr val="D0213B"/>
              </a:buClr>
            </a:pPr>
            <a:r>
              <a:rPr lang="en-GB" sz="3200" b="1" dirty="0" smtClean="0"/>
              <a:t>FROM SUBSIDY TO MARKET LOANS</a:t>
            </a:r>
            <a:endParaRPr lang="nl-NL" sz="3200" b="1" dirty="0"/>
          </a:p>
        </p:txBody>
      </p:sp>
      <p:cxnSp>
        <p:nvCxnSpPr>
          <p:cNvPr id="21" name="Rechte verbindingslijn 20"/>
          <p:cNvCxnSpPr/>
          <p:nvPr/>
        </p:nvCxnSpPr>
        <p:spPr>
          <a:xfrm>
            <a:off x="304800" y="6477000"/>
            <a:ext cx="92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>
            <a:off x="304800" y="533400"/>
            <a:ext cx="92718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hoek 22"/>
          <p:cNvSpPr/>
          <p:nvPr/>
        </p:nvSpPr>
        <p:spPr>
          <a:xfrm>
            <a:off x="8991600" y="6477000"/>
            <a:ext cx="690838" cy="235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400" baseline="30000"/>
              <a:t>© Cordaid</a:t>
            </a:r>
          </a:p>
        </p:txBody>
      </p:sp>
      <p:sp>
        <p:nvSpPr>
          <p:cNvPr id="3" name="AutoShape 5" descr="data:image/jpeg;base64,/9j/4AAQSkZJRgABAQAAAQABAAD/2wCEAAkGBxESBhQIExITFRMXGBYXGBgWEhsbIRwWIBkbGiodHx8dKCgsJB8xGxwfLTgoJSsrOjo6Gis/RDM4QywtLiwBCgoKBQUFDgUFDisZExkrKysrKysrKysrKysrKysrKysrKysrKysrKysrKysrKysrKysrKysrKysrKysrKysrK//AABEIAE8ASAMBIgACEQEDEQH/xAAcAAACAwEBAQEAAAAAAAAAAAAGBwABCAUEAgP/xABAEAABAQUEBQYMBQUBAAAAAAABAgADBAURBgcSITdhcXOyExcxUYGRFBUiQVJUZHSTs9HSMjZCobE1YoLBwiT/xAAUAQEAAAAAAAAAAAAAAAAAAAAA/8QAFBEBAAAAAAAAAAAAAAAAAAAAAP/aAAwDAQACEQMRAD8A793NgpZE2JhY99CO3j1aCVKJVUnEoVNCxHzYyb1F13r+rXdLo5gt2eNTde0FpoOCh+WiX6HfUCaqOxIzLBx+bGTeouu9f1byTSwtn4aFMS/hod0geda1D/rPsYJnt80VExRlsqhlFRyDxSMSuqqUDIDWquxvPK7p5lMIkTGaRS01zwlWNdOr0U7Awfkuf2VE8EGIEFxTN9RdMVaUw1rTWzBlNiLPRUMIlxDQ71HWhaj3+Vl2t9oulk4lXi/wavn5QrVylevF/oZamApvdDHwMT4xlUUskZhOLAunVUZK2FgY/NjJvUXXev6tObGTeouu9f1ZdyS+KNhIkS2bQyqjIvEowL2lP4VbU02M2bO2rgo5xysM/QvrTWihtSc2AHvGsFLIaxMVHuYR27eoQClQKqg4kioqWjEl7WjmN3Y40tbAFwvjXmil4lp8tScKwlIxYSpWYJ6KHpbxyC5N6+iPGE0ilLUcy7dqqT56KeH+EjtY/ul0cwW7PGpi5g5cis9CQUL4NDOEOk/2jM6yo5k6yW6S1gIKz0AVOxvph61NsZfAAOot+lCljJGFSlFOYrhSCQOnM0GTAs4q/nDaAuRCpMKF4SorOMgGmIebXT92dMO+C4dL9P4VAKGwirZkiZVZ5U+MYJm9EOV4i68De4qVrhC+rXT6s+rJ2ylsaPA4SISpSEjyClSFYRQVAWBUdGYqwdSdSKFi4Uw0Q5Q9SfSTmNYPSDrDKa0VyKnb8x8siVO1jMO3iiOxLwZ9igdrOpowJl+JsLqZk7mRNUJCHeIDEQFJqoqHSOrY0Y4va0cxu7HGlrYKul0cwW7PGpi5hG6XRzBbs8amLmCNle86FiIq8KYPEpUsOaqVT9DpCUiufmbVDZ8jfzpaL3V//CWBPsZ3ewkRDW5lsSpCkB8tKkE/qdqJQSNXSGDGbTn+t2a3Tv5pYNEtGjRgEb2tHMbuxxpa2q9rRzG7scaWtgq6XRzBbs8amLmEbpdHMFuzxqYuYIy2tjYxxDwE3tIlay8fwz0FJpQeTmR3MyWG7x/yFHe7veEsGUkyqtm1TjF+F+hzhp6Tta61/wAf3bQNibGuYuSSierWsLhnScKU0orMqFe1ki60bPPfnXyHraTur0fQe6SwFbRo0YBG9rRzG7scaWtqva0cxu7HGlrYKul0cwW7PGpi5kvYa9eXQVkoeUvuX5V0kpVhdAiuInI11t3efCU+0/BH3MDLYbvH/IUd7u94Swxz4Sn2n4I+5vNMr4pK/gHkC8EQUPElChyIzBFPSYEq60bPPfnXyHraTur0fQe6SyjROLMCzCpD/wCzAp6H2PkxixgYRnXowkjtYxlF70khpY7l7oRIdu0hKRyI6B2sDWaMtOfCU+0/BH3NOfCU+0/BH3MHdva0cxu7HGlrYEtzevLoyyURKXPL8q9SEpxOgBXEDma6mj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7" descr="data:image/jpeg;base64,/9j/4AAQSkZJRgABAQAAAQABAAD/2wCEAAkGBxESBhQIExITFRMXGBYXGBgWEhsbIRwWIBkbGiodHx8dKCgsJB8xGxwfLTgoJSsrOjo6Gis/RDM4QywtLiwBCgoKBQUFDgUFDisZExkrKysrKysrKysrKysrKysrKysrKysrKysrKysrKysrKysrKysrKysrKysrKysrKysrK//AABEIAE8ASAMBIgACEQEDEQH/xAAcAAACAwEBAQEAAAAAAAAAAAAGBwABCAUEAgP/xABAEAABAQUEBQYMBQUBAAAAAAABAgADBAURBgcSITdhcXOyExcxUYGRFBUiQVJUZHSTs9HSMjZCobE1YoLBwiT/xAAUAQEAAAAAAAAAAAAAAAAAAAAA/8QAFBEBAAAAAAAAAAAAAAAAAAAAAP/aAAwDAQACEQMRAD8A793NgpZE2JhY99CO3j1aCVKJVUnEoVNCxHzYyb1F13r+rXdLo5gt2eNTde0FpoOCh+WiX6HfUCaqOxIzLBx+bGTeouu9f1byTSwtn4aFMS/hod0geda1D/rPsYJnt80VExRlsqhlFRyDxSMSuqqUDIDWquxvPK7p5lMIkTGaRS01zwlWNdOr0U7Awfkuf2VE8EGIEFxTN9RdMVaUw1rTWzBlNiLPRUMIlxDQ71HWhaj3+Vl2t9oulk4lXi/wavn5QrVylevF/oZamApvdDHwMT4xlUUskZhOLAunVUZK2FgY/NjJvUXXev6tObGTeouu9f1ZdyS+KNhIkS2bQyqjIvEowL2lP4VbU02M2bO2rgo5xysM/QvrTWihtSc2AHvGsFLIaxMVHuYR27eoQClQKqg4kioqWjEl7WjmN3Y40tbAFwvjXmil4lp8tScKwlIxYSpWYJ6KHpbxyC5N6+iPGE0ilLUcy7dqqT56KeH+EjtY/ul0cwW7PGpi5g5cis9CQUL4NDOEOk/2jM6yo5k6yW6S1gIKz0AVOxvph61NsZfAAOot+lCljJGFSlFOYrhSCQOnM0GTAs4q/nDaAuRCpMKF4SorOMgGmIebXT92dMO+C4dL9P4VAKGwirZkiZVZ5U+MYJm9EOV4i68De4qVrhC+rXT6s+rJ2ylsaPA4SISpSEjyClSFYRQVAWBUdGYqwdSdSKFi4Uw0Q5Q9SfSTmNYPSDrDKa0VyKnb8x8siVO1jMO3iiOxLwZ9igdrOpowJl+JsLqZk7mRNUJCHeIDEQFJqoqHSOrY0Y4va0cxu7HGlrYKul0cwW7PGpi5hG6XRzBbs8amLmCNle86FiIq8KYPEpUsOaqVT9DpCUiufmbVDZ8jfzpaL3V//CWBPsZ3ewkRDW5lsSpCkB8tKkE/qdqJQSNXSGDGbTn+t2a3Tv5pYNEtGjRgEb2tHMbuxxpa2q9rRzG7scaWtgq6XRzBbs8amLmEbpdHMFuzxqYuYIy2tjYxxDwE3tIlay8fwz0FJpQeTmR3MyWG7x/yFHe7veEsGUkyqtm1TjF+F+hzhp6Tta61/wAf3bQNibGuYuSSierWsLhnScKU0orMqFe1ki60bPPfnXyHraTur0fQe6SwFbRo0YBG9rRzG7scaWtqva0cxu7HGlrYKul0cwW7PGpi5kvYa9eXQVkoeUvuX5V0kpVhdAiuInI11t3efCU+0/BH3MDLYbvH/IUd7u94Swxz4Sn2n4I+5vNMr4pK/gHkC8EQUPElChyIzBFPSYEq60bPPfnXyHraTur0fQe6SyjROLMCzCpD/wCzAp6H2PkxixgYRnXowkjtYxlF70khpY7l7oRIdu0hKRyI6B2sDWaMtOfCU+0/BH3NOfCU+0/BH3MHdva0cxu7HGlrYEtzevLoyyURKXPL8q9SEpxOgBXEDma6mj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cxnSp>
        <p:nvCxnSpPr>
          <p:cNvPr id="36" name="Rechte verbindingslijn 22"/>
          <p:cNvCxnSpPr/>
          <p:nvPr/>
        </p:nvCxnSpPr>
        <p:spPr>
          <a:xfrm>
            <a:off x="304800" y="1340410"/>
            <a:ext cx="533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20"/>
          <p:cNvSpPr txBox="1"/>
          <p:nvPr/>
        </p:nvSpPr>
        <p:spPr>
          <a:xfrm>
            <a:off x="304800" y="6477000"/>
            <a:ext cx="6108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1" dirty="0" smtClean="0"/>
              <a:t>Shelter2Habitat </a:t>
            </a:r>
            <a:r>
              <a:rPr lang="en-US" sz="1000" dirty="0" smtClean="0"/>
              <a:t>April 2015</a:t>
            </a:r>
            <a:endParaRPr lang="nl-NL" sz="1000" dirty="0"/>
          </a:p>
        </p:txBody>
      </p:sp>
      <p:sp>
        <p:nvSpPr>
          <p:cNvPr id="17" name="Tekstvak 23"/>
          <p:cNvSpPr txBox="1"/>
          <p:nvPr/>
        </p:nvSpPr>
        <p:spPr>
          <a:xfrm>
            <a:off x="228600" y="228600"/>
            <a:ext cx="2209800" cy="266001"/>
          </a:xfrm>
          <a:prstGeom prst="rect">
            <a:avLst/>
          </a:prstGeom>
          <a:noFill/>
        </p:spPr>
        <p:txBody>
          <a:bodyPr wrap="square" lIns="95788" tIns="47894" rIns="95788" bIns="47894" rtlCol="0">
            <a:spAutoFit/>
          </a:bodyPr>
          <a:lstStyle/>
          <a:p>
            <a:r>
              <a:rPr lang="en-US" sz="1100" b="1" dirty="0">
                <a:solidFill>
                  <a:srgbClr val="D0213B"/>
                </a:solidFill>
              </a:rPr>
              <a:t>5. OUR APPROACH</a:t>
            </a:r>
            <a:endParaRPr lang="nl-NL" sz="1100" dirty="0">
              <a:solidFill>
                <a:srgbClr val="D0213B"/>
              </a:solidFill>
            </a:endParaRPr>
          </a:p>
        </p:txBody>
      </p:sp>
      <p:pic>
        <p:nvPicPr>
          <p:cNvPr id="2" name="Picture 1" descr="Shelter2Habitat - Graphic 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480" y="1390086"/>
            <a:ext cx="6351263" cy="491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45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152400"/>
            <a:ext cx="6781800" cy="4038600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76200" y="304800"/>
            <a:ext cx="69342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8" name="Rechte verbindingslijn 17"/>
          <p:cNvCxnSpPr/>
          <p:nvPr/>
        </p:nvCxnSpPr>
        <p:spPr>
          <a:xfrm flipH="1">
            <a:off x="292680" y="4191000"/>
            <a:ext cx="671772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/>
          <p:cNvCxnSpPr/>
          <p:nvPr/>
        </p:nvCxnSpPr>
        <p:spPr>
          <a:xfrm flipV="1">
            <a:off x="7086600" y="1371600"/>
            <a:ext cx="0" cy="47244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vak 29"/>
          <p:cNvSpPr txBox="1"/>
          <p:nvPr/>
        </p:nvSpPr>
        <p:spPr>
          <a:xfrm>
            <a:off x="4876800" y="4438233"/>
            <a:ext cx="2286000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/>
            </a:r>
            <a:br>
              <a:rPr lang="en-US" sz="1100" dirty="0"/>
            </a:br>
            <a:r>
              <a:rPr lang="en-US" sz="1100" b="1" dirty="0">
                <a:solidFill>
                  <a:srgbClr val="D0213B"/>
                </a:solidFill>
              </a:rPr>
              <a:t>27</a:t>
            </a:r>
            <a:r>
              <a:rPr lang="en-US" sz="1100" b="1" dirty="0"/>
              <a:t> </a:t>
            </a:r>
            <a:r>
              <a:rPr lang="en-US" sz="1100" dirty="0"/>
              <a:t>International NGO’s </a:t>
            </a:r>
            <a:endParaRPr lang="en-US" sz="1100" dirty="0" smtClean="0"/>
          </a:p>
          <a:p>
            <a:r>
              <a:rPr lang="en-US" sz="1100" b="1" dirty="0" smtClean="0">
                <a:solidFill>
                  <a:srgbClr val="D0213B"/>
                </a:solidFill>
              </a:rPr>
              <a:t>49</a:t>
            </a:r>
            <a:r>
              <a:rPr lang="en-US" sz="1100" b="1" dirty="0" smtClean="0"/>
              <a:t> </a:t>
            </a:r>
            <a:r>
              <a:rPr lang="en-US" sz="1100" dirty="0"/>
              <a:t>National NGO’s</a:t>
            </a:r>
            <a:br>
              <a:rPr lang="en-US" sz="1100" dirty="0"/>
            </a:br>
            <a:r>
              <a:rPr lang="en-US" sz="1100" b="1" dirty="0">
                <a:solidFill>
                  <a:srgbClr val="D0213B"/>
                </a:solidFill>
              </a:rPr>
              <a:t>20</a:t>
            </a:r>
            <a:r>
              <a:rPr lang="en-US" sz="1100" b="1" dirty="0"/>
              <a:t> </a:t>
            </a:r>
            <a:r>
              <a:rPr lang="en-US" sz="1100" dirty="0"/>
              <a:t>Regional </a:t>
            </a:r>
            <a:r>
              <a:rPr lang="en-US" sz="1100" dirty="0" smtClean="0"/>
              <a:t>NGO’s</a:t>
            </a:r>
          </a:p>
          <a:p>
            <a:r>
              <a:rPr lang="en-US" sz="1100" dirty="0"/>
              <a:t/>
            </a:r>
            <a:br>
              <a:rPr lang="en-US" sz="1100" dirty="0"/>
            </a:br>
            <a:r>
              <a:rPr lang="en-GB" sz="1400" b="1" dirty="0" smtClean="0">
                <a:solidFill>
                  <a:srgbClr val="D0213B"/>
                </a:solidFill>
              </a:rPr>
              <a:t>International networks</a:t>
            </a:r>
          </a:p>
          <a:p>
            <a:pPr marL="144000" indent="-144000">
              <a:buClr>
                <a:srgbClr val="D0213B"/>
              </a:buClr>
              <a:buSzPct val="150000"/>
              <a:buFont typeface="Wingdings" panose="05000000000000000000" pitchFamily="2" charset="2"/>
              <a:buChar char="§"/>
            </a:pPr>
            <a:r>
              <a:rPr lang="en-GB" sz="1100" dirty="0"/>
              <a:t>Partners for resilience alliance </a:t>
            </a:r>
          </a:p>
          <a:p>
            <a:pPr marL="144000" indent="-144000">
              <a:buClr>
                <a:srgbClr val="D0213B"/>
              </a:buClr>
              <a:buSzPct val="150000"/>
              <a:buFont typeface="Wingdings" panose="05000000000000000000" pitchFamily="2" charset="2"/>
              <a:buChar char="§"/>
            </a:pPr>
            <a:r>
              <a:rPr lang="en-GB" sz="1100" dirty="0"/>
              <a:t>UN </a:t>
            </a:r>
            <a:r>
              <a:rPr lang="en-GB" sz="1100" dirty="0" smtClean="0"/>
              <a:t>Habitat lead partner</a:t>
            </a:r>
            <a:endParaRPr lang="en-GB" sz="1100" dirty="0"/>
          </a:p>
          <a:p>
            <a:pPr marL="144000" indent="-144000">
              <a:buClr>
                <a:srgbClr val="D0213B"/>
              </a:buClr>
              <a:buSzPct val="150000"/>
              <a:buFont typeface="Wingdings" panose="05000000000000000000" pitchFamily="2" charset="2"/>
              <a:buChar char="§"/>
            </a:pPr>
            <a:r>
              <a:rPr lang="en-GB" sz="1100" dirty="0" smtClean="0"/>
              <a:t>Caritas </a:t>
            </a:r>
            <a:r>
              <a:rPr lang="en-GB" sz="1100" dirty="0" err="1"/>
              <a:t>internationalis</a:t>
            </a:r>
            <a:r>
              <a:rPr lang="en-GB" sz="1100" dirty="0"/>
              <a:t> </a:t>
            </a:r>
            <a:r>
              <a:rPr lang="en-GB" sz="1100" dirty="0" smtClean="0"/>
              <a:t>network</a:t>
            </a:r>
            <a:endParaRPr lang="en-GB" sz="1100" dirty="0">
              <a:solidFill>
                <a:srgbClr val="D0213B"/>
              </a:solidFill>
            </a:endParaRPr>
          </a:p>
        </p:txBody>
      </p:sp>
      <p:sp>
        <p:nvSpPr>
          <p:cNvPr id="33" name="Tekstvak 32"/>
          <p:cNvSpPr txBox="1"/>
          <p:nvPr/>
        </p:nvSpPr>
        <p:spPr>
          <a:xfrm>
            <a:off x="304800" y="4279349"/>
            <a:ext cx="237316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D0213B"/>
                </a:solidFill>
              </a:rPr>
              <a:t>CO-FINANCING AVAILABLE</a:t>
            </a:r>
            <a:endParaRPr lang="nl-NL" sz="1400" b="1" dirty="0">
              <a:solidFill>
                <a:srgbClr val="D0213B"/>
              </a:solidFill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199737" y="4512048"/>
            <a:ext cx="2311400" cy="1789494"/>
          </a:xfrm>
          <a:prstGeom prst="rect">
            <a:avLst/>
          </a:prstGeom>
          <a:noFill/>
        </p:spPr>
        <p:txBody>
          <a:bodyPr wrap="square" lIns="95788" tIns="47894" rIns="95788" bIns="47894" rtlCol="0">
            <a:spAutoFit/>
          </a:bodyPr>
          <a:lstStyle/>
          <a:p>
            <a:pPr marL="144000" indent="-144000">
              <a:buClr>
                <a:srgbClr val="D0213B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1100" dirty="0"/>
              <a:t>Annual budget 2014 for Disaster Risk reduction &amp; </a:t>
            </a:r>
            <a:r>
              <a:rPr lang="en-US" sz="1100" dirty="0" smtClean="0"/>
              <a:t>Response and </a:t>
            </a:r>
            <a:r>
              <a:rPr lang="en-US" sz="1100" dirty="0"/>
              <a:t>Urban programs : 25 </a:t>
            </a:r>
            <a:r>
              <a:rPr lang="en-US" sz="1100" dirty="0" err="1"/>
              <a:t>mio</a:t>
            </a:r>
            <a:r>
              <a:rPr lang="en-US" sz="1100" dirty="0"/>
              <a:t> Euro </a:t>
            </a:r>
          </a:p>
          <a:p>
            <a:pPr marL="144000" indent="-144000">
              <a:buClr>
                <a:srgbClr val="D0213B"/>
              </a:buClr>
              <a:buSzPct val="150000"/>
              <a:buFont typeface="Wingdings" panose="05000000000000000000" pitchFamily="2" charset="2"/>
              <a:buChar char="§"/>
            </a:pPr>
            <a:endParaRPr lang="en-US" sz="1100" dirty="0"/>
          </a:p>
          <a:p>
            <a:pPr marL="144000" indent="-144000">
              <a:buClr>
                <a:srgbClr val="D0213B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1100" dirty="0"/>
              <a:t>Secured  in 2014 for start up of new Urban resilience program : 450.000 Euro</a:t>
            </a:r>
          </a:p>
          <a:p>
            <a:pPr marL="171450" indent="-171450">
              <a:buClr>
                <a:srgbClr val="D0213B"/>
              </a:buClr>
              <a:buSzPct val="150000"/>
              <a:buFont typeface="Arial"/>
              <a:buChar char="•"/>
            </a:pPr>
            <a:endParaRPr lang="en-US" sz="1100" dirty="0"/>
          </a:p>
          <a:p>
            <a:pPr>
              <a:buClr>
                <a:srgbClr val="D0213B"/>
              </a:buClr>
              <a:buSzPct val="150000"/>
            </a:pPr>
            <a:endParaRPr lang="en-US" sz="1100" dirty="0"/>
          </a:p>
          <a:p>
            <a:pPr>
              <a:buClr>
                <a:srgbClr val="D0213B"/>
              </a:buClr>
              <a:buSzPct val="150000"/>
            </a:pPr>
            <a:endParaRPr lang="en-US" sz="1100" dirty="0" smtClean="0"/>
          </a:p>
        </p:txBody>
      </p:sp>
      <p:cxnSp>
        <p:nvCxnSpPr>
          <p:cNvPr id="39" name="Rechte verbindingslijn 25"/>
          <p:cNvCxnSpPr/>
          <p:nvPr/>
        </p:nvCxnSpPr>
        <p:spPr>
          <a:xfrm flipV="1">
            <a:off x="4572000" y="4321184"/>
            <a:ext cx="0" cy="1836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vak 31"/>
          <p:cNvSpPr txBox="1"/>
          <p:nvPr/>
        </p:nvSpPr>
        <p:spPr>
          <a:xfrm>
            <a:off x="7139407" y="1259730"/>
            <a:ext cx="2518943" cy="327556"/>
          </a:xfrm>
          <a:prstGeom prst="rect">
            <a:avLst/>
          </a:prstGeom>
          <a:noFill/>
        </p:spPr>
        <p:txBody>
          <a:bodyPr wrap="square" lIns="95788" tIns="47894" rIns="95788" bIns="47894" rtlCol="0">
            <a:spAutoFit/>
          </a:bodyPr>
          <a:lstStyle/>
          <a:p>
            <a:r>
              <a:rPr lang="en-US" sz="1500" b="1" dirty="0" smtClean="0">
                <a:solidFill>
                  <a:srgbClr val="D0213B"/>
                </a:solidFill>
              </a:rPr>
              <a:t>TEAM </a:t>
            </a:r>
            <a:r>
              <a:rPr lang="en-US" sz="1500" b="1" dirty="0">
                <a:solidFill>
                  <a:srgbClr val="D0213B"/>
                </a:solidFill>
              </a:rPr>
              <a:t>MEMBERS</a:t>
            </a:r>
            <a:endParaRPr lang="nl-NL" b="1" dirty="0">
              <a:solidFill>
                <a:srgbClr val="D0213B"/>
              </a:solidFill>
            </a:endParaRPr>
          </a:p>
        </p:txBody>
      </p:sp>
      <p:sp>
        <p:nvSpPr>
          <p:cNvPr id="38" name="Tekstvak 37"/>
          <p:cNvSpPr txBox="1"/>
          <p:nvPr/>
        </p:nvSpPr>
        <p:spPr>
          <a:xfrm>
            <a:off x="7772400" y="1646684"/>
            <a:ext cx="2063750" cy="461665"/>
          </a:xfrm>
          <a:prstGeom prst="rect">
            <a:avLst/>
          </a:prstGeom>
          <a:noFill/>
        </p:spPr>
        <p:txBody>
          <a:bodyPr wrap="square" lIns="95788" tIns="0" rIns="95788" bIns="0" rtlCol="0">
            <a:spAutoFit/>
          </a:bodyPr>
          <a:lstStyle/>
          <a:p>
            <a:r>
              <a:rPr lang="en-US" sz="1000" b="1" dirty="0" err="1" smtClean="0"/>
              <a:t>Inge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Bouwmans</a:t>
            </a:r>
            <a:endParaRPr lang="en-US" sz="1000" b="1" dirty="0"/>
          </a:p>
          <a:p>
            <a:r>
              <a:rPr lang="nl-NL" sz="1000" dirty="0" smtClean="0"/>
              <a:t>Expert Urban Development</a:t>
            </a:r>
          </a:p>
          <a:p>
            <a:r>
              <a:rPr lang="nl-NL" sz="1000" dirty="0" smtClean="0"/>
              <a:t>i</a:t>
            </a:r>
            <a:r>
              <a:rPr lang="en-US" sz="1000" dirty="0" err="1" smtClean="0"/>
              <a:t>nge.bouwmans@cordaid.nl</a:t>
            </a:r>
            <a:endParaRPr lang="en-GB" sz="1000" dirty="0"/>
          </a:p>
        </p:txBody>
      </p:sp>
      <p:cxnSp>
        <p:nvCxnSpPr>
          <p:cNvPr id="52" name="Rechte verbindingslijn 25"/>
          <p:cNvCxnSpPr/>
          <p:nvPr/>
        </p:nvCxnSpPr>
        <p:spPr>
          <a:xfrm flipV="1">
            <a:off x="2566138" y="4308398"/>
            <a:ext cx="0" cy="1836301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vak 34"/>
          <p:cNvSpPr txBox="1"/>
          <p:nvPr/>
        </p:nvSpPr>
        <p:spPr>
          <a:xfrm>
            <a:off x="304800" y="609600"/>
            <a:ext cx="652145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200" b="1" dirty="0"/>
              <a:t>HOW WE MAKE IT HAPPEN</a:t>
            </a:r>
            <a:endParaRPr lang="nl-NL" sz="4200" b="1" dirty="0"/>
          </a:p>
        </p:txBody>
      </p:sp>
      <p:cxnSp>
        <p:nvCxnSpPr>
          <p:cNvPr id="36" name="Rechte verbindingslijn 35"/>
          <p:cNvCxnSpPr/>
          <p:nvPr/>
        </p:nvCxnSpPr>
        <p:spPr>
          <a:xfrm>
            <a:off x="304800" y="533400"/>
            <a:ext cx="92718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kstvak 36"/>
          <p:cNvSpPr txBox="1"/>
          <p:nvPr/>
        </p:nvSpPr>
        <p:spPr>
          <a:xfrm>
            <a:off x="228600" y="228600"/>
            <a:ext cx="2209800" cy="266001"/>
          </a:xfrm>
          <a:prstGeom prst="rect">
            <a:avLst/>
          </a:prstGeom>
          <a:noFill/>
        </p:spPr>
        <p:txBody>
          <a:bodyPr wrap="square" lIns="95788" tIns="47894" rIns="95788" bIns="47894" rtlCol="0">
            <a:spAutoFit/>
          </a:bodyPr>
          <a:lstStyle/>
          <a:p>
            <a:r>
              <a:rPr lang="en-US" sz="1100" b="1" dirty="0">
                <a:solidFill>
                  <a:srgbClr val="D0213B"/>
                </a:solidFill>
              </a:rPr>
              <a:t>6</a:t>
            </a:r>
            <a:r>
              <a:rPr lang="en-US" sz="1100" b="1" dirty="0" smtClean="0">
                <a:solidFill>
                  <a:srgbClr val="D0213B"/>
                </a:solidFill>
              </a:rPr>
              <a:t>. </a:t>
            </a:r>
            <a:r>
              <a:rPr lang="en-US" sz="1100" b="1" dirty="0">
                <a:solidFill>
                  <a:srgbClr val="D0213B"/>
                </a:solidFill>
              </a:rPr>
              <a:t>OUR AMBITION</a:t>
            </a:r>
            <a:endParaRPr lang="nl-NL" sz="1100" dirty="0">
              <a:solidFill>
                <a:srgbClr val="D0213B"/>
              </a:solidFill>
            </a:endParaRPr>
          </a:p>
        </p:txBody>
      </p:sp>
      <p:sp>
        <p:nvSpPr>
          <p:cNvPr id="41" name="Tekstvak 40"/>
          <p:cNvSpPr txBox="1"/>
          <p:nvPr/>
        </p:nvSpPr>
        <p:spPr>
          <a:xfrm>
            <a:off x="2971800" y="4487292"/>
            <a:ext cx="1295400" cy="7848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500" b="1" dirty="0" smtClean="0">
                <a:solidFill>
                  <a:srgbClr val="D0213B"/>
                </a:solidFill>
              </a:rPr>
              <a:t>100</a:t>
            </a:r>
            <a:endParaRPr lang="en-US" sz="3500" b="1" dirty="0">
              <a:solidFill>
                <a:srgbClr val="D0213B"/>
              </a:solidFill>
            </a:endParaRPr>
          </a:p>
          <a:p>
            <a:r>
              <a:rPr lang="nl-NL" sz="800" dirty="0" smtClean="0">
                <a:solidFill>
                  <a:srgbClr val="000000"/>
                </a:solidFill>
              </a:rPr>
              <a:t>YEARS IN DISASTER MANAGEMENT</a:t>
            </a:r>
            <a:endParaRPr lang="nl-NL" sz="800" dirty="0">
              <a:solidFill>
                <a:srgbClr val="000000"/>
              </a:solidFill>
            </a:endParaRPr>
          </a:p>
        </p:txBody>
      </p:sp>
      <p:sp>
        <p:nvSpPr>
          <p:cNvPr id="45" name="Tekstvak 44"/>
          <p:cNvSpPr txBox="1"/>
          <p:nvPr/>
        </p:nvSpPr>
        <p:spPr>
          <a:xfrm>
            <a:off x="2957384" y="4279349"/>
            <a:ext cx="138601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D0213B"/>
                </a:solidFill>
              </a:rPr>
              <a:t>TRACK RECORD</a:t>
            </a:r>
            <a:endParaRPr lang="nl-NL" sz="1400" b="1" dirty="0">
              <a:solidFill>
                <a:srgbClr val="D0213B"/>
              </a:solidFill>
            </a:endParaRPr>
          </a:p>
        </p:txBody>
      </p:sp>
      <p:sp>
        <p:nvSpPr>
          <p:cNvPr id="46" name="Tekstvak 45"/>
          <p:cNvSpPr txBox="1"/>
          <p:nvPr/>
        </p:nvSpPr>
        <p:spPr>
          <a:xfrm>
            <a:off x="4876800" y="4275328"/>
            <a:ext cx="2057400" cy="2234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 smtClean="0">
                <a:solidFill>
                  <a:srgbClr val="D0213B"/>
                </a:solidFill>
              </a:rPr>
              <a:t>PARTNER </a:t>
            </a:r>
            <a:r>
              <a:rPr lang="en-US" sz="1400" b="1" dirty="0">
                <a:solidFill>
                  <a:srgbClr val="D0213B"/>
                </a:solidFill>
              </a:rPr>
              <a:t>NETWORK</a:t>
            </a:r>
            <a:endParaRPr lang="nl-NL" sz="1400" b="1" dirty="0">
              <a:solidFill>
                <a:srgbClr val="D0213B"/>
              </a:solidFill>
            </a:endParaRPr>
          </a:p>
        </p:txBody>
      </p:sp>
      <p:sp>
        <p:nvSpPr>
          <p:cNvPr id="57" name="Tekstvak 56"/>
          <p:cNvSpPr txBox="1"/>
          <p:nvPr/>
        </p:nvSpPr>
        <p:spPr>
          <a:xfrm>
            <a:off x="2971800" y="5340459"/>
            <a:ext cx="1219200" cy="9079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500" b="1" dirty="0">
                <a:solidFill>
                  <a:srgbClr val="D0213B"/>
                </a:solidFill>
              </a:rPr>
              <a:t> </a:t>
            </a:r>
            <a:r>
              <a:rPr lang="en-US" sz="3500" b="1" dirty="0" smtClean="0">
                <a:solidFill>
                  <a:srgbClr val="D0213B"/>
                </a:solidFill>
              </a:rPr>
              <a:t>25 </a:t>
            </a:r>
          </a:p>
          <a:p>
            <a:r>
              <a:rPr lang="en-US" sz="800" dirty="0" smtClean="0">
                <a:solidFill>
                  <a:srgbClr val="000000"/>
                </a:solidFill>
              </a:rPr>
              <a:t>YEARS IN URBAN DEVELOPMENT </a:t>
            </a:r>
          </a:p>
          <a:p>
            <a:endParaRPr lang="nl-NL" sz="800" dirty="0"/>
          </a:p>
        </p:txBody>
      </p:sp>
      <p:cxnSp>
        <p:nvCxnSpPr>
          <p:cNvPr id="59" name="Rechte verbindingslijn 58"/>
          <p:cNvCxnSpPr/>
          <p:nvPr/>
        </p:nvCxnSpPr>
        <p:spPr>
          <a:xfrm>
            <a:off x="304800" y="6477000"/>
            <a:ext cx="92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hthoek 59"/>
          <p:cNvSpPr/>
          <p:nvPr/>
        </p:nvSpPr>
        <p:spPr>
          <a:xfrm>
            <a:off x="8991600" y="6477000"/>
            <a:ext cx="690838" cy="235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400" baseline="30000"/>
              <a:t>© Cordaid</a:t>
            </a:r>
          </a:p>
        </p:txBody>
      </p:sp>
      <p:sp>
        <p:nvSpPr>
          <p:cNvPr id="43" name="Rechthoek 42"/>
          <p:cNvSpPr/>
          <p:nvPr/>
        </p:nvSpPr>
        <p:spPr>
          <a:xfrm>
            <a:off x="7239000" y="1640730"/>
            <a:ext cx="503999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Tekstvak 43"/>
          <p:cNvSpPr txBox="1"/>
          <p:nvPr/>
        </p:nvSpPr>
        <p:spPr>
          <a:xfrm>
            <a:off x="7772400" y="2362713"/>
            <a:ext cx="2063750" cy="461665"/>
          </a:xfrm>
          <a:prstGeom prst="rect">
            <a:avLst/>
          </a:prstGeom>
          <a:noFill/>
        </p:spPr>
        <p:txBody>
          <a:bodyPr wrap="square" lIns="95788" tIns="0" rIns="95788" bIns="0" rtlCol="0">
            <a:spAutoFit/>
          </a:bodyPr>
          <a:lstStyle/>
          <a:p>
            <a:r>
              <a:rPr lang="en-US" sz="1000" b="1" dirty="0" err="1" smtClean="0"/>
              <a:t>Inge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Leuverink</a:t>
            </a:r>
            <a:endParaRPr lang="en-US" sz="1000" b="1" dirty="0"/>
          </a:p>
          <a:p>
            <a:r>
              <a:rPr lang="nl-NL" sz="1000" dirty="0" smtClean="0"/>
              <a:t>Shelter Expert DRR-DR</a:t>
            </a:r>
            <a:endParaRPr lang="nl-NL" sz="1000" dirty="0"/>
          </a:p>
          <a:p>
            <a:r>
              <a:rPr lang="nl-NL" sz="1000" dirty="0" err="1" smtClean="0"/>
              <a:t>Jan-Willem.Wegdam@cordaid.nl</a:t>
            </a:r>
            <a:endParaRPr lang="en-GB" sz="1000" dirty="0"/>
          </a:p>
        </p:txBody>
      </p:sp>
      <p:sp>
        <p:nvSpPr>
          <p:cNvPr id="48" name="Rechthoek 47"/>
          <p:cNvSpPr/>
          <p:nvPr/>
        </p:nvSpPr>
        <p:spPr>
          <a:xfrm>
            <a:off x="7275400" y="2356759"/>
            <a:ext cx="467599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Picture 2" descr="Inge - LinkedIn (2)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0996" y="1627556"/>
            <a:ext cx="500642" cy="634022"/>
          </a:xfrm>
          <a:prstGeom prst="rect">
            <a:avLst/>
          </a:prstGeom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75400" y="2318721"/>
            <a:ext cx="456599" cy="68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kstvak 13"/>
          <p:cNvSpPr txBox="1"/>
          <p:nvPr/>
        </p:nvSpPr>
        <p:spPr>
          <a:xfrm>
            <a:off x="304800" y="1443350"/>
            <a:ext cx="2101274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6800" indent="-136800">
              <a:buClr>
                <a:srgbClr val="E3DFC6"/>
              </a:buClr>
              <a:buSzPct val="150000"/>
              <a:buFont typeface="Wingdings" charset="2"/>
              <a:buChar char="§"/>
            </a:pPr>
            <a:r>
              <a:rPr lang="en-GB" sz="1100" dirty="0"/>
              <a:t>Cordaid</a:t>
            </a:r>
          </a:p>
          <a:p>
            <a:pPr marL="136800" indent="-136800">
              <a:buClr>
                <a:srgbClr val="D0213B"/>
              </a:buClr>
              <a:buSzPct val="150000"/>
              <a:buFont typeface="Wingdings" charset="2"/>
              <a:buChar char="§"/>
            </a:pPr>
            <a:r>
              <a:rPr lang="en-GB" sz="1100" dirty="0" smtClean="0"/>
              <a:t>Urban presence</a:t>
            </a:r>
          </a:p>
          <a:p>
            <a:pPr marL="136800" indent="-136800">
              <a:buClr>
                <a:srgbClr val="D0213B"/>
              </a:buClr>
              <a:buSzPct val="150000"/>
              <a:buFont typeface="Wingdings" charset="2"/>
              <a:buChar char="§"/>
            </a:pPr>
            <a:r>
              <a:rPr lang="en-GB" sz="1100" dirty="0" smtClean="0"/>
              <a:t>DRR presence</a:t>
            </a:r>
            <a:endParaRPr lang="en-GB" sz="1100" dirty="0"/>
          </a:p>
        </p:txBody>
      </p:sp>
      <p:sp>
        <p:nvSpPr>
          <p:cNvPr id="49" name="Tekstvak 20"/>
          <p:cNvSpPr txBox="1"/>
          <p:nvPr/>
        </p:nvSpPr>
        <p:spPr>
          <a:xfrm>
            <a:off x="304800" y="6477000"/>
            <a:ext cx="6108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1" dirty="0" smtClean="0"/>
              <a:t>Shelter2Habitat </a:t>
            </a:r>
            <a:r>
              <a:rPr lang="en-US" sz="1000" dirty="0" smtClean="0"/>
              <a:t>December </a:t>
            </a:r>
            <a:r>
              <a:rPr lang="en-US" sz="1000" dirty="0"/>
              <a:t>2014</a:t>
            </a: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112843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fbeelding 25" descr="master-the-disaster_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" y="0"/>
            <a:ext cx="9700752" cy="6858000"/>
          </a:xfrm>
          <a:prstGeom prst="rect">
            <a:avLst/>
          </a:prstGeom>
        </p:spPr>
      </p:pic>
      <p:cxnSp>
        <p:nvCxnSpPr>
          <p:cNvPr id="3" name="Rechte verbindingslijn 2"/>
          <p:cNvCxnSpPr/>
          <p:nvPr/>
        </p:nvCxnSpPr>
        <p:spPr>
          <a:xfrm>
            <a:off x="7391400" y="6524285"/>
            <a:ext cx="2185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echte verbindingslijn 3"/>
          <p:cNvCxnSpPr/>
          <p:nvPr/>
        </p:nvCxnSpPr>
        <p:spPr>
          <a:xfrm>
            <a:off x="7391400" y="338575"/>
            <a:ext cx="21852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 flipH="1">
            <a:off x="7391400" y="3296445"/>
            <a:ext cx="219600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7377890" y="3691375"/>
            <a:ext cx="196747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dirty="0"/>
              <a:t>More information see www.cordaid.org/</a:t>
            </a:r>
          </a:p>
          <a:p>
            <a:endParaRPr lang="en-GB" sz="900" dirty="0"/>
          </a:p>
          <a:p>
            <a:r>
              <a:rPr lang="en-GB" sz="900" dirty="0"/>
              <a:t>You can also </a:t>
            </a:r>
            <a:r>
              <a:rPr lang="en-GB" sz="900" dirty="0" smtClean="0"/>
              <a:t>contact</a:t>
            </a:r>
            <a:endParaRPr lang="en-GB" sz="900" dirty="0"/>
          </a:p>
        </p:txBody>
      </p:sp>
      <p:sp>
        <p:nvSpPr>
          <p:cNvPr id="15" name="Tekstvak 14"/>
          <p:cNvSpPr txBox="1"/>
          <p:nvPr/>
        </p:nvSpPr>
        <p:spPr>
          <a:xfrm>
            <a:off x="7391400" y="625030"/>
            <a:ext cx="2043670" cy="661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500" b="1" dirty="0" err="1" smtClean="0">
                <a:solidFill>
                  <a:srgbClr val="D0213B"/>
                </a:solidFill>
              </a:rPr>
              <a:t>Eur</a:t>
            </a:r>
            <a:r>
              <a:rPr lang="en-US" sz="3500" b="1" dirty="0" smtClean="0">
                <a:solidFill>
                  <a:srgbClr val="D0213B"/>
                </a:solidFill>
              </a:rPr>
              <a:t> 145.1</a:t>
            </a:r>
            <a:r>
              <a:rPr lang="en-US" sz="2400" b="1" dirty="0" smtClean="0">
                <a:solidFill>
                  <a:srgbClr val="D0213B"/>
                </a:solidFill>
              </a:rPr>
              <a:t>M</a:t>
            </a:r>
            <a:endParaRPr lang="en-US" sz="3500" b="1" dirty="0">
              <a:solidFill>
                <a:srgbClr val="D0213B"/>
              </a:solidFill>
            </a:endParaRPr>
          </a:p>
          <a:p>
            <a:r>
              <a:rPr lang="nl-NL" sz="800" dirty="0" smtClean="0"/>
              <a:t>SPENT </a:t>
            </a:r>
            <a:r>
              <a:rPr lang="nl-NL" sz="800" dirty="0"/>
              <a:t>FIGHTING ON POVERTY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7376984" y="417244"/>
            <a:ext cx="2452816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b="1" dirty="0">
                <a:solidFill>
                  <a:srgbClr val="D0213B"/>
                </a:solidFill>
              </a:rPr>
              <a:t>CORDAID FACTS AND FIGURES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7391400" y="3381715"/>
            <a:ext cx="1066800" cy="213747"/>
          </a:xfrm>
          <a:prstGeom prst="rect">
            <a:avLst/>
          </a:prstGeom>
          <a:solidFill>
            <a:srgbClr val="D0213B"/>
          </a:solidFill>
        </p:spPr>
        <p:txBody>
          <a:bodyPr wrap="square" lIns="36000" tIns="0" rIns="0" bIns="28800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INFORMATION</a:t>
            </a:r>
            <a:endParaRPr lang="nl-NL" sz="1200" b="1" dirty="0">
              <a:solidFill>
                <a:schemeClr val="bg1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7391400" y="1212714"/>
            <a:ext cx="2043670" cy="661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500" b="1" dirty="0">
                <a:solidFill>
                  <a:srgbClr val="D0213B"/>
                </a:solidFill>
              </a:rPr>
              <a:t>316.000</a:t>
            </a:r>
          </a:p>
          <a:p>
            <a:r>
              <a:rPr lang="nl-NL" sz="800" dirty="0"/>
              <a:t>PRIVATE DONORS IN NL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7391400" y="1817210"/>
            <a:ext cx="2043670" cy="661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500" b="1" dirty="0">
                <a:solidFill>
                  <a:srgbClr val="D0213B"/>
                </a:solidFill>
              </a:rPr>
              <a:t>634</a:t>
            </a:r>
          </a:p>
          <a:p>
            <a:r>
              <a:rPr lang="nl-NL" sz="800" dirty="0"/>
              <a:t>PARTNERS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7391400" y="2391384"/>
            <a:ext cx="2043670" cy="661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500" b="1" dirty="0">
                <a:solidFill>
                  <a:srgbClr val="D0213B"/>
                </a:solidFill>
              </a:rPr>
              <a:t>36</a:t>
            </a:r>
          </a:p>
          <a:p>
            <a:r>
              <a:rPr lang="nl-NL" sz="800" dirty="0"/>
              <a:t>COUNTRIES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7391400" y="3144465"/>
            <a:ext cx="1524000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500" dirty="0"/>
              <a:t>SOURCE: ANNUAL REPORT 2012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7391400" y="5090726"/>
            <a:ext cx="762000" cy="213747"/>
          </a:xfrm>
          <a:prstGeom prst="rect">
            <a:avLst/>
          </a:prstGeom>
          <a:solidFill>
            <a:srgbClr val="D0213B"/>
          </a:solidFill>
        </p:spPr>
        <p:txBody>
          <a:bodyPr wrap="square" lIns="36000" tIns="0" rIns="0" bIns="28800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CONTACT</a:t>
            </a:r>
            <a:endParaRPr lang="nl-NL" sz="1200" b="1" dirty="0">
              <a:solidFill>
                <a:schemeClr val="bg1"/>
              </a:solidFill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7377890" y="5407141"/>
            <a:ext cx="1967470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b="1" dirty="0"/>
              <a:t>Cordaid</a:t>
            </a:r>
          </a:p>
          <a:p>
            <a:r>
              <a:rPr lang="en-GB" sz="900" dirty="0"/>
              <a:t>P.O. Box 16440</a:t>
            </a:r>
          </a:p>
          <a:p>
            <a:r>
              <a:rPr lang="en-GB" sz="900" dirty="0"/>
              <a:t>2500 BK The Hague</a:t>
            </a:r>
          </a:p>
          <a:p>
            <a:r>
              <a:rPr lang="en-GB" sz="900" dirty="0"/>
              <a:t>The Netherlands</a:t>
            </a:r>
          </a:p>
          <a:p>
            <a:r>
              <a:rPr lang="en-GB" sz="900" dirty="0"/>
              <a:t>+31(0)70-3136300</a:t>
            </a:r>
          </a:p>
          <a:p>
            <a:endParaRPr lang="en-GB" sz="900" dirty="0"/>
          </a:p>
          <a:p>
            <a:r>
              <a:rPr lang="en-GB" sz="900" dirty="0"/>
              <a:t>www.cordaid.org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594195" y="393038"/>
            <a:ext cx="2452816" cy="23585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5000"/>
              </a:lnSpc>
            </a:pPr>
            <a:r>
              <a:rPr lang="nl-NL" sz="1100" dirty="0">
                <a:solidFill>
                  <a:srgbClr val="FFFFFF"/>
                </a:solidFill>
              </a:rPr>
              <a:t>HEALTHCARE</a:t>
            </a:r>
          </a:p>
          <a:p>
            <a:pPr>
              <a:lnSpc>
                <a:spcPct val="135000"/>
              </a:lnSpc>
            </a:pPr>
            <a:r>
              <a:rPr lang="nl-NL" sz="1100" b="1" dirty="0">
                <a:solidFill>
                  <a:srgbClr val="FFFFFF"/>
                </a:solidFill>
              </a:rPr>
              <a:t>DISASTER RESILIENCE</a:t>
            </a:r>
          </a:p>
          <a:p>
            <a:pPr>
              <a:lnSpc>
                <a:spcPct val="135000"/>
              </a:lnSpc>
            </a:pPr>
            <a:r>
              <a:rPr lang="nl-NL" sz="1100" dirty="0">
                <a:solidFill>
                  <a:srgbClr val="FFFFFF"/>
                </a:solidFill>
              </a:rPr>
              <a:t>ENTREPRENEURSHIP</a:t>
            </a:r>
          </a:p>
          <a:p>
            <a:pPr>
              <a:lnSpc>
                <a:spcPct val="135000"/>
              </a:lnSpc>
            </a:pPr>
            <a:r>
              <a:rPr lang="nl-NL" sz="1100" dirty="0">
                <a:solidFill>
                  <a:srgbClr val="FFFFFF"/>
                </a:solidFill>
              </a:rPr>
              <a:t>WOMEN’S LEADERSHIP</a:t>
            </a:r>
          </a:p>
          <a:p>
            <a:pPr>
              <a:lnSpc>
                <a:spcPct val="135000"/>
              </a:lnSpc>
            </a:pPr>
            <a:r>
              <a:rPr lang="nl-NL" sz="1100" dirty="0">
                <a:solidFill>
                  <a:srgbClr val="FFFFFF"/>
                </a:solidFill>
              </a:rPr>
              <a:t>CHILD &amp; EDUCATION</a:t>
            </a:r>
          </a:p>
          <a:p>
            <a:pPr>
              <a:lnSpc>
                <a:spcPct val="135000"/>
              </a:lnSpc>
            </a:pPr>
            <a:r>
              <a:rPr lang="nl-NL" sz="1100" dirty="0">
                <a:solidFill>
                  <a:srgbClr val="FFFFFF"/>
                </a:solidFill>
              </a:rPr>
              <a:t>EXTRACTIVES</a:t>
            </a:r>
          </a:p>
          <a:p>
            <a:pPr>
              <a:lnSpc>
                <a:spcPct val="135000"/>
              </a:lnSpc>
            </a:pPr>
            <a:r>
              <a:rPr lang="nl-NL" sz="1100" dirty="0">
                <a:solidFill>
                  <a:srgbClr val="FFFFFF"/>
                </a:solidFill>
              </a:rPr>
              <a:t>FOOD SECURITY</a:t>
            </a:r>
          </a:p>
          <a:p>
            <a:pPr>
              <a:lnSpc>
                <a:spcPct val="135000"/>
              </a:lnSpc>
            </a:pPr>
            <a:r>
              <a:rPr lang="nl-NL" sz="1100" dirty="0">
                <a:solidFill>
                  <a:srgbClr val="FFFFFF"/>
                </a:solidFill>
              </a:rPr>
              <a:t>SECURITY &amp; JUSTICE</a:t>
            </a:r>
          </a:p>
          <a:p>
            <a:pPr>
              <a:lnSpc>
                <a:spcPct val="135000"/>
              </a:lnSpc>
            </a:pPr>
            <a:r>
              <a:rPr lang="nl-NL" sz="1100" b="1" dirty="0">
                <a:solidFill>
                  <a:srgbClr val="FFFFFF"/>
                </a:solidFill>
              </a:rPr>
              <a:t>URBAN MATTERS</a:t>
            </a:r>
          </a:p>
          <a:p>
            <a:pPr>
              <a:lnSpc>
                <a:spcPct val="135000"/>
              </a:lnSpc>
            </a:pPr>
            <a:r>
              <a:rPr lang="nl-NL" sz="1100" b="1" dirty="0">
                <a:solidFill>
                  <a:srgbClr val="FFFFFF"/>
                </a:solidFill>
              </a:rPr>
              <a:t>INVESTMENTS</a:t>
            </a:r>
          </a:p>
        </p:txBody>
      </p:sp>
    </p:spTree>
    <p:extLst>
      <p:ext uri="{BB962C8B-B14F-4D97-AF65-F5344CB8AC3E}">
        <p14:creationId xmlns:p14="http://schemas.microsoft.com/office/powerpoint/2010/main" val="2370564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180" y="620688"/>
            <a:ext cx="9176358" cy="5400600"/>
          </a:xfrm>
          <a:prstGeom prst="rect">
            <a:avLst/>
          </a:prstGeom>
        </p:spPr>
      </p:pic>
      <p:sp>
        <p:nvSpPr>
          <p:cNvPr id="27" name="Rechthoek 4"/>
          <p:cNvSpPr/>
          <p:nvPr/>
        </p:nvSpPr>
        <p:spPr>
          <a:xfrm>
            <a:off x="303180" y="725767"/>
            <a:ext cx="7962188" cy="609600"/>
          </a:xfrm>
          <a:prstGeom prst="rect">
            <a:avLst/>
          </a:prstGeom>
          <a:solidFill>
            <a:srgbClr val="D0213B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8" tIns="47894" rIns="95788" bIns="47894" rtlCol="0" anchor="ctr"/>
          <a:lstStyle/>
          <a:p>
            <a:pPr algn="ctr"/>
            <a:endParaRPr lang="nl-NL" dirty="0"/>
          </a:p>
        </p:txBody>
      </p:sp>
      <p:sp>
        <p:nvSpPr>
          <p:cNvPr id="28" name="Rechthoek 12"/>
          <p:cNvSpPr/>
          <p:nvPr/>
        </p:nvSpPr>
        <p:spPr>
          <a:xfrm>
            <a:off x="303180" y="1335366"/>
            <a:ext cx="7962188" cy="1157529"/>
          </a:xfrm>
          <a:prstGeom prst="rect">
            <a:avLst/>
          </a:prstGeom>
          <a:solidFill>
            <a:srgbClr val="D0213B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8" tIns="47894" rIns="95788" bIns="47894" rtlCol="0" anchor="ctr"/>
          <a:lstStyle/>
          <a:p>
            <a:pPr algn="ctr"/>
            <a:endParaRPr lang="nl-NL" dirty="0"/>
          </a:p>
        </p:txBody>
      </p:sp>
      <p:sp>
        <p:nvSpPr>
          <p:cNvPr id="8" name="Rechthoek 7"/>
          <p:cNvSpPr>
            <a:spLocks/>
          </p:cNvSpPr>
          <p:nvPr/>
        </p:nvSpPr>
        <p:spPr>
          <a:xfrm>
            <a:off x="304799" y="6172200"/>
            <a:ext cx="9288000" cy="72000"/>
          </a:xfrm>
          <a:prstGeom prst="rect">
            <a:avLst/>
          </a:prstGeom>
          <a:solidFill>
            <a:srgbClr val="D0213B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8" tIns="47894" rIns="95788" bIns="47894" rtlCol="0" anchor="ctr"/>
          <a:lstStyle/>
          <a:p>
            <a:pPr algn="ctr"/>
            <a:endParaRPr lang="nl-NL"/>
          </a:p>
        </p:txBody>
      </p:sp>
      <p:sp>
        <p:nvSpPr>
          <p:cNvPr id="22" name="Tekstvak 21"/>
          <p:cNvSpPr txBox="1"/>
          <p:nvPr/>
        </p:nvSpPr>
        <p:spPr>
          <a:xfrm>
            <a:off x="8077200" y="5943600"/>
            <a:ext cx="1524000" cy="173668"/>
          </a:xfrm>
          <a:prstGeom prst="rect">
            <a:avLst/>
          </a:prstGeom>
          <a:noFill/>
        </p:spPr>
        <p:txBody>
          <a:bodyPr wrap="square" lIns="95788" tIns="47894" rIns="95788" bIns="47894" rtlCol="0">
            <a:spAutoFit/>
          </a:bodyPr>
          <a:lstStyle/>
          <a:p>
            <a:pPr algn="r"/>
            <a:r>
              <a:rPr lang="nl-NL" sz="500" dirty="0">
                <a:solidFill>
                  <a:schemeClr val="bg1"/>
                </a:solidFill>
              </a:rPr>
              <a:t>CREDITS: XXXXX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304800" y="5943600"/>
            <a:ext cx="3251970" cy="173668"/>
          </a:xfrm>
          <a:prstGeom prst="rect">
            <a:avLst/>
          </a:prstGeom>
          <a:noFill/>
        </p:spPr>
        <p:txBody>
          <a:bodyPr wrap="square" lIns="95788" tIns="47894" rIns="95788" bIns="47894" rtlCol="0">
            <a:spAutoFit/>
          </a:bodyPr>
          <a:lstStyle/>
          <a:p>
            <a:r>
              <a:rPr lang="nl-NL" sz="500" i="1" dirty="0">
                <a:solidFill>
                  <a:schemeClr val="bg1"/>
                </a:solidFill>
              </a:rPr>
              <a:t>Caption</a:t>
            </a:r>
          </a:p>
        </p:txBody>
      </p:sp>
      <p:pic>
        <p:nvPicPr>
          <p:cNvPr id="2" name="Afbeelding 1" descr="Cordaid_logo_pp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6248400"/>
            <a:ext cx="2848886" cy="401484"/>
          </a:xfrm>
          <a:prstGeom prst="rect">
            <a:avLst/>
          </a:prstGeom>
        </p:spPr>
      </p:pic>
      <p:sp>
        <p:nvSpPr>
          <p:cNvPr id="21" name="Tekstvak 5"/>
          <p:cNvSpPr txBox="1"/>
          <p:nvPr/>
        </p:nvSpPr>
        <p:spPr>
          <a:xfrm>
            <a:off x="416496" y="620688"/>
            <a:ext cx="7744544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buClr>
                <a:srgbClr val="D0213B"/>
              </a:buClr>
            </a:pPr>
            <a:r>
              <a:rPr lang="en-GB" sz="4000" dirty="0">
                <a:solidFill>
                  <a:schemeClr val="bg1"/>
                </a:solidFill>
              </a:rPr>
              <a:t>Disasters provide a </a:t>
            </a:r>
            <a:r>
              <a:rPr lang="en-GB" sz="4000" dirty="0" smtClean="0">
                <a:solidFill>
                  <a:schemeClr val="bg1"/>
                </a:solidFill>
              </a:rPr>
              <a:t>window of </a:t>
            </a:r>
            <a:r>
              <a:rPr lang="en-GB" sz="4000" dirty="0">
                <a:solidFill>
                  <a:schemeClr val="bg1"/>
                </a:solidFill>
              </a:rPr>
              <a:t>opportunity to build </a:t>
            </a:r>
            <a:r>
              <a:rPr lang="en-GB" sz="4000" dirty="0" smtClean="0">
                <a:solidFill>
                  <a:schemeClr val="bg1"/>
                </a:solidFill>
              </a:rPr>
              <a:t>more resilient habitats </a:t>
            </a:r>
            <a:endParaRPr lang="en-GB" sz="4000" dirty="0">
              <a:solidFill>
                <a:schemeClr val="bg1"/>
              </a:solidFill>
            </a:endParaRPr>
          </a:p>
        </p:txBody>
      </p:sp>
      <p:cxnSp>
        <p:nvCxnSpPr>
          <p:cNvPr id="24" name="Rechte verbindingslijn 10"/>
          <p:cNvCxnSpPr/>
          <p:nvPr/>
        </p:nvCxnSpPr>
        <p:spPr>
          <a:xfrm>
            <a:off x="304800" y="533400"/>
            <a:ext cx="92718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9"/>
          <p:cNvSpPr txBox="1"/>
          <p:nvPr/>
        </p:nvSpPr>
        <p:spPr>
          <a:xfrm>
            <a:off x="228600" y="228600"/>
            <a:ext cx="2209800" cy="266001"/>
          </a:xfrm>
          <a:prstGeom prst="rect">
            <a:avLst/>
          </a:prstGeom>
          <a:solidFill>
            <a:schemeClr val="bg1"/>
          </a:solidFill>
        </p:spPr>
        <p:txBody>
          <a:bodyPr wrap="square" lIns="95788" tIns="47894" rIns="95788" bIns="47894" rtlCol="0">
            <a:spAutoFit/>
          </a:bodyPr>
          <a:lstStyle/>
          <a:p>
            <a:r>
              <a:rPr lang="en-US" sz="1100" b="1" dirty="0">
                <a:solidFill>
                  <a:srgbClr val="D0213B"/>
                </a:solidFill>
              </a:rPr>
              <a:t>1. </a:t>
            </a:r>
            <a:r>
              <a:rPr lang="en-US" sz="1100" b="1" dirty="0" smtClean="0">
                <a:solidFill>
                  <a:srgbClr val="D0213B"/>
                </a:solidFill>
              </a:rPr>
              <a:t>PREFACE</a:t>
            </a:r>
            <a:endParaRPr lang="nl-NL" sz="1100" dirty="0">
              <a:solidFill>
                <a:srgbClr val="D0213B"/>
              </a:solidFill>
            </a:endParaRPr>
          </a:p>
        </p:txBody>
      </p:sp>
      <p:sp>
        <p:nvSpPr>
          <p:cNvPr id="14" name="Tekstvak 20"/>
          <p:cNvSpPr txBox="1"/>
          <p:nvPr/>
        </p:nvSpPr>
        <p:spPr>
          <a:xfrm>
            <a:off x="304800" y="6477000"/>
            <a:ext cx="6108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1" dirty="0" smtClean="0"/>
              <a:t>Shelter2Habitat </a:t>
            </a:r>
            <a:r>
              <a:rPr lang="en-US" sz="1000" dirty="0" smtClean="0"/>
              <a:t>April 2015</a:t>
            </a: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3459650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Rechte verbindingslijn 19"/>
          <p:cNvCxnSpPr/>
          <p:nvPr/>
        </p:nvCxnSpPr>
        <p:spPr>
          <a:xfrm>
            <a:off x="304800" y="533400"/>
            <a:ext cx="92718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vak 22"/>
          <p:cNvSpPr txBox="1"/>
          <p:nvPr/>
        </p:nvSpPr>
        <p:spPr>
          <a:xfrm>
            <a:off x="304800" y="609600"/>
            <a:ext cx="652145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200" b="1" dirty="0" smtClean="0"/>
              <a:t>100 YEARS OF </a:t>
            </a:r>
            <a:r>
              <a:rPr lang="en-US" sz="4200" b="1" dirty="0"/>
              <a:t>PRACTICE</a:t>
            </a:r>
            <a:endParaRPr lang="nl-NL" sz="4200" b="1" dirty="0"/>
          </a:p>
        </p:txBody>
      </p:sp>
      <p:cxnSp>
        <p:nvCxnSpPr>
          <p:cNvPr id="32" name="Rechte verbindingslijn 31"/>
          <p:cNvCxnSpPr/>
          <p:nvPr/>
        </p:nvCxnSpPr>
        <p:spPr>
          <a:xfrm>
            <a:off x="304800" y="1295400"/>
            <a:ext cx="457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/>
          <p:cNvCxnSpPr/>
          <p:nvPr/>
        </p:nvCxnSpPr>
        <p:spPr>
          <a:xfrm>
            <a:off x="304800" y="1786742"/>
            <a:ext cx="457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hthoek 47"/>
          <p:cNvSpPr/>
          <p:nvPr/>
        </p:nvSpPr>
        <p:spPr>
          <a:xfrm>
            <a:off x="8991600" y="6477000"/>
            <a:ext cx="690838" cy="235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400" baseline="30000"/>
              <a:t>© Cordaid</a:t>
            </a:r>
          </a:p>
        </p:txBody>
      </p:sp>
      <p:cxnSp>
        <p:nvCxnSpPr>
          <p:cNvPr id="40" name="Rechte verbindingslijn 20"/>
          <p:cNvCxnSpPr/>
          <p:nvPr/>
        </p:nvCxnSpPr>
        <p:spPr>
          <a:xfrm>
            <a:off x="304800" y="6477000"/>
            <a:ext cx="92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4022" y="1650699"/>
            <a:ext cx="9011466" cy="470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vak 21"/>
          <p:cNvSpPr txBox="1"/>
          <p:nvPr/>
        </p:nvSpPr>
        <p:spPr>
          <a:xfrm>
            <a:off x="228600" y="228600"/>
            <a:ext cx="2209800" cy="266001"/>
          </a:xfrm>
          <a:prstGeom prst="rect">
            <a:avLst/>
          </a:prstGeom>
          <a:noFill/>
        </p:spPr>
        <p:txBody>
          <a:bodyPr wrap="square" lIns="95788" tIns="47894" rIns="95788" bIns="47894" rtlCol="0">
            <a:spAutoFit/>
          </a:bodyPr>
          <a:lstStyle/>
          <a:p>
            <a:r>
              <a:rPr lang="en-US" sz="1100" b="1" dirty="0">
                <a:solidFill>
                  <a:srgbClr val="D0213B"/>
                </a:solidFill>
              </a:rPr>
              <a:t>2</a:t>
            </a:r>
            <a:r>
              <a:rPr lang="en-US" sz="1100" b="1" dirty="0" smtClean="0">
                <a:solidFill>
                  <a:srgbClr val="D0213B"/>
                </a:solidFill>
              </a:rPr>
              <a:t>. </a:t>
            </a:r>
            <a:r>
              <a:rPr lang="en-US" sz="1100" b="1" dirty="0">
                <a:solidFill>
                  <a:srgbClr val="D0213B"/>
                </a:solidFill>
              </a:rPr>
              <a:t>OUR </a:t>
            </a:r>
            <a:r>
              <a:rPr lang="en-US" sz="1100" b="1" dirty="0" smtClean="0">
                <a:solidFill>
                  <a:srgbClr val="D0213B"/>
                </a:solidFill>
              </a:rPr>
              <a:t>TRACK-RECORD</a:t>
            </a:r>
            <a:endParaRPr lang="nl-NL" sz="1100" dirty="0">
              <a:solidFill>
                <a:srgbClr val="D0213B"/>
              </a:solidFill>
            </a:endParaRPr>
          </a:p>
        </p:txBody>
      </p:sp>
      <p:sp>
        <p:nvSpPr>
          <p:cNvPr id="14" name="Tekstvak 20"/>
          <p:cNvSpPr txBox="1"/>
          <p:nvPr/>
        </p:nvSpPr>
        <p:spPr>
          <a:xfrm>
            <a:off x="304800" y="6477000"/>
            <a:ext cx="6108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1" dirty="0" smtClean="0"/>
              <a:t>Shelter2Habitat </a:t>
            </a:r>
            <a:r>
              <a:rPr lang="en-US" sz="1000" dirty="0" smtClean="0"/>
              <a:t>April 2015</a:t>
            </a:r>
            <a:endParaRPr lang="nl-NL" sz="1000" dirty="0"/>
          </a:p>
        </p:txBody>
      </p:sp>
      <p:sp>
        <p:nvSpPr>
          <p:cNvPr id="24" name="Tekstvak 23"/>
          <p:cNvSpPr txBox="1"/>
          <p:nvPr/>
        </p:nvSpPr>
        <p:spPr>
          <a:xfrm>
            <a:off x="304800" y="1290935"/>
            <a:ext cx="7010400" cy="46166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nl-NL" sz="3000" b="1" dirty="0" smtClean="0">
                <a:solidFill>
                  <a:srgbClr val="D0213B"/>
                </a:solidFill>
              </a:rPr>
              <a:t>IN SHELTER HOUSING AND FINANCE</a:t>
            </a:r>
            <a:endParaRPr lang="nl-NL" sz="3000" b="1" dirty="0">
              <a:solidFill>
                <a:srgbClr val="D021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26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480" y="1223467"/>
            <a:ext cx="6480720" cy="515033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kstvak 9"/>
          <p:cNvSpPr txBox="1"/>
          <p:nvPr/>
        </p:nvSpPr>
        <p:spPr>
          <a:xfrm>
            <a:off x="228600" y="228600"/>
            <a:ext cx="2209800" cy="266001"/>
          </a:xfrm>
          <a:prstGeom prst="rect">
            <a:avLst/>
          </a:prstGeom>
          <a:solidFill>
            <a:schemeClr val="bg1"/>
          </a:solidFill>
        </p:spPr>
        <p:txBody>
          <a:bodyPr wrap="square" lIns="95788" tIns="47894" rIns="95788" bIns="47894" rtlCol="0">
            <a:spAutoFit/>
          </a:bodyPr>
          <a:lstStyle/>
          <a:p>
            <a:r>
              <a:rPr lang="en-US" sz="1100" b="1" dirty="0">
                <a:solidFill>
                  <a:srgbClr val="D0213B"/>
                </a:solidFill>
              </a:rPr>
              <a:t>3</a:t>
            </a:r>
            <a:r>
              <a:rPr lang="en-US" sz="1100" b="1" dirty="0" smtClean="0">
                <a:solidFill>
                  <a:srgbClr val="D0213B"/>
                </a:solidFill>
              </a:rPr>
              <a:t>. </a:t>
            </a:r>
            <a:r>
              <a:rPr lang="en-US" sz="1100" b="1" dirty="0">
                <a:solidFill>
                  <a:srgbClr val="D0213B"/>
                </a:solidFill>
              </a:rPr>
              <a:t>OUR </a:t>
            </a:r>
            <a:r>
              <a:rPr lang="en-US" sz="1100" b="1" dirty="0" smtClean="0">
                <a:solidFill>
                  <a:srgbClr val="D0213B"/>
                </a:solidFill>
              </a:rPr>
              <a:t>PURPOSE</a:t>
            </a:r>
            <a:endParaRPr lang="nl-NL" sz="1100" dirty="0">
              <a:solidFill>
                <a:srgbClr val="D0213B"/>
              </a:solidFill>
            </a:endParaRPr>
          </a:p>
        </p:txBody>
      </p:sp>
      <p:cxnSp>
        <p:nvCxnSpPr>
          <p:cNvPr id="17" name="Rechte verbindingslijn 16"/>
          <p:cNvCxnSpPr/>
          <p:nvPr/>
        </p:nvCxnSpPr>
        <p:spPr>
          <a:xfrm>
            <a:off x="7848600" y="533400"/>
            <a:ext cx="1728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hoek 17"/>
          <p:cNvSpPr/>
          <p:nvPr/>
        </p:nvSpPr>
        <p:spPr>
          <a:xfrm>
            <a:off x="9000656" y="6657350"/>
            <a:ext cx="690838" cy="235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400" baseline="30000" dirty="0"/>
              <a:t>© </a:t>
            </a:r>
            <a:r>
              <a:rPr lang="en-GB" sz="1400" baseline="30000" dirty="0" err="1"/>
              <a:t>Cordaid</a:t>
            </a:r>
            <a:endParaRPr lang="en-GB" sz="1400" baseline="30000" dirty="0"/>
          </a:p>
        </p:txBody>
      </p:sp>
      <p:sp>
        <p:nvSpPr>
          <p:cNvPr id="19" name="Tekstvak 20"/>
          <p:cNvSpPr txBox="1"/>
          <p:nvPr/>
        </p:nvSpPr>
        <p:spPr>
          <a:xfrm>
            <a:off x="304800" y="6477000"/>
            <a:ext cx="6108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1" dirty="0" smtClean="0"/>
              <a:t>Shelter2Habitat </a:t>
            </a:r>
            <a:r>
              <a:rPr lang="en-US" sz="1000" dirty="0" smtClean="0"/>
              <a:t>April 2015</a:t>
            </a:r>
            <a:endParaRPr lang="nl-NL" sz="1000" dirty="0"/>
          </a:p>
        </p:txBody>
      </p:sp>
      <p:sp>
        <p:nvSpPr>
          <p:cNvPr id="20" name="Tekstvak 5"/>
          <p:cNvSpPr txBox="1"/>
          <p:nvPr/>
        </p:nvSpPr>
        <p:spPr>
          <a:xfrm>
            <a:off x="304800" y="609600"/>
            <a:ext cx="652145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200" b="1" dirty="0" smtClean="0"/>
              <a:t>WHY THIS CHALLENGE </a:t>
            </a:r>
            <a:endParaRPr lang="nl-NL" sz="4200" b="1" dirty="0"/>
          </a:p>
        </p:txBody>
      </p:sp>
      <p:cxnSp>
        <p:nvCxnSpPr>
          <p:cNvPr id="21" name="Rechte verbindingslijn 10"/>
          <p:cNvCxnSpPr/>
          <p:nvPr/>
        </p:nvCxnSpPr>
        <p:spPr>
          <a:xfrm>
            <a:off x="304800" y="533400"/>
            <a:ext cx="92718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35"/>
          <p:cNvSpPr txBox="1">
            <a:spLocks noChangeAspect="1"/>
          </p:cNvSpPr>
          <p:nvPr/>
        </p:nvSpPr>
        <p:spPr>
          <a:xfrm>
            <a:off x="6969224" y="1212348"/>
            <a:ext cx="2737662" cy="5161457"/>
          </a:xfrm>
          <a:prstGeom prst="rect">
            <a:avLst/>
          </a:prstGeom>
          <a:solidFill>
            <a:srgbClr val="E3DFC6"/>
          </a:solidFill>
        </p:spPr>
        <p:txBody>
          <a:bodyPr wrap="square" lIns="144000" tIns="47894" rIns="95788" bIns="47894" rtlCol="0">
            <a:noAutofit/>
          </a:bodyPr>
          <a:lstStyle/>
          <a:p>
            <a:pPr>
              <a:buClr>
                <a:srgbClr val="DE0D37"/>
              </a:buClr>
            </a:pPr>
            <a:r>
              <a:rPr lang="en-GB" sz="1600" b="1" dirty="0" smtClean="0">
                <a:solidFill>
                  <a:srgbClr val="D0213B"/>
                </a:solidFill>
              </a:rPr>
              <a:t>SHELTER2HABITAT </a:t>
            </a:r>
            <a:endParaRPr lang="en-GB" sz="1400" b="1" dirty="0" smtClean="0">
              <a:solidFill>
                <a:srgbClr val="D0213B"/>
              </a:solidFill>
              <a:latin typeface="Arial"/>
              <a:cs typeface="Arial"/>
            </a:endParaRPr>
          </a:p>
          <a:p>
            <a:pPr marL="179603" indent="-179603">
              <a:lnSpc>
                <a:spcPct val="120000"/>
              </a:lnSpc>
              <a:buClr>
                <a:srgbClr val="D0213B"/>
              </a:buClr>
              <a:buSzPct val="150000"/>
              <a:buFont typeface="Wingdings" charset="2"/>
              <a:buChar char="§"/>
            </a:pPr>
            <a:r>
              <a:rPr lang="en-GB" sz="2000" dirty="0" smtClean="0"/>
              <a:t>Growing number of urban communities at risk.</a:t>
            </a:r>
          </a:p>
          <a:p>
            <a:pPr marL="179603" indent="-179603">
              <a:lnSpc>
                <a:spcPct val="120000"/>
              </a:lnSpc>
              <a:buClr>
                <a:srgbClr val="D0213B"/>
              </a:buClr>
              <a:buSzPct val="150000"/>
              <a:buFont typeface="Wingdings" charset="2"/>
              <a:buChar char="§"/>
            </a:pPr>
            <a:r>
              <a:rPr lang="en-GB" sz="2000" dirty="0" smtClean="0"/>
              <a:t>After disasters a large number of households </a:t>
            </a:r>
            <a:r>
              <a:rPr lang="en-GB" sz="2000" dirty="0"/>
              <a:t>(80 to 90%) </a:t>
            </a:r>
            <a:r>
              <a:rPr lang="en-GB" sz="2000" dirty="0" smtClean="0"/>
              <a:t>do </a:t>
            </a:r>
            <a:r>
              <a:rPr lang="en-GB" sz="2000" dirty="0"/>
              <a:t>not receive shelter </a:t>
            </a:r>
            <a:r>
              <a:rPr lang="en-GB" sz="2000" dirty="0" smtClean="0"/>
              <a:t>assistance.</a:t>
            </a:r>
          </a:p>
          <a:p>
            <a:pPr marL="179603" indent="-179603">
              <a:lnSpc>
                <a:spcPct val="120000"/>
              </a:lnSpc>
              <a:buClr>
                <a:srgbClr val="D0213B"/>
              </a:buClr>
              <a:buSzPct val="150000"/>
              <a:buFont typeface="Wingdings" charset="2"/>
              <a:buChar char="§"/>
            </a:pPr>
            <a:r>
              <a:rPr lang="en-GB" sz="2000" dirty="0" smtClean="0"/>
              <a:t>Most shelter interventions are short-term relief </a:t>
            </a:r>
          </a:p>
          <a:p>
            <a:pPr>
              <a:lnSpc>
                <a:spcPct val="120000"/>
              </a:lnSpc>
              <a:buClr>
                <a:srgbClr val="D0213B"/>
              </a:buClr>
              <a:buSzPct val="150000"/>
            </a:pPr>
            <a:endParaRPr lang="en-GB" sz="1400" dirty="0"/>
          </a:p>
          <a:p>
            <a:pPr marL="342900" indent="-342900">
              <a:buClr>
                <a:srgbClr val="D0213B"/>
              </a:buClr>
              <a:buFont typeface="Wingdings" panose="05000000000000000000" pitchFamily="2" charset="2"/>
              <a:buChar char="§"/>
            </a:pPr>
            <a:endParaRPr lang="en-GB" sz="1400" dirty="0" smtClean="0"/>
          </a:p>
        </p:txBody>
      </p:sp>
      <p:cxnSp>
        <p:nvCxnSpPr>
          <p:cNvPr id="23" name="Rechte verbindingslijn 15"/>
          <p:cNvCxnSpPr/>
          <p:nvPr/>
        </p:nvCxnSpPr>
        <p:spPr>
          <a:xfrm>
            <a:off x="304800" y="6477000"/>
            <a:ext cx="92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471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304800" y="609600"/>
            <a:ext cx="944880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200" b="1" dirty="0" smtClean="0"/>
              <a:t>WHAT DO WE BELIEF IN</a:t>
            </a:r>
            <a:endParaRPr lang="nl-NL" sz="4200" dirty="0"/>
          </a:p>
        </p:txBody>
      </p:sp>
      <p:sp>
        <p:nvSpPr>
          <p:cNvPr id="14" name="Tekstvak 13"/>
          <p:cNvSpPr txBox="1"/>
          <p:nvPr/>
        </p:nvSpPr>
        <p:spPr>
          <a:xfrm>
            <a:off x="295274" y="1916832"/>
            <a:ext cx="9050214" cy="45827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16000" indent="-205200">
              <a:lnSpc>
                <a:spcPct val="150000"/>
              </a:lnSpc>
              <a:buClr>
                <a:srgbClr val="D0213B"/>
              </a:buClr>
              <a:buFont typeface="+mj-lt"/>
              <a:buAutoNum type="arabicPeriod"/>
            </a:pPr>
            <a:r>
              <a:rPr lang="en-US" sz="2800" dirty="0" smtClean="0"/>
              <a:t>Focus on “Habitat” which is &gt; than shelter </a:t>
            </a:r>
            <a:r>
              <a:rPr lang="en-US" sz="2800" dirty="0"/>
              <a:t>or </a:t>
            </a:r>
            <a:r>
              <a:rPr lang="en-US" sz="2800" dirty="0" smtClean="0"/>
              <a:t>housing </a:t>
            </a:r>
            <a:endParaRPr lang="en-US" sz="2800" dirty="0"/>
          </a:p>
          <a:p>
            <a:pPr marL="216000" indent="-205200">
              <a:lnSpc>
                <a:spcPct val="150000"/>
              </a:lnSpc>
              <a:buClr>
                <a:srgbClr val="D0213B"/>
              </a:buClr>
              <a:buFont typeface="+mj-lt"/>
              <a:buAutoNum type="arabicPeriod"/>
            </a:pPr>
            <a:r>
              <a:rPr lang="en-GB" sz="2800" dirty="0" smtClean="0"/>
              <a:t>Respects </a:t>
            </a:r>
            <a:r>
              <a:rPr lang="en-GB" sz="2800" dirty="0"/>
              <a:t>DO NO HARM </a:t>
            </a:r>
            <a:r>
              <a:rPr lang="en-GB" sz="2800" dirty="0" smtClean="0"/>
              <a:t>principles</a:t>
            </a:r>
          </a:p>
          <a:p>
            <a:pPr marL="216000" indent="-205200">
              <a:lnSpc>
                <a:spcPct val="150000"/>
              </a:lnSpc>
              <a:buClr>
                <a:srgbClr val="D0213B"/>
              </a:buClr>
              <a:buFont typeface="+mj-lt"/>
              <a:buAutoNum type="arabicPeriod"/>
            </a:pPr>
            <a:r>
              <a:rPr lang="en-GB" sz="2800" dirty="0" smtClean="0"/>
              <a:t>Transparency </a:t>
            </a:r>
            <a:r>
              <a:rPr lang="en-GB" sz="2800" dirty="0"/>
              <a:t>and </a:t>
            </a:r>
            <a:r>
              <a:rPr lang="en-GB" sz="2800" dirty="0" smtClean="0"/>
              <a:t>accountability</a:t>
            </a:r>
          </a:p>
          <a:p>
            <a:pPr marL="216000" indent="-205200">
              <a:lnSpc>
                <a:spcPct val="150000"/>
              </a:lnSpc>
              <a:buClr>
                <a:srgbClr val="D0213B"/>
              </a:buClr>
              <a:buFont typeface="+mj-lt"/>
              <a:buAutoNum type="arabicPeriod"/>
            </a:pPr>
            <a:r>
              <a:rPr lang="en-GB" sz="2800" dirty="0" smtClean="0"/>
              <a:t>A fully </a:t>
            </a:r>
            <a:r>
              <a:rPr lang="en-GB" sz="2800" dirty="0"/>
              <a:t>scalable and </a:t>
            </a:r>
            <a:r>
              <a:rPr lang="en-GB" sz="2800" dirty="0" smtClean="0"/>
              <a:t>replicable approach</a:t>
            </a:r>
          </a:p>
          <a:p>
            <a:pPr marL="216000" indent="-205200">
              <a:lnSpc>
                <a:spcPct val="150000"/>
              </a:lnSpc>
              <a:buClr>
                <a:srgbClr val="D0213B"/>
              </a:buClr>
              <a:buFont typeface="+mj-lt"/>
              <a:buAutoNum type="arabicPeriod"/>
            </a:pPr>
            <a:r>
              <a:rPr lang="en-GB" sz="2800" dirty="0" smtClean="0"/>
              <a:t>Immediate focus </a:t>
            </a:r>
            <a:r>
              <a:rPr lang="en-GB" sz="2800" dirty="0"/>
              <a:t>on longer term </a:t>
            </a:r>
            <a:r>
              <a:rPr lang="en-GB" sz="2800" dirty="0" smtClean="0"/>
              <a:t>programming</a:t>
            </a:r>
          </a:p>
          <a:p>
            <a:pPr marL="10800">
              <a:buClr>
                <a:srgbClr val="D0213B"/>
              </a:buClr>
            </a:pPr>
            <a:endParaRPr lang="en-US" sz="2400" b="1" dirty="0" smtClean="0">
              <a:solidFill>
                <a:srgbClr val="D0213B"/>
              </a:solidFill>
            </a:endParaRPr>
          </a:p>
        </p:txBody>
      </p:sp>
      <p:cxnSp>
        <p:nvCxnSpPr>
          <p:cNvPr id="17" name="Rechte verbindingslijn 16"/>
          <p:cNvCxnSpPr/>
          <p:nvPr/>
        </p:nvCxnSpPr>
        <p:spPr>
          <a:xfrm>
            <a:off x="304800" y="6477000"/>
            <a:ext cx="92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>
            <a:off x="304800" y="533400"/>
            <a:ext cx="92718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hoek 19"/>
          <p:cNvSpPr/>
          <p:nvPr/>
        </p:nvSpPr>
        <p:spPr>
          <a:xfrm>
            <a:off x="8991600" y="6477000"/>
            <a:ext cx="690838" cy="235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400" baseline="30000"/>
              <a:t>© Cordaid</a:t>
            </a:r>
          </a:p>
        </p:txBody>
      </p:sp>
      <p:cxnSp>
        <p:nvCxnSpPr>
          <p:cNvPr id="23" name="Rechte verbindingslijn 22"/>
          <p:cNvCxnSpPr/>
          <p:nvPr/>
        </p:nvCxnSpPr>
        <p:spPr>
          <a:xfrm>
            <a:off x="304800" y="1786742"/>
            <a:ext cx="92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23"/>
          <p:cNvSpPr txBox="1"/>
          <p:nvPr/>
        </p:nvSpPr>
        <p:spPr>
          <a:xfrm>
            <a:off x="228600" y="228600"/>
            <a:ext cx="2209800" cy="266001"/>
          </a:xfrm>
          <a:prstGeom prst="rect">
            <a:avLst/>
          </a:prstGeom>
          <a:noFill/>
        </p:spPr>
        <p:txBody>
          <a:bodyPr wrap="square" lIns="95788" tIns="47894" rIns="95788" bIns="47894" rtlCol="0">
            <a:spAutoFit/>
          </a:bodyPr>
          <a:lstStyle/>
          <a:p>
            <a:r>
              <a:rPr lang="en-US" sz="1100" b="1" dirty="0" smtClean="0">
                <a:solidFill>
                  <a:srgbClr val="D0213B"/>
                </a:solidFill>
              </a:rPr>
              <a:t>4. VALUES</a:t>
            </a:r>
            <a:endParaRPr lang="nl-NL" sz="1100" dirty="0">
              <a:solidFill>
                <a:srgbClr val="D0213B"/>
              </a:solidFill>
            </a:endParaRPr>
          </a:p>
        </p:txBody>
      </p:sp>
      <p:cxnSp>
        <p:nvCxnSpPr>
          <p:cNvPr id="21" name="Rechte verbindingslijn 21"/>
          <p:cNvCxnSpPr/>
          <p:nvPr/>
        </p:nvCxnSpPr>
        <p:spPr>
          <a:xfrm>
            <a:off x="304800" y="1295400"/>
            <a:ext cx="92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vak 9"/>
          <p:cNvSpPr txBox="1"/>
          <p:nvPr/>
        </p:nvSpPr>
        <p:spPr>
          <a:xfrm>
            <a:off x="304800" y="1455586"/>
            <a:ext cx="9296400" cy="20633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800" dirty="0" smtClean="0">
                <a:solidFill>
                  <a:srgbClr val="D0213B"/>
                </a:solidFill>
              </a:rPr>
              <a:t>“Shelter2Habitat” </a:t>
            </a:r>
            <a:endParaRPr lang="en-US" sz="1800" dirty="0">
              <a:solidFill>
                <a:srgbClr val="D0213B"/>
              </a:solidFill>
            </a:endParaRPr>
          </a:p>
        </p:txBody>
      </p:sp>
      <p:sp>
        <p:nvSpPr>
          <p:cNvPr id="33" name="Tekstvak 20"/>
          <p:cNvSpPr txBox="1"/>
          <p:nvPr/>
        </p:nvSpPr>
        <p:spPr>
          <a:xfrm>
            <a:off x="304800" y="6477000"/>
            <a:ext cx="6108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1" dirty="0" smtClean="0"/>
              <a:t>Shelter2Habitat </a:t>
            </a:r>
            <a:r>
              <a:rPr lang="en-US" sz="1000" dirty="0" smtClean="0"/>
              <a:t>April 2015</a:t>
            </a: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442336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8584" y="418439"/>
            <a:ext cx="7056784" cy="5890881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04800" y="609600"/>
            <a:ext cx="680844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200" b="1" dirty="0" smtClean="0"/>
              <a:t>FROM SHELTER 2 HABITAT</a:t>
            </a:r>
            <a:endParaRPr lang="nl-NL" sz="4200" dirty="0"/>
          </a:p>
        </p:txBody>
      </p:sp>
      <p:cxnSp>
        <p:nvCxnSpPr>
          <p:cNvPr id="17" name="Rechte verbindingslijn 16"/>
          <p:cNvCxnSpPr/>
          <p:nvPr/>
        </p:nvCxnSpPr>
        <p:spPr>
          <a:xfrm>
            <a:off x="304800" y="6477000"/>
            <a:ext cx="92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>
            <a:off x="304800" y="533400"/>
            <a:ext cx="92718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hoek 19"/>
          <p:cNvSpPr/>
          <p:nvPr/>
        </p:nvSpPr>
        <p:spPr>
          <a:xfrm>
            <a:off x="8991600" y="6477000"/>
            <a:ext cx="690838" cy="235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400" baseline="30000"/>
              <a:t>© Cordaid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228600" y="228600"/>
            <a:ext cx="2209800" cy="266001"/>
          </a:xfrm>
          <a:prstGeom prst="rect">
            <a:avLst/>
          </a:prstGeom>
          <a:noFill/>
        </p:spPr>
        <p:txBody>
          <a:bodyPr wrap="square" lIns="95788" tIns="47894" rIns="95788" bIns="47894" rtlCol="0">
            <a:spAutoFit/>
          </a:bodyPr>
          <a:lstStyle/>
          <a:p>
            <a:r>
              <a:rPr lang="en-US" sz="1100" b="1" dirty="0">
                <a:solidFill>
                  <a:srgbClr val="D0213B"/>
                </a:solidFill>
              </a:rPr>
              <a:t>4</a:t>
            </a:r>
            <a:r>
              <a:rPr lang="en-US" sz="1100" b="1" dirty="0" smtClean="0">
                <a:solidFill>
                  <a:srgbClr val="D0213B"/>
                </a:solidFill>
              </a:rPr>
              <a:t>. VALUES</a:t>
            </a:r>
            <a:endParaRPr lang="nl-NL" sz="1100" dirty="0">
              <a:solidFill>
                <a:srgbClr val="D0213B"/>
              </a:solidFill>
            </a:endParaRPr>
          </a:p>
        </p:txBody>
      </p:sp>
      <p:sp>
        <p:nvSpPr>
          <p:cNvPr id="12" name="Tekstvak 20"/>
          <p:cNvSpPr txBox="1"/>
          <p:nvPr/>
        </p:nvSpPr>
        <p:spPr>
          <a:xfrm>
            <a:off x="304800" y="6477000"/>
            <a:ext cx="6108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1" dirty="0" smtClean="0"/>
              <a:t>Shelter2Habitat </a:t>
            </a:r>
            <a:r>
              <a:rPr lang="en-US" sz="1000" dirty="0" smtClean="0"/>
              <a:t>April 2015</a:t>
            </a: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2973694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304800" y="609600"/>
            <a:ext cx="944880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200" b="1" dirty="0" smtClean="0"/>
              <a:t>HOW DO WE DO IT?</a:t>
            </a:r>
            <a:endParaRPr lang="nl-NL" sz="4200" dirty="0"/>
          </a:p>
        </p:txBody>
      </p:sp>
      <p:sp>
        <p:nvSpPr>
          <p:cNvPr id="14" name="Tekstvak 13"/>
          <p:cNvSpPr txBox="1"/>
          <p:nvPr/>
        </p:nvSpPr>
        <p:spPr>
          <a:xfrm>
            <a:off x="295274" y="1916832"/>
            <a:ext cx="9050214" cy="45827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53700" indent="-342900">
              <a:lnSpc>
                <a:spcPct val="150000"/>
              </a:lnSpc>
              <a:buClr>
                <a:srgbClr val="D0213B"/>
              </a:buClr>
              <a:buFont typeface="+mj-lt"/>
              <a:buAutoNum type="arabicPeriod"/>
            </a:pPr>
            <a:r>
              <a:rPr lang="en-GB" sz="2800" dirty="0" smtClean="0"/>
              <a:t>Community</a:t>
            </a:r>
            <a:r>
              <a:rPr lang="en-GB" sz="2800" dirty="0"/>
              <a:t>-driven </a:t>
            </a:r>
            <a:r>
              <a:rPr lang="en-GB" sz="2800" dirty="0" smtClean="0"/>
              <a:t>/ controlled processes </a:t>
            </a:r>
          </a:p>
          <a:p>
            <a:pPr marL="353700" indent="-342900">
              <a:lnSpc>
                <a:spcPct val="150000"/>
              </a:lnSpc>
              <a:buClr>
                <a:srgbClr val="D0213B"/>
              </a:buClr>
              <a:buFont typeface="+mj-lt"/>
              <a:buAutoNum type="arabicPeriod"/>
            </a:pPr>
            <a:r>
              <a:rPr lang="en-GB" sz="2800" dirty="0" smtClean="0"/>
              <a:t>Coordinating </a:t>
            </a:r>
            <a:r>
              <a:rPr lang="en-GB" sz="2800" dirty="0"/>
              <a:t>with all stakeholders </a:t>
            </a:r>
            <a:endParaRPr lang="en-GB" sz="2800" dirty="0" smtClean="0"/>
          </a:p>
          <a:p>
            <a:pPr marL="353700" indent="-342900">
              <a:lnSpc>
                <a:spcPct val="150000"/>
              </a:lnSpc>
              <a:buClr>
                <a:srgbClr val="D0213B"/>
              </a:buClr>
              <a:buFont typeface="+mj-lt"/>
              <a:buAutoNum type="arabicPeriod"/>
            </a:pPr>
            <a:r>
              <a:rPr lang="en-GB" sz="2800" dirty="0" smtClean="0"/>
              <a:t>Transitioning from </a:t>
            </a:r>
            <a:r>
              <a:rPr lang="en-GB" sz="2800" dirty="0"/>
              <a:t>grants to loans.</a:t>
            </a:r>
          </a:p>
          <a:p>
            <a:pPr marL="353700" indent="-342900">
              <a:lnSpc>
                <a:spcPct val="150000"/>
              </a:lnSpc>
              <a:buClr>
                <a:srgbClr val="D0213B"/>
              </a:buClr>
              <a:buFont typeface="+mj-lt"/>
              <a:buAutoNum type="arabicPeriod"/>
            </a:pPr>
            <a:r>
              <a:rPr lang="en-GB" sz="2800" dirty="0" smtClean="0"/>
              <a:t>Integrated </a:t>
            </a:r>
            <a:r>
              <a:rPr lang="en-GB" sz="2800" dirty="0"/>
              <a:t>development </a:t>
            </a:r>
            <a:r>
              <a:rPr lang="en-GB" sz="2800" dirty="0" smtClean="0"/>
              <a:t>matching </a:t>
            </a:r>
            <a:r>
              <a:rPr lang="en-GB" sz="2800" dirty="0"/>
              <a:t>the incremental housing process with successive affordable </a:t>
            </a:r>
            <a:r>
              <a:rPr lang="en-GB" sz="2800" dirty="0" smtClean="0"/>
              <a:t>loans</a:t>
            </a:r>
            <a:endParaRPr lang="en-GB" sz="2800" dirty="0"/>
          </a:p>
        </p:txBody>
      </p:sp>
      <p:cxnSp>
        <p:nvCxnSpPr>
          <p:cNvPr id="17" name="Rechte verbindingslijn 16"/>
          <p:cNvCxnSpPr/>
          <p:nvPr/>
        </p:nvCxnSpPr>
        <p:spPr>
          <a:xfrm>
            <a:off x="304800" y="6477000"/>
            <a:ext cx="92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>
            <a:off x="304800" y="533400"/>
            <a:ext cx="92718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hoek 19"/>
          <p:cNvSpPr/>
          <p:nvPr/>
        </p:nvSpPr>
        <p:spPr>
          <a:xfrm>
            <a:off x="8991600" y="6477000"/>
            <a:ext cx="690838" cy="235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400" baseline="30000"/>
              <a:t>© Cordaid</a:t>
            </a:r>
          </a:p>
        </p:txBody>
      </p:sp>
      <p:cxnSp>
        <p:nvCxnSpPr>
          <p:cNvPr id="23" name="Rechte verbindingslijn 22"/>
          <p:cNvCxnSpPr/>
          <p:nvPr/>
        </p:nvCxnSpPr>
        <p:spPr>
          <a:xfrm>
            <a:off x="304800" y="1786742"/>
            <a:ext cx="92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23"/>
          <p:cNvSpPr txBox="1"/>
          <p:nvPr/>
        </p:nvSpPr>
        <p:spPr>
          <a:xfrm>
            <a:off x="228600" y="228600"/>
            <a:ext cx="2209800" cy="266001"/>
          </a:xfrm>
          <a:prstGeom prst="rect">
            <a:avLst/>
          </a:prstGeom>
          <a:noFill/>
        </p:spPr>
        <p:txBody>
          <a:bodyPr wrap="square" lIns="95788" tIns="47894" rIns="95788" bIns="47894" rtlCol="0">
            <a:spAutoFit/>
          </a:bodyPr>
          <a:lstStyle/>
          <a:p>
            <a:r>
              <a:rPr lang="en-US" sz="1100" b="1" dirty="0" smtClean="0">
                <a:solidFill>
                  <a:srgbClr val="D0213B"/>
                </a:solidFill>
              </a:rPr>
              <a:t>5. </a:t>
            </a:r>
            <a:r>
              <a:rPr lang="en-US" sz="1100" b="1" dirty="0">
                <a:solidFill>
                  <a:srgbClr val="D0213B"/>
                </a:solidFill>
              </a:rPr>
              <a:t>OUR </a:t>
            </a:r>
            <a:r>
              <a:rPr lang="en-US" sz="1100" b="1" dirty="0" smtClean="0">
                <a:solidFill>
                  <a:srgbClr val="D0213B"/>
                </a:solidFill>
              </a:rPr>
              <a:t>APPROACH</a:t>
            </a:r>
            <a:endParaRPr lang="nl-NL" sz="1100" dirty="0">
              <a:solidFill>
                <a:srgbClr val="D0213B"/>
              </a:solidFill>
            </a:endParaRPr>
          </a:p>
        </p:txBody>
      </p:sp>
      <p:cxnSp>
        <p:nvCxnSpPr>
          <p:cNvPr id="21" name="Rechte verbindingslijn 21"/>
          <p:cNvCxnSpPr/>
          <p:nvPr/>
        </p:nvCxnSpPr>
        <p:spPr>
          <a:xfrm>
            <a:off x="304800" y="1295400"/>
            <a:ext cx="92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vak 9"/>
          <p:cNvSpPr txBox="1"/>
          <p:nvPr/>
        </p:nvSpPr>
        <p:spPr>
          <a:xfrm>
            <a:off x="304800" y="1455586"/>
            <a:ext cx="9296400" cy="20633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800" dirty="0" smtClean="0">
                <a:solidFill>
                  <a:srgbClr val="D0213B"/>
                </a:solidFill>
              </a:rPr>
              <a:t>“Shelter2Habitat” approach </a:t>
            </a:r>
            <a:endParaRPr lang="en-US" sz="1800" dirty="0">
              <a:solidFill>
                <a:srgbClr val="D0213B"/>
              </a:solidFill>
            </a:endParaRPr>
          </a:p>
        </p:txBody>
      </p:sp>
      <p:sp>
        <p:nvSpPr>
          <p:cNvPr id="33" name="Tekstvak 20"/>
          <p:cNvSpPr txBox="1"/>
          <p:nvPr/>
        </p:nvSpPr>
        <p:spPr>
          <a:xfrm>
            <a:off x="304800" y="6477000"/>
            <a:ext cx="6108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1" dirty="0" smtClean="0"/>
              <a:t>Shelter2Habitat </a:t>
            </a:r>
            <a:r>
              <a:rPr lang="en-US" sz="1000" dirty="0" smtClean="0"/>
              <a:t>April 2015</a:t>
            </a: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2112398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vak 19"/>
          <p:cNvSpPr txBox="1"/>
          <p:nvPr/>
        </p:nvSpPr>
        <p:spPr>
          <a:xfrm>
            <a:off x="304800" y="609600"/>
            <a:ext cx="92964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0800">
              <a:buClr>
                <a:srgbClr val="D0213B"/>
              </a:buClr>
            </a:pPr>
            <a:r>
              <a:rPr lang="en-GB" sz="3200" b="1" dirty="0" smtClean="0"/>
              <a:t>COMMUNITY ‘CONTROLLED’</a:t>
            </a:r>
            <a:endParaRPr lang="nl-NL" sz="3200" b="1" dirty="0"/>
          </a:p>
        </p:txBody>
      </p:sp>
      <p:cxnSp>
        <p:nvCxnSpPr>
          <p:cNvPr id="21" name="Rechte verbindingslijn 20"/>
          <p:cNvCxnSpPr/>
          <p:nvPr/>
        </p:nvCxnSpPr>
        <p:spPr>
          <a:xfrm>
            <a:off x="304800" y="6477000"/>
            <a:ext cx="92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>
            <a:off x="304800" y="533400"/>
            <a:ext cx="92718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hoek 22"/>
          <p:cNvSpPr/>
          <p:nvPr/>
        </p:nvSpPr>
        <p:spPr>
          <a:xfrm>
            <a:off x="8991600" y="6477000"/>
            <a:ext cx="690838" cy="235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400" baseline="30000"/>
              <a:t>© Cordaid</a:t>
            </a:r>
          </a:p>
        </p:txBody>
      </p:sp>
      <p:sp>
        <p:nvSpPr>
          <p:cNvPr id="3" name="AutoShape 5" descr="data:image/jpeg;base64,/9j/4AAQSkZJRgABAQAAAQABAAD/2wCEAAkGBxESBhQIExITFRMXGBYXGBgWEhsbIRwWIBkbGiodHx8dKCgsJB8xGxwfLTgoJSsrOjo6Gis/RDM4QywtLiwBCgoKBQUFDgUFDisZExkrKysrKysrKysrKysrKysrKysrKysrKysrKysrKysrKysrKysrKysrKysrKysrKysrK//AABEIAE8ASAMBIgACEQEDEQH/xAAcAAACAwEBAQEAAAAAAAAAAAAGBwABCAUEAgP/xABAEAABAQUEBQYMBQUBAAAAAAABAgADBAURBgcSITdhcXOyExcxUYGRFBUiQVJUZHSTs9HSMjZCobE1YoLBwiT/xAAUAQEAAAAAAAAAAAAAAAAAAAAA/8QAFBEBAAAAAAAAAAAAAAAAAAAAAP/aAAwDAQACEQMRAD8A793NgpZE2JhY99CO3j1aCVKJVUnEoVNCxHzYyb1F13r+rXdLo5gt2eNTde0FpoOCh+WiX6HfUCaqOxIzLBx+bGTeouu9f1byTSwtn4aFMS/hod0geda1D/rPsYJnt80VExRlsqhlFRyDxSMSuqqUDIDWquxvPK7p5lMIkTGaRS01zwlWNdOr0U7Awfkuf2VE8EGIEFxTN9RdMVaUw1rTWzBlNiLPRUMIlxDQ71HWhaj3+Vl2t9oulk4lXi/wavn5QrVylevF/oZamApvdDHwMT4xlUUskZhOLAunVUZK2FgY/NjJvUXXev6tObGTeouu9f1ZdyS+KNhIkS2bQyqjIvEowL2lP4VbU02M2bO2rgo5xysM/QvrTWihtSc2AHvGsFLIaxMVHuYR27eoQClQKqg4kioqWjEl7WjmN3Y40tbAFwvjXmil4lp8tScKwlIxYSpWYJ6KHpbxyC5N6+iPGE0ilLUcy7dqqT56KeH+EjtY/ul0cwW7PGpi5g5cis9CQUL4NDOEOk/2jM6yo5k6yW6S1gIKz0AVOxvph61NsZfAAOot+lCljJGFSlFOYrhSCQOnM0GTAs4q/nDaAuRCpMKF4SorOMgGmIebXT92dMO+C4dL9P4VAKGwirZkiZVZ5U+MYJm9EOV4i68De4qVrhC+rXT6s+rJ2ylsaPA4SISpSEjyClSFYRQVAWBUdGYqwdSdSKFi4Uw0Q5Q9SfSTmNYPSDrDKa0VyKnb8x8siVO1jMO3iiOxLwZ9igdrOpowJl+JsLqZk7mRNUJCHeIDEQFJqoqHSOrY0Y4va0cxu7HGlrYKul0cwW7PGpi5hG6XRzBbs8amLmCNle86FiIq8KYPEpUsOaqVT9DpCUiufmbVDZ8jfzpaL3V//CWBPsZ3ewkRDW5lsSpCkB8tKkE/qdqJQSNXSGDGbTn+t2a3Tv5pYNEtGjRgEb2tHMbuxxpa2q9rRzG7scaWtgq6XRzBbs8amLmEbpdHMFuzxqYuYIy2tjYxxDwE3tIlay8fwz0FJpQeTmR3MyWG7x/yFHe7veEsGUkyqtm1TjF+F+hzhp6Tta61/wAf3bQNibGuYuSSierWsLhnScKU0orMqFe1ki60bPPfnXyHraTur0fQe6SwFbRo0YBG9rRzG7scaWtqva0cxu7HGlrYKul0cwW7PGpi5kvYa9eXQVkoeUvuX5V0kpVhdAiuInI11t3efCU+0/BH3MDLYbvH/IUd7u94Swxz4Sn2n4I+5vNMr4pK/gHkC8EQUPElChyIzBFPSYEq60bPPfnXyHraTur0fQe6SyjROLMCzCpD/wCzAp6H2PkxixgYRnXowkjtYxlF70khpY7l7oRIdu0hKRyI6B2sDWaMtOfCU+0/BH3NOfCU+0/BH3MHdva0cxu7HGlrYEtzevLoyyURKXPL8q9SEpxOgBXEDma6mj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7" descr="data:image/jpeg;base64,/9j/4AAQSkZJRgABAQAAAQABAAD/2wCEAAkGBxESBhQIExITFRMXGBYXGBgWEhsbIRwWIBkbGiodHx8dKCgsJB8xGxwfLTgoJSsrOjo6Gis/RDM4QywtLiwBCgoKBQUFDgUFDisZExkrKysrKysrKysrKysrKysrKysrKysrKysrKysrKysrKysrKysrKysrKysrKysrKysrK//AABEIAE8ASAMBIgACEQEDEQH/xAAcAAACAwEBAQEAAAAAAAAAAAAGBwABCAUEAgP/xABAEAABAQUEBQYMBQUBAAAAAAABAgADBAURBgcSITdhcXOyExcxUYGRFBUiQVJUZHSTs9HSMjZCobE1YoLBwiT/xAAUAQEAAAAAAAAAAAAAAAAAAAAA/8QAFBEBAAAAAAAAAAAAAAAAAAAAAP/aAAwDAQACEQMRAD8A793NgpZE2JhY99CO3j1aCVKJVUnEoVNCxHzYyb1F13r+rXdLo5gt2eNTde0FpoOCh+WiX6HfUCaqOxIzLBx+bGTeouu9f1byTSwtn4aFMS/hod0geda1D/rPsYJnt80VExRlsqhlFRyDxSMSuqqUDIDWquxvPK7p5lMIkTGaRS01zwlWNdOr0U7Awfkuf2VE8EGIEFxTN9RdMVaUw1rTWzBlNiLPRUMIlxDQ71HWhaj3+Vl2t9oulk4lXi/wavn5QrVylevF/oZamApvdDHwMT4xlUUskZhOLAunVUZK2FgY/NjJvUXXev6tObGTeouu9f1ZdyS+KNhIkS2bQyqjIvEowL2lP4VbU02M2bO2rgo5xysM/QvrTWihtSc2AHvGsFLIaxMVHuYR27eoQClQKqg4kioqWjEl7WjmN3Y40tbAFwvjXmil4lp8tScKwlIxYSpWYJ6KHpbxyC5N6+iPGE0ilLUcy7dqqT56KeH+EjtY/ul0cwW7PGpi5g5cis9CQUL4NDOEOk/2jM6yo5k6yW6S1gIKz0AVOxvph61NsZfAAOot+lCljJGFSlFOYrhSCQOnM0GTAs4q/nDaAuRCpMKF4SorOMgGmIebXT92dMO+C4dL9P4VAKGwirZkiZVZ5U+MYJm9EOV4i68De4qVrhC+rXT6s+rJ2ylsaPA4SISpSEjyClSFYRQVAWBUdGYqwdSdSKFi4Uw0Q5Q9SfSTmNYPSDrDKa0VyKnb8x8siVO1jMO3iiOxLwZ9igdrOpowJl+JsLqZk7mRNUJCHeIDEQFJqoqHSOrY0Y4va0cxu7HGlrYKul0cwW7PGpi5hG6XRzBbs8amLmCNle86FiIq8KYPEpUsOaqVT9DpCUiufmbVDZ8jfzpaL3V//CWBPsZ3ewkRDW5lsSpCkB8tKkE/qdqJQSNXSGDGbTn+t2a3Tv5pYNEtGjRgEb2tHMbuxxpa2q9rRzG7scaWtgq6XRzBbs8amLmEbpdHMFuzxqYuYIy2tjYxxDwE3tIlay8fwz0FJpQeTmR3MyWG7x/yFHe7veEsGUkyqtm1TjF+F+hzhp6Tta61/wAf3bQNibGuYuSSierWsLhnScKU0orMqFe1ki60bPPfnXyHraTur0fQe6SwFbRo0YBG9rRzG7scaWtqva0cxu7HGlrYKul0cwW7PGpi5kvYa9eXQVkoeUvuX5V0kpVhdAiuInI11t3efCU+0/BH3MDLYbvH/IUd7u94Swxz4Sn2n4I+5vNMr4pK/gHkC8EQUPElChyIzBFPSYEq60bPPfnXyHraTur0fQe6SyjROLMCzCpD/wCzAp6H2PkxixgYRnXowkjtYxlF70khpY7l7oRIdu0hKRyI6B2sDWaMtOfCU+0/BH3NOfCU+0/BH3MHdva0cxu7HGlrYEtzevLoyyURKXPL8q9SEpxOgBXEDma6mj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cxnSp>
        <p:nvCxnSpPr>
          <p:cNvPr id="36" name="Rechte verbindingslijn 22"/>
          <p:cNvCxnSpPr/>
          <p:nvPr/>
        </p:nvCxnSpPr>
        <p:spPr>
          <a:xfrm>
            <a:off x="304800" y="1340410"/>
            <a:ext cx="44321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20"/>
          <p:cNvSpPr txBox="1"/>
          <p:nvPr/>
        </p:nvSpPr>
        <p:spPr>
          <a:xfrm>
            <a:off x="304800" y="6477000"/>
            <a:ext cx="6108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1" dirty="0" smtClean="0"/>
              <a:t>Shelter2Habitat </a:t>
            </a:r>
            <a:r>
              <a:rPr lang="en-US" sz="1000" dirty="0" smtClean="0"/>
              <a:t>April 2015</a:t>
            </a:r>
            <a:endParaRPr lang="nl-NL" sz="1000" dirty="0"/>
          </a:p>
        </p:txBody>
      </p:sp>
      <p:sp>
        <p:nvSpPr>
          <p:cNvPr id="17" name="Tekstvak 23"/>
          <p:cNvSpPr txBox="1"/>
          <p:nvPr/>
        </p:nvSpPr>
        <p:spPr>
          <a:xfrm>
            <a:off x="228600" y="228600"/>
            <a:ext cx="2209800" cy="266001"/>
          </a:xfrm>
          <a:prstGeom prst="rect">
            <a:avLst/>
          </a:prstGeom>
          <a:noFill/>
        </p:spPr>
        <p:txBody>
          <a:bodyPr wrap="square" lIns="95788" tIns="47894" rIns="95788" bIns="47894" rtlCol="0">
            <a:spAutoFit/>
          </a:bodyPr>
          <a:lstStyle/>
          <a:p>
            <a:r>
              <a:rPr lang="en-US" sz="1100" b="1" dirty="0">
                <a:solidFill>
                  <a:srgbClr val="D0213B"/>
                </a:solidFill>
              </a:rPr>
              <a:t>5</a:t>
            </a:r>
            <a:r>
              <a:rPr lang="en-US" sz="1100" b="1" dirty="0" smtClean="0">
                <a:solidFill>
                  <a:srgbClr val="D0213B"/>
                </a:solidFill>
              </a:rPr>
              <a:t>. OUR APPROACH</a:t>
            </a:r>
            <a:endParaRPr lang="nl-NL" sz="1100" dirty="0">
              <a:solidFill>
                <a:srgbClr val="D0213B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609184" y="5517232"/>
            <a:ext cx="26531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Source: </a:t>
            </a:r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Goethert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&amp; </a:t>
            </a:r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Hamdi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(1997), Action Planning for Cities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" name="Picture 1" descr="Shelter2Habitat - Graphic 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96" y="1350238"/>
            <a:ext cx="6092650" cy="510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68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vak 19"/>
          <p:cNvSpPr txBox="1"/>
          <p:nvPr/>
        </p:nvSpPr>
        <p:spPr>
          <a:xfrm>
            <a:off x="304800" y="609600"/>
            <a:ext cx="92964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0800">
              <a:buClr>
                <a:srgbClr val="D0213B"/>
              </a:buClr>
            </a:pPr>
            <a:r>
              <a:rPr lang="en-GB" sz="3200" b="1" dirty="0" smtClean="0"/>
              <a:t>MULTI STAKEHOLDERS PROCESS</a:t>
            </a:r>
            <a:endParaRPr lang="nl-NL" sz="3200" b="1" dirty="0"/>
          </a:p>
        </p:txBody>
      </p:sp>
      <p:cxnSp>
        <p:nvCxnSpPr>
          <p:cNvPr id="21" name="Rechte verbindingslijn 20"/>
          <p:cNvCxnSpPr/>
          <p:nvPr/>
        </p:nvCxnSpPr>
        <p:spPr>
          <a:xfrm>
            <a:off x="304800" y="6477000"/>
            <a:ext cx="92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>
            <a:off x="304800" y="533400"/>
            <a:ext cx="92718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hoek 22"/>
          <p:cNvSpPr/>
          <p:nvPr/>
        </p:nvSpPr>
        <p:spPr>
          <a:xfrm>
            <a:off x="8991600" y="6477000"/>
            <a:ext cx="690838" cy="235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400" baseline="30000"/>
              <a:t>© Cordaid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1102043"/>
            <a:ext cx="9112696" cy="221086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GB" sz="1400" dirty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800" dirty="0" smtClean="0"/>
              <a:t>Involving all stakeholders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800" dirty="0" smtClean="0"/>
              <a:t>A changing </a:t>
            </a:r>
            <a:r>
              <a:rPr lang="en-US" sz="2800" dirty="0" err="1" smtClean="0"/>
              <a:t>Cordaid</a:t>
            </a:r>
            <a:r>
              <a:rPr lang="en-US" sz="2800" dirty="0" smtClean="0"/>
              <a:t> role during the process and phases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800" dirty="0" smtClean="0"/>
              <a:t>Coordinated approach with a wide(r) geographic focus</a:t>
            </a:r>
            <a:endParaRPr lang="en-GB" sz="2000" dirty="0" smtClean="0"/>
          </a:p>
        </p:txBody>
      </p:sp>
      <p:sp>
        <p:nvSpPr>
          <p:cNvPr id="3" name="AutoShape 5" descr="data:image/jpeg;base64,/9j/4AAQSkZJRgABAQAAAQABAAD/2wCEAAkGBxESBhQIExITFRMXGBYXGBgWEhsbIRwWIBkbGiodHx8dKCgsJB8xGxwfLTgoJSsrOjo6Gis/RDM4QywtLiwBCgoKBQUFDgUFDisZExkrKysrKysrKysrKysrKysrKysrKysrKysrKysrKysrKysrKysrKysrKysrKysrKysrK//AABEIAE8ASAMBIgACEQEDEQH/xAAcAAACAwEBAQEAAAAAAAAAAAAGBwABCAUEAgP/xABAEAABAQUEBQYMBQUBAAAAAAABAgADBAURBgcSITdhcXOyExcxUYGRFBUiQVJUZHSTs9HSMjZCobE1YoLBwiT/xAAUAQEAAAAAAAAAAAAAAAAAAAAA/8QAFBEBAAAAAAAAAAAAAAAAAAAAAP/aAAwDAQACEQMRAD8A793NgpZE2JhY99CO3j1aCVKJVUnEoVNCxHzYyb1F13r+rXdLo5gt2eNTde0FpoOCh+WiX6HfUCaqOxIzLBx+bGTeouu9f1byTSwtn4aFMS/hod0geda1D/rPsYJnt80VExRlsqhlFRyDxSMSuqqUDIDWquxvPK7p5lMIkTGaRS01zwlWNdOr0U7Awfkuf2VE8EGIEFxTN9RdMVaUw1rTWzBlNiLPRUMIlxDQ71HWhaj3+Vl2t9oulk4lXi/wavn5QrVylevF/oZamApvdDHwMT4xlUUskZhOLAunVUZK2FgY/NjJvUXXev6tObGTeouu9f1ZdyS+KNhIkS2bQyqjIvEowL2lP4VbU02M2bO2rgo5xysM/QvrTWihtSc2AHvGsFLIaxMVHuYR27eoQClQKqg4kioqWjEl7WjmN3Y40tbAFwvjXmil4lp8tScKwlIxYSpWYJ6KHpbxyC5N6+iPGE0ilLUcy7dqqT56KeH+EjtY/ul0cwW7PGpi5g5cis9CQUL4NDOEOk/2jM6yo5k6yW6S1gIKz0AVOxvph61NsZfAAOot+lCljJGFSlFOYrhSCQOnM0GTAs4q/nDaAuRCpMKF4SorOMgGmIebXT92dMO+C4dL9P4VAKGwirZkiZVZ5U+MYJm9EOV4i68De4qVrhC+rXT6s+rJ2ylsaPA4SISpSEjyClSFYRQVAWBUdGYqwdSdSKFi4Uw0Q5Q9SfSTmNYPSDrDKa0VyKnb8x8siVO1jMO3iiOxLwZ9igdrOpowJl+JsLqZk7mRNUJCHeIDEQFJqoqHSOrY0Y4va0cxu7HGlrYKul0cwW7PGpi5hG6XRzBbs8amLmCNle86FiIq8KYPEpUsOaqVT9DpCUiufmbVDZ8jfzpaL3V//CWBPsZ3ewkRDW5lsSpCkB8tKkE/qdqJQSNXSGDGbTn+t2a3Tv5pYNEtGjRgEb2tHMbuxxpa2q9rRzG7scaWtgq6XRzBbs8amLmEbpdHMFuzxqYuYIy2tjYxxDwE3tIlay8fwz0FJpQeTmR3MyWG7x/yFHe7veEsGUkyqtm1TjF+F+hzhp6Tta61/wAf3bQNibGuYuSSierWsLhnScKU0orMqFe1ki60bPPfnXyHraTur0fQe6SwFbRo0YBG9rRzG7scaWtqva0cxu7HGlrYKul0cwW7PGpi5kvYa9eXQVkoeUvuX5V0kpVhdAiuInI11t3efCU+0/BH3MDLYbvH/IUd7u94Swxz4Sn2n4I+5vNMr4pK/gHkC8EQUPElChyIzBFPSYEq60bPPfnXyHraTur0fQe6SyjROLMCzCpD/wCzAp6H2PkxixgYRnXowkjtYxlF70khpY7l7oRIdu0hKRyI6B2sDWaMtOfCU+0/BH3NOfCU+0/BH3MHdva0cxu7HGlrYEtzevLoyyURKXPL8q9SEpxOgBXEDma6mj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7" descr="data:image/jpeg;base64,/9j/4AAQSkZJRgABAQAAAQABAAD/2wCEAAkGBxESBhQIExITFRMXGBYXGBgWEhsbIRwWIBkbGiodHx8dKCgsJB8xGxwfLTgoJSsrOjo6Gis/RDM4QywtLiwBCgoKBQUFDgUFDisZExkrKysrKysrKysrKysrKysrKysrKysrKysrKysrKysrKysrKysrKysrKysrKysrKysrK//AABEIAE8ASAMBIgACEQEDEQH/xAAcAAACAwEBAQEAAAAAAAAAAAAGBwABCAUEAgP/xABAEAABAQUEBQYMBQUBAAAAAAABAgADBAURBgcSITdhcXOyExcxUYGRFBUiQVJUZHSTs9HSMjZCobE1YoLBwiT/xAAUAQEAAAAAAAAAAAAAAAAAAAAA/8QAFBEBAAAAAAAAAAAAAAAAAAAAAP/aAAwDAQACEQMRAD8A793NgpZE2JhY99CO3j1aCVKJVUnEoVNCxHzYyb1F13r+rXdLo5gt2eNTde0FpoOCh+WiX6HfUCaqOxIzLBx+bGTeouu9f1byTSwtn4aFMS/hod0geda1D/rPsYJnt80VExRlsqhlFRyDxSMSuqqUDIDWquxvPK7p5lMIkTGaRS01zwlWNdOr0U7Awfkuf2VE8EGIEFxTN9RdMVaUw1rTWzBlNiLPRUMIlxDQ71HWhaj3+Vl2t9oulk4lXi/wavn5QrVylevF/oZamApvdDHwMT4xlUUskZhOLAunVUZK2FgY/NjJvUXXev6tObGTeouu9f1ZdyS+KNhIkS2bQyqjIvEowL2lP4VbU02M2bO2rgo5xysM/QvrTWihtSc2AHvGsFLIaxMVHuYR27eoQClQKqg4kioqWjEl7WjmN3Y40tbAFwvjXmil4lp8tScKwlIxYSpWYJ6KHpbxyC5N6+iPGE0ilLUcy7dqqT56KeH+EjtY/ul0cwW7PGpi5g5cis9CQUL4NDOEOk/2jM6yo5k6yW6S1gIKz0AVOxvph61NsZfAAOot+lCljJGFSlFOYrhSCQOnM0GTAs4q/nDaAuRCpMKF4SorOMgGmIebXT92dMO+C4dL9P4VAKGwirZkiZVZ5U+MYJm9EOV4i68De4qVrhC+rXT6s+rJ2ylsaPA4SISpSEjyClSFYRQVAWBUdGYqwdSdSKFi4Uw0Q5Q9SfSTmNYPSDrDKa0VyKnb8x8siVO1jMO3iiOxLwZ9igdrOpowJl+JsLqZk7mRNUJCHeIDEQFJqoqHSOrY0Y4va0cxu7HGlrYKul0cwW7PGpi5hG6XRzBbs8amLmCNle86FiIq8KYPEpUsOaqVT9DpCUiufmbVDZ8jfzpaL3V//CWBPsZ3ewkRDW5lsSpCkB8tKkE/qdqJQSNXSGDGbTn+t2a3Tv5pYNEtGjRgEb2tHMbuxxpa2q9rRzG7scaWtgq6XRzBbs8amLmEbpdHMFuzxqYuYIy2tjYxxDwE3tIlay8fwz0FJpQeTmR3MyWG7x/yFHe7veEsGUkyqtm1TjF+F+hzhp6Tta61/wAf3bQNibGuYuSSierWsLhnScKU0orMqFe1ki60bPPfnXyHraTur0fQe6SwFbRo0YBG9rRzG7scaWtqva0cxu7HGlrYKul0cwW7PGpi5kvYa9eXQVkoeUvuX5V0kpVhdAiuInI11t3efCU+0/BH3MDLYbvH/IUd7u94Swxz4Sn2n4I+5vNMr4pK/gHkC8EQUPElChyIzBFPSYEq60bPPfnXyHraTur0fQe6SyjROLMCzCpD/wCzAp6H2PkxixgYRnXowkjtYxlF70khpY7l7oRIdu0hKRyI6B2sDWaMtOfCU+0/BH3NOfCU+0/BH3MHdva0cxu7HGlrYEtzevLoyyURKXPL8q9SEpxOgBXEDma6mj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5" name="Tekstvak 20"/>
          <p:cNvSpPr txBox="1"/>
          <p:nvPr/>
        </p:nvSpPr>
        <p:spPr>
          <a:xfrm>
            <a:off x="304800" y="6477000"/>
            <a:ext cx="6108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1" dirty="0" smtClean="0"/>
              <a:t>Shelter2Habitat </a:t>
            </a:r>
            <a:r>
              <a:rPr lang="en-US" sz="1000" dirty="0" smtClean="0"/>
              <a:t>December </a:t>
            </a:r>
            <a:r>
              <a:rPr lang="en-US" sz="1000" dirty="0"/>
              <a:t>2014</a:t>
            </a:r>
            <a:endParaRPr lang="nl-NL" sz="1000" dirty="0"/>
          </a:p>
        </p:txBody>
      </p:sp>
      <p:sp>
        <p:nvSpPr>
          <p:cNvPr id="17" name="Tekstvak 23"/>
          <p:cNvSpPr txBox="1"/>
          <p:nvPr/>
        </p:nvSpPr>
        <p:spPr>
          <a:xfrm>
            <a:off x="228600" y="228600"/>
            <a:ext cx="2209800" cy="435278"/>
          </a:xfrm>
          <a:prstGeom prst="rect">
            <a:avLst/>
          </a:prstGeom>
          <a:noFill/>
        </p:spPr>
        <p:txBody>
          <a:bodyPr wrap="square" lIns="95788" tIns="47894" rIns="95788" bIns="47894" rtlCol="0">
            <a:spAutoFit/>
          </a:bodyPr>
          <a:lstStyle/>
          <a:p>
            <a:r>
              <a:rPr lang="en-US" sz="1100" b="1" dirty="0">
                <a:solidFill>
                  <a:srgbClr val="D0213B"/>
                </a:solidFill>
              </a:rPr>
              <a:t>5</a:t>
            </a:r>
            <a:r>
              <a:rPr lang="en-US" sz="1100" b="1" dirty="0" smtClean="0">
                <a:solidFill>
                  <a:srgbClr val="D0213B"/>
                </a:solidFill>
              </a:rPr>
              <a:t>. OUR </a:t>
            </a:r>
            <a:r>
              <a:rPr lang="en-US" sz="1100" b="1" dirty="0">
                <a:solidFill>
                  <a:srgbClr val="D0213B"/>
                </a:solidFill>
              </a:rPr>
              <a:t>APPROACH</a:t>
            </a:r>
            <a:endParaRPr lang="nl-NL" sz="1100" dirty="0">
              <a:solidFill>
                <a:srgbClr val="D0213B"/>
              </a:solidFill>
            </a:endParaRPr>
          </a:p>
          <a:p>
            <a:endParaRPr lang="nl-NL" sz="1100" dirty="0">
              <a:solidFill>
                <a:srgbClr val="D021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783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25186</TotalTime>
  <Words>587</Words>
  <Application>Microsoft Macintosh PowerPoint</Application>
  <PresentationFormat>A4 Paper (210x297 mm)</PresentationFormat>
  <Paragraphs>152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Entremedio</dc:creator>
  <cp:lastModifiedBy>Aparna Maladkar</cp:lastModifiedBy>
  <cp:revision>698</cp:revision>
  <cp:lastPrinted>2014-08-15T07:16:03Z</cp:lastPrinted>
  <dcterms:created xsi:type="dcterms:W3CDTF">2014-12-15T17:11:27Z</dcterms:created>
  <dcterms:modified xsi:type="dcterms:W3CDTF">2016-12-05T17:36:19Z</dcterms:modified>
</cp:coreProperties>
</file>