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5" r:id="rId4"/>
    <p:sldId id="258" r:id="rId5"/>
    <p:sldId id="263" r:id="rId6"/>
    <p:sldId id="262" r:id="rId7"/>
    <p:sldId id="261" r:id="rId8"/>
    <p:sldId id="259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ZQUIERDO Jessica" initials="I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-5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10T12:19:29.513" idx="1">
    <p:pos x="7680" y="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F2D79-B875-4428-96DB-6AF52CD0BA90}" type="datetimeFigureOut">
              <a:rPr lang="es-CO" smtClean="0"/>
              <a:t>05/12/2016</a:t>
            </a:fld>
            <a:endParaRPr lang="es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DA17A-146D-489D-BD1D-92C749180729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8794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A17A-146D-489D-BD1D-92C749180729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8500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7A2F-1CCA-45B7-9CC4-B0E8E8166635}" type="datetimeFigureOut">
              <a:rPr lang="es-CO" smtClean="0"/>
              <a:t>05/12/2016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32A1-9494-4A5E-BA03-39E47041BC6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1500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7A2F-1CCA-45B7-9CC4-B0E8E8166635}" type="datetimeFigureOut">
              <a:rPr lang="es-CO" smtClean="0"/>
              <a:t>05/12/2016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32A1-9494-4A5E-BA03-39E47041BC6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545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7A2F-1CCA-45B7-9CC4-B0E8E8166635}" type="datetimeFigureOut">
              <a:rPr lang="es-CO" smtClean="0"/>
              <a:t>05/12/2016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32A1-9494-4A5E-BA03-39E47041BC6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3483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6096001"/>
            <a:ext cx="12192000" cy="762001"/>
          </a:xfrm>
          <a:prstGeom prst="rect">
            <a:avLst/>
          </a:prstGeom>
          <a:solidFill>
            <a:srgbClr val="791E7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9863" y="577076"/>
            <a:ext cx="7577856" cy="812799"/>
          </a:xfrm>
        </p:spPr>
        <p:txBody>
          <a:bodyPr anchor="t">
            <a:normAutofit/>
          </a:bodyPr>
          <a:lstStyle>
            <a:lvl1pPr algn="l">
              <a:defRPr sz="4000" b="0" i="0">
                <a:solidFill>
                  <a:srgbClr val="791E77"/>
                </a:solidFill>
                <a:latin typeface="+mj-lt"/>
                <a:cs typeface="Calibri"/>
              </a:defRPr>
            </a:lvl1pPr>
          </a:lstStyle>
          <a:p>
            <a:r>
              <a:rPr lang="en-CA" dirty="0" smtClean="0"/>
              <a:t>Click to edit title</a:t>
            </a:r>
            <a:endParaRPr lang="en-US" dirty="0"/>
          </a:p>
        </p:txBody>
      </p:sp>
      <p:pic>
        <p:nvPicPr>
          <p:cNvPr id="15" name="Picture 14" descr="bkg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99" y="1549400"/>
            <a:ext cx="12192003" cy="6858000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862667" y="6320819"/>
            <a:ext cx="9008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Guidelines for Integrating Gender-based Violence Interventions in Humanitarian Action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6" name="Picture 25" descr="GPC_logo-transparent.png"/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4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64" y="6166931"/>
            <a:ext cx="1382137" cy="69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9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7A2F-1CCA-45B7-9CC4-B0E8E8166635}" type="datetimeFigureOut">
              <a:rPr lang="es-CO" smtClean="0"/>
              <a:t>05/12/2016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32A1-9494-4A5E-BA03-39E47041BC6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785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7A2F-1CCA-45B7-9CC4-B0E8E8166635}" type="datetimeFigureOut">
              <a:rPr lang="es-CO" smtClean="0"/>
              <a:t>05/12/2016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32A1-9494-4A5E-BA03-39E47041BC6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744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7A2F-1CCA-45B7-9CC4-B0E8E8166635}" type="datetimeFigureOut">
              <a:rPr lang="es-CO" smtClean="0"/>
              <a:t>05/12/2016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32A1-9494-4A5E-BA03-39E47041BC6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3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7A2F-1CCA-45B7-9CC4-B0E8E8166635}" type="datetimeFigureOut">
              <a:rPr lang="es-CO" smtClean="0"/>
              <a:t>05/12/2016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32A1-9494-4A5E-BA03-39E47041BC6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3313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7A2F-1CCA-45B7-9CC4-B0E8E8166635}" type="datetimeFigureOut">
              <a:rPr lang="es-CO" smtClean="0"/>
              <a:t>05/12/2016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32A1-9494-4A5E-BA03-39E47041BC6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506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7A2F-1CCA-45B7-9CC4-B0E8E8166635}" type="datetimeFigureOut">
              <a:rPr lang="es-CO" smtClean="0"/>
              <a:t>05/12/2016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32A1-9494-4A5E-BA03-39E47041BC6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202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7A2F-1CCA-45B7-9CC4-B0E8E8166635}" type="datetimeFigureOut">
              <a:rPr lang="es-CO" smtClean="0"/>
              <a:t>05/12/2016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32A1-9494-4A5E-BA03-39E47041BC6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206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7A2F-1CCA-45B7-9CC4-B0E8E8166635}" type="datetimeFigureOut">
              <a:rPr lang="es-CO" smtClean="0"/>
              <a:t>05/12/2016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32A1-9494-4A5E-BA03-39E47041BC6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326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D7A2F-1CCA-45B7-9CC4-B0E8E8166635}" type="datetimeFigureOut">
              <a:rPr lang="es-CO" smtClean="0"/>
              <a:t>05/12/2016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632A1-9494-4A5E-BA03-39E47041BC6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240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879" y="2131766"/>
            <a:ext cx="1097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Health, Security, Privacy and Dignity: </a:t>
            </a:r>
            <a:endParaRPr lang="en-US" sz="4000" b="1" dirty="0" smtClean="0">
              <a:solidFill>
                <a:schemeClr val="bg1"/>
              </a:solidFill>
            </a:endParaRPr>
          </a:p>
          <a:p>
            <a:r>
              <a:rPr lang="en-US" sz="4000" b="1" dirty="0" smtClean="0">
                <a:solidFill>
                  <a:schemeClr val="bg1"/>
                </a:solidFill>
              </a:rPr>
              <a:t>Measuring </a:t>
            </a:r>
            <a:r>
              <a:rPr lang="en-US" sz="4000" b="1" dirty="0">
                <a:solidFill>
                  <a:schemeClr val="bg1"/>
                </a:solidFill>
              </a:rPr>
              <a:t>Shelter Impact across Sectors</a:t>
            </a:r>
          </a:p>
          <a:p>
            <a:endParaRPr lang="es-CO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9191"/>
            <a:ext cx="12192000" cy="41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18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9191"/>
            <a:ext cx="12192000" cy="4188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4579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23514" y="1520686"/>
            <a:ext cx="1812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 err="1" smtClean="0"/>
              <a:t>Thank</a:t>
            </a:r>
            <a:r>
              <a:rPr lang="es-CO" sz="2800" b="1" dirty="0" smtClean="0"/>
              <a:t> </a:t>
            </a:r>
            <a:r>
              <a:rPr lang="es-CO" sz="2800" b="1" dirty="0" err="1" smtClean="0"/>
              <a:t>you</a:t>
            </a:r>
            <a:r>
              <a:rPr lang="es-CO" sz="2800" b="1" dirty="0" smtClean="0"/>
              <a:t> </a:t>
            </a:r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169586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679" y="0"/>
            <a:ext cx="6202322" cy="413488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23120"/>
            <a:ext cx="6202321" cy="4134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1" y="3358253"/>
            <a:ext cx="6096000" cy="34997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6096000" cy="3432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439191"/>
            <a:ext cx="12192000" cy="41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9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397" y="310517"/>
            <a:ext cx="5683392" cy="812799"/>
          </a:xfrm>
        </p:spPr>
        <p:txBody>
          <a:bodyPr/>
          <a:lstStyle/>
          <a:p>
            <a:r>
              <a:rPr lang="en-US" dirty="0" smtClean="0"/>
              <a:t>Consequences of GBV:</a:t>
            </a:r>
            <a:endParaRPr lang="en-US" dirty="0"/>
          </a:p>
        </p:txBody>
      </p:sp>
      <p:graphicFrame>
        <p:nvGraphicFramePr>
          <p:cNvPr id="3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574701"/>
              </p:ext>
            </p:extLst>
          </p:nvPr>
        </p:nvGraphicFramePr>
        <p:xfrm>
          <a:off x="2011398" y="1221799"/>
          <a:ext cx="8339129" cy="438899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058641"/>
                <a:gridCol w="2798948"/>
                <a:gridCol w="2481540"/>
              </a:tblGrid>
              <a:tr h="91995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Physical health consequences </a:t>
                      </a:r>
                      <a:endParaRPr kumimoji="0" lang="es-P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ea typeface="Calibri" pitchFamily="34" charset="0"/>
                        <a:cs typeface="Calibri"/>
                      </a:endParaRPr>
                    </a:p>
                  </a:txBody>
                  <a:tcPr marL="68573" marR="68573" marT="0" marB="0" horzOverflow="overflow">
                    <a:solidFill>
                      <a:srgbClr val="791E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Psychological health consequences</a:t>
                      </a:r>
                      <a:endParaRPr kumimoji="0" lang="en-GB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ea typeface="Calibri" pitchFamily="34" charset="0"/>
                        <a:cs typeface="Calibri"/>
                      </a:endParaRPr>
                    </a:p>
                  </a:txBody>
                  <a:tcPr marL="68573" marR="68573" marT="0" marB="0" horzOverflow="overflow">
                    <a:solidFill>
                      <a:srgbClr val="791E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Social &amp; Economic consequences</a:t>
                      </a:r>
                      <a:endParaRPr kumimoji="0" lang="es-P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ea typeface="Calibri" pitchFamily="34" charset="0"/>
                        <a:cs typeface="Calibri"/>
                      </a:endParaRPr>
                    </a:p>
                  </a:txBody>
                  <a:tcPr marL="68573" marR="68573" marT="0" marB="0" horzOverflow="overflow">
                    <a:solidFill>
                      <a:srgbClr val="791E77"/>
                    </a:solidFill>
                  </a:tcPr>
                </a:tc>
              </a:tr>
              <a:tr h="37389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Physical injury</a:t>
                      </a:r>
                      <a:endParaRPr kumimoji="0" lang="es-P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 pitchFamily="34" charset="0"/>
                        <a:cs typeface="Calibri"/>
                      </a:endParaRPr>
                    </a:p>
                  </a:txBody>
                  <a:tcPr marL="68573" marR="68573" marT="0" marB="0" horzOverflow="overflow">
                    <a:solidFill>
                      <a:srgbClr val="800080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Depression</a:t>
                      </a:r>
                      <a:endParaRPr kumimoji="0" lang="es-P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 pitchFamily="34" charset="0"/>
                        <a:cs typeface="Calibri"/>
                      </a:endParaRPr>
                    </a:p>
                  </a:txBody>
                  <a:tcPr marL="68573" marR="68573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Victim-blaming</a:t>
                      </a:r>
                      <a:endParaRPr kumimoji="0" lang="es-P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 pitchFamily="34" charset="0"/>
                        <a:cs typeface="Calibri"/>
                      </a:endParaRPr>
                    </a:p>
                  </a:txBody>
                  <a:tcPr marL="68573" marR="68573" marT="0" marB="0" horzOverflow="overflow">
                    <a:solidFill>
                      <a:schemeClr val="bg1"/>
                    </a:solidFill>
                  </a:tcPr>
                </a:tc>
              </a:tr>
              <a:tr h="3528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HIV/AIDS</a:t>
                      </a:r>
                      <a:endParaRPr kumimoji="0" lang="es-P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 pitchFamily="34" charset="0"/>
                        <a:cs typeface="Calibri"/>
                      </a:endParaRPr>
                    </a:p>
                  </a:txBody>
                  <a:tcPr marL="68573" marR="68573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Fear</a:t>
                      </a:r>
                      <a:endParaRPr kumimoji="0" lang="es-P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 pitchFamily="34" charset="0"/>
                        <a:cs typeface="Calibri"/>
                      </a:endParaRPr>
                    </a:p>
                  </a:txBody>
                  <a:tcPr marL="68573" marR="68573" marT="0" marB="0" horzOverflow="overflow">
                    <a:solidFill>
                      <a:srgbClr val="800080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Stigmatisation</a:t>
                      </a:r>
                      <a:endParaRPr kumimoji="0" lang="es-P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 pitchFamily="34" charset="0"/>
                        <a:cs typeface="Calibri"/>
                      </a:endParaRPr>
                    </a:p>
                  </a:txBody>
                  <a:tcPr marL="68573" marR="68573" marT="0" marB="0" horzOverflow="overflow">
                    <a:solidFill>
                      <a:schemeClr val="bg1"/>
                    </a:solidFill>
                  </a:tcPr>
                </a:tc>
              </a:tr>
              <a:tr h="46009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STIs</a:t>
                      </a:r>
                      <a:endParaRPr kumimoji="0" lang="es-P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 pitchFamily="34" charset="0"/>
                        <a:cs typeface="Calibri"/>
                      </a:endParaRPr>
                    </a:p>
                  </a:txBody>
                  <a:tcPr marL="68573" marR="68573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Self-blame</a:t>
                      </a:r>
                      <a:endParaRPr kumimoji="0" lang="es-P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 pitchFamily="34" charset="0"/>
                        <a:cs typeface="Calibri"/>
                      </a:endParaRPr>
                    </a:p>
                  </a:txBody>
                  <a:tcPr marL="68573" marR="68573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Rejection</a:t>
                      </a:r>
                      <a:endParaRPr kumimoji="0" lang="es-P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 pitchFamily="34" charset="0"/>
                        <a:cs typeface="Calibri"/>
                      </a:endParaRPr>
                    </a:p>
                  </a:txBody>
                  <a:tcPr marL="68573" marR="68573" marT="0" marB="0" horzOverflow="overflow">
                    <a:noFill/>
                  </a:tcPr>
                </a:tc>
              </a:tr>
              <a:tr h="4725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Unwanted pregnancy</a:t>
                      </a:r>
                      <a:endParaRPr kumimoji="0" lang="es-P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 pitchFamily="34" charset="0"/>
                        <a:cs typeface="Calibri"/>
                      </a:endParaRPr>
                    </a:p>
                  </a:txBody>
                  <a:tcPr marL="68573" marR="68573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Anxiety</a:t>
                      </a:r>
                      <a:endParaRPr kumimoji="0" lang="es-P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 pitchFamily="34" charset="0"/>
                        <a:cs typeface="Calibri"/>
                      </a:endParaRPr>
                    </a:p>
                  </a:txBody>
                  <a:tcPr marL="68573" marR="68573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Isolation</a:t>
                      </a:r>
                      <a:endParaRPr kumimoji="0" lang="es-P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 pitchFamily="34" charset="0"/>
                        <a:cs typeface="Calibri"/>
                      </a:endParaRPr>
                    </a:p>
                  </a:txBody>
                  <a:tcPr marL="68573" marR="68573" marT="0" marB="0" horzOverflow="overflow">
                    <a:solidFill>
                      <a:srgbClr val="800080">
                        <a:alpha val="16863"/>
                      </a:srgbClr>
                    </a:solidFill>
                  </a:tcPr>
                </a:tc>
              </a:tr>
              <a:tr h="3528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Unsafe abortion</a:t>
                      </a:r>
                      <a:endParaRPr kumimoji="0" lang="es-P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 pitchFamily="34" charset="0"/>
                        <a:cs typeface="Calibri"/>
                      </a:endParaRPr>
                    </a:p>
                  </a:txBody>
                  <a:tcPr marL="68573" marR="68573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Mental illness</a:t>
                      </a:r>
                      <a:endParaRPr kumimoji="0" lang="es-P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 pitchFamily="34" charset="0"/>
                        <a:cs typeface="Calibri"/>
                      </a:endParaRPr>
                    </a:p>
                  </a:txBody>
                  <a:tcPr marL="68573" marR="68573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34" charset="-128"/>
                          <a:cs typeface="Calibri"/>
                        </a:rPr>
                        <a:t>Decreased earning capacity/contribution</a:t>
                      </a:r>
                    </a:p>
                  </a:txBody>
                  <a:tcPr marL="68573" marR="68573" marT="0" marB="0" horzOverflow="overflow">
                    <a:solidFill>
                      <a:srgbClr val="800080">
                        <a:alpha val="16863"/>
                      </a:srgbClr>
                    </a:solidFill>
                  </a:tcPr>
                </a:tc>
              </a:tr>
              <a:tr h="40310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Fistula</a:t>
                      </a:r>
                      <a:endParaRPr kumimoji="0" lang="es-P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 pitchFamily="34" charset="0"/>
                        <a:cs typeface="Calibri"/>
                      </a:endParaRPr>
                    </a:p>
                  </a:txBody>
                  <a:tcPr marL="68573" marR="68573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Suicidal thoughts/actions</a:t>
                      </a:r>
                      <a:endParaRPr kumimoji="0" lang="es-P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 pitchFamily="34" charset="0"/>
                        <a:cs typeface="Calibri"/>
                      </a:endParaRPr>
                    </a:p>
                  </a:txBody>
                  <a:tcPr marL="68573" marR="68573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34" charset="-128"/>
                          <a:cs typeface="Calibri"/>
                        </a:rPr>
                        <a:t>Increased poverty</a:t>
                      </a:r>
                    </a:p>
                  </a:txBody>
                  <a:tcPr marL="68573" marR="68573" marT="0" marB="0" horzOverflow="overflow">
                    <a:noFill/>
                  </a:tcPr>
                </a:tc>
              </a:tr>
              <a:tr h="70559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Calibri"/>
                        </a:rPr>
                        <a:t>Death</a:t>
                      </a:r>
                    </a:p>
                  </a:txBody>
                  <a:tcPr marL="68573" marR="68573" marT="0" marB="0" horzOverflow="overflow">
                    <a:solidFill>
                      <a:srgbClr val="800080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 pitchFamily="34" charset="0"/>
                        <a:cs typeface="Calibri"/>
                      </a:endParaRPr>
                    </a:p>
                  </a:txBody>
                  <a:tcPr marL="68573" marR="68573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34" charset="-128"/>
                          <a:cs typeface="Calibri"/>
                        </a:rPr>
                        <a:t>Risk of re-victimization</a:t>
                      </a:r>
                    </a:p>
                  </a:txBody>
                  <a:tcPr marL="68573" marR="68573" marT="0" marB="0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950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9405"/>
            <a:ext cx="12192000" cy="6892912"/>
          </a:xfrm>
        </p:spPr>
      </p:pic>
      <p:sp>
        <p:nvSpPr>
          <p:cNvPr id="6" name="TextBox 5"/>
          <p:cNvSpPr txBox="1"/>
          <p:nvPr/>
        </p:nvSpPr>
        <p:spPr>
          <a:xfrm>
            <a:off x="188845" y="-41929"/>
            <a:ext cx="39416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</a:t>
            </a:r>
            <a:r>
              <a:rPr lang="en-US" sz="2400" b="1" dirty="0"/>
              <a:t>Female-headed households who arrive and register once much of the camp is already established May be pushed toward the camp outskirts.” </a:t>
            </a:r>
            <a:endParaRPr lang="es-CO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47307" y="4987716"/>
            <a:ext cx="4744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“Communal latrines are often used at night. Therefore some form of lighting may need to be provided.” 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871" y="4393087"/>
            <a:ext cx="4005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“</a:t>
            </a:r>
            <a:r>
              <a:rPr lang="en-US" sz="2400" b="1" dirty="0">
                <a:solidFill>
                  <a:schemeClr val="bg1"/>
                </a:solidFill>
              </a:rPr>
              <a:t>Avoid high population density congestion in settlements and in </a:t>
            </a:r>
            <a:r>
              <a:rPr lang="en-US" sz="2400" b="1" dirty="0" smtClean="0">
                <a:solidFill>
                  <a:schemeClr val="bg1"/>
                </a:solidFill>
              </a:rPr>
              <a:t>accommodation.” 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0389" y="1490008"/>
            <a:ext cx="47107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“</a:t>
            </a:r>
            <a:r>
              <a:rPr lang="en-US" sz="2400" b="1" dirty="0"/>
              <a:t>The location of facilities in central, accessible and well-lit areas with good visibility of the surrounding area can contribute to ensuring the safety of users</a:t>
            </a:r>
            <a:r>
              <a:rPr lang="en-US" sz="2400" b="1" dirty="0" smtClean="0"/>
              <a:t>.” </a:t>
            </a:r>
            <a:endParaRPr lang="es-CO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661123" y="-120164"/>
            <a:ext cx="36103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“</a:t>
            </a:r>
            <a:r>
              <a:rPr lang="en-US" sz="2400" b="1" dirty="0"/>
              <a:t>Street lighting provides security, especially near communal facilities used at </a:t>
            </a:r>
            <a:r>
              <a:rPr lang="en-US" sz="2400" b="1" dirty="0" smtClean="0"/>
              <a:t>night….” </a:t>
            </a:r>
            <a:endParaRPr lang="es-CO" sz="2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85294"/>
            <a:ext cx="12192000" cy="41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27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78307"/>
            <a:ext cx="12192000" cy="4188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9596" y="2055813"/>
            <a:ext cx="76704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"People need to _move_ safely around. Can people going down the street see from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beginning </a:t>
            </a:r>
            <a:r>
              <a:rPr lang="en-US" sz="2800" b="1" dirty="0"/>
              <a:t>to end?"</a:t>
            </a:r>
          </a:p>
          <a:p>
            <a:pPr algn="ctr"/>
            <a:endParaRPr lang="es-CO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00" y="0"/>
            <a:ext cx="6470813" cy="6378307"/>
          </a:xfrm>
        </p:spPr>
      </p:pic>
    </p:spTree>
    <p:extLst>
      <p:ext uri="{BB962C8B-B14F-4D97-AF65-F5344CB8AC3E}">
        <p14:creationId xmlns:p14="http://schemas.microsoft.com/office/powerpoint/2010/main" val="2347790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7501"/>
            <a:ext cx="12192000" cy="4188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5575" y="1866968"/>
            <a:ext cx="89865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"</a:t>
            </a:r>
            <a:r>
              <a:rPr lang="en-US" sz="2800" b="1" dirty="0"/>
              <a:t>In one camp, where there was a totally uniform design across the camp, it did not result in a totally uniform incidence of security problems</a:t>
            </a:r>
            <a:r>
              <a:rPr lang="en-US" sz="2800" b="1" dirty="0" smtClean="0"/>
              <a:t>."</a:t>
            </a:r>
            <a:endParaRPr lang="en-US" sz="2800" b="1" dirty="0"/>
          </a:p>
          <a:p>
            <a:pPr algn="ctr"/>
            <a:endParaRPr lang="es-CO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286" y="0"/>
            <a:ext cx="8279297" cy="6358093"/>
          </a:xfrm>
        </p:spPr>
      </p:pic>
    </p:spTree>
    <p:extLst>
      <p:ext uri="{BB962C8B-B14F-4D97-AF65-F5344CB8AC3E}">
        <p14:creationId xmlns:p14="http://schemas.microsoft.com/office/powerpoint/2010/main" val="3758308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01381"/>
            <a:ext cx="12192000" cy="4188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6544" y="1968542"/>
            <a:ext cx="97943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"</a:t>
            </a:r>
            <a:r>
              <a:rPr lang="en-US" sz="2800" b="1" dirty="0"/>
              <a:t>We need to concentrate upon prevention, rather than just reporting afterwards</a:t>
            </a:r>
            <a:r>
              <a:rPr lang="en-US" sz="2800" b="1" dirty="0" smtClean="0"/>
              <a:t>."</a:t>
            </a:r>
            <a:endParaRPr lang="en-US" sz="2800" b="1" dirty="0"/>
          </a:p>
          <a:p>
            <a:pPr algn="ctr"/>
            <a:endParaRPr lang="es-CO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827" y="0"/>
            <a:ext cx="9628050" cy="6245661"/>
          </a:xfrm>
        </p:spPr>
      </p:pic>
    </p:spTree>
    <p:extLst>
      <p:ext uri="{BB962C8B-B14F-4D97-AF65-F5344CB8AC3E}">
        <p14:creationId xmlns:p14="http://schemas.microsoft.com/office/powerpoint/2010/main" val="1918994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86343" y="161714"/>
            <a:ext cx="3501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/>
              <a:t>Number of households provided with an NFI kit meeting their basic </a:t>
            </a:r>
            <a:r>
              <a:rPr lang="en-US" sz="2400" b="1" dirty="0" smtClean="0"/>
              <a:t>needs </a:t>
            </a:r>
            <a:endParaRPr lang="en-US" sz="2400" b="1" dirty="0"/>
          </a:p>
          <a:p>
            <a:endParaRPr lang="es-CO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85940" y="195157"/>
            <a:ext cx="4631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Number of communities consulted and the consultations held</a:t>
            </a:r>
          </a:p>
          <a:p>
            <a:endParaRPr lang="es-CO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81539" y="215804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11" name="TextBox 10"/>
          <p:cNvSpPr txBox="1"/>
          <p:nvPr/>
        </p:nvSpPr>
        <p:spPr>
          <a:xfrm>
            <a:off x="2812773" y="4403002"/>
            <a:ext cx="39657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Percentage of target beneficiaries who indicate better protection from the environment and better living conditions after upgrade </a:t>
            </a:r>
          </a:p>
          <a:p>
            <a:endParaRPr lang="es-CO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31909" y="1149955"/>
            <a:ext cx="4024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Number of protracted IDPs with improved shelter through cash and vouchers </a:t>
            </a:r>
          </a:p>
          <a:p>
            <a:endParaRPr lang="es-CO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595077" y="1415247"/>
            <a:ext cx="3939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Number of displaced who received emergency shelter kits and NFIs </a:t>
            </a:r>
          </a:p>
          <a:p>
            <a:endParaRPr lang="es-CO" sz="2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9191"/>
            <a:ext cx="12192000" cy="41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6912" y="2004530"/>
            <a:ext cx="8759687" cy="9374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/>
              <a:t>"Consultation gives a rationale for decisions, and a documented history, to help mitigate </a:t>
            </a:r>
            <a:r>
              <a:rPr lang="en-US" sz="3200" dirty="0" smtClean="0"/>
              <a:t>any      tensions </a:t>
            </a:r>
            <a:r>
              <a:rPr lang="en-US" sz="3200" dirty="0"/>
              <a:t>caused by decisions taken."</a:t>
            </a:r>
          </a:p>
          <a:p>
            <a:pPr marL="0" indent="0" algn="ctr">
              <a:buNone/>
            </a:pPr>
            <a:endParaRPr lang="es-CO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9191"/>
            <a:ext cx="12192000" cy="41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32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327</Words>
  <Application>Microsoft Macintosh PowerPoint</Application>
  <PresentationFormat>Custom</PresentationFormat>
  <Paragraphs>43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Consequences of GBV: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IZQUIERDO Jessica</dc:creator>
  <cp:lastModifiedBy>Aparna Maladkar</cp:lastModifiedBy>
  <cp:revision>19</cp:revision>
  <dcterms:created xsi:type="dcterms:W3CDTF">2016-11-09T16:18:55Z</dcterms:created>
  <dcterms:modified xsi:type="dcterms:W3CDTF">2016-12-05T16:31:46Z</dcterms:modified>
</cp:coreProperties>
</file>