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80" r:id="rId2"/>
    <p:sldId id="281" r:id="rId3"/>
    <p:sldId id="282" r:id="rId4"/>
    <p:sldId id="283" r:id="rId5"/>
    <p:sldId id="284" r:id="rId6"/>
    <p:sldId id="286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D89"/>
    <a:srgbClr val="54B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90" autoAdjust="0"/>
    <p:restoredTop sz="89165" autoAdjust="0"/>
  </p:normalViewPr>
  <p:slideViewPr>
    <p:cSldViewPr snapToGrid="0" snapToObjects="1">
      <p:cViewPr varScale="1">
        <p:scale>
          <a:sx n="76" d="100"/>
          <a:sy n="76" d="100"/>
        </p:scale>
        <p:origin x="-28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D895D-4611-40A3-A90E-2B37189D9D59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E035A-BD06-402C-A03B-23FC1FE72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92696"/>
            <a:ext cx="7772400" cy="290775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Insert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Insert details of the presenter, their affiliation, and the name and date of the event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11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slide 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5" y="6356350"/>
            <a:ext cx="46288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www.iied.org/urban-crises-learning-fund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1628800"/>
            <a:ext cx="8208912" cy="4536504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 baseline="0"/>
            </a:lvl1pPr>
            <a:lvl2pPr marL="7429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baseline="0"/>
            </a:lvl2pPr>
            <a:lvl3pPr>
              <a:buClr>
                <a:srgbClr val="54B948"/>
              </a:buClr>
              <a:defRPr/>
            </a:lvl3pPr>
            <a:lvl4pPr>
              <a:buClr>
                <a:srgbClr val="54B948"/>
              </a:buClr>
              <a:defRPr/>
            </a:lvl4pPr>
            <a:lvl5pPr>
              <a:buClr>
                <a:srgbClr val="54B948"/>
              </a:buClr>
              <a:defRPr/>
            </a:lvl5pPr>
          </a:lstStyle>
          <a:p>
            <a:pPr lvl="0"/>
            <a:r>
              <a:rPr lang="en-US" dirty="0" smtClean="0"/>
              <a:t>Insert slide text</a:t>
            </a:r>
          </a:p>
          <a:p>
            <a:pPr lvl="1"/>
            <a:r>
              <a:rPr lang="en-US" dirty="0" smtClean="0"/>
              <a:t>Insert slide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87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www.shelterforum.info/hep (link tbc)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9994F1-2C11-4753-A487-6FE16E8DE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6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Urban planning after crises:</a:t>
            </a:r>
            <a:br>
              <a:rPr lang="en-GB" dirty="0" smtClean="0"/>
            </a:br>
            <a:r>
              <a:rPr lang="en-GB" dirty="0" smtClean="0"/>
              <a:t>supporting local government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Victoria Maynard, David Garcia</a:t>
            </a:r>
          </a:p>
          <a:p>
            <a:r>
              <a:rPr lang="en-GB" dirty="0" smtClean="0"/>
              <a:t>Elizabeth Parker, </a:t>
            </a:r>
            <a:r>
              <a:rPr lang="en-GB" dirty="0" err="1" smtClean="0"/>
              <a:t>Rahayu</a:t>
            </a:r>
            <a:r>
              <a:rPr lang="en-GB" dirty="0" smtClean="0"/>
              <a:t> Joseph-Paulus</a:t>
            </a:r>
          </a:p>
          <a:p>
            <a:endParaRPr lang="en-GB" dirty="0"/>
          </a:p>
          <a:p>
            <a:r>
              <a:rPr lang="en-GB" sz="2400" b="1" dirty="0" smtClean="0">
                <a:solidFill>
                  <a:schemeClr val="tx2"/>
                </a:solidFill>
              </a:rPr>
              <a:t>www.iied.org/urban-crises-learning-fund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6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lete.tif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33"/>
          <a:stretch/>
        </p:blipFill>
        <p:spPr>
          <a:xfrm>
            <a:off x="467546" y="2550882"/>
            <a:ext cx="3964969" cy="36144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545" y="1628800"/>
            <a:ext cx="3964970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 smtClean="0">
                <a:solidFill>
                  <a:schemeClr val="tx2"/>
                </a:solidFill>
              </a:rPr>
              <a:t>British Red Cross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Integrated Neighbourhood Approach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Port-au-Prince, Haiti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1485" y="1628800"/>
            <a:ext cx="3964972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b="1" dirty="0">
                <a:solidFill>
                  <a:schemeClr val="tx2"/>
                </a:solidFill>
              </a:rPr>
              <a:t>Catholic Relief Services</a:t>
            </a:r>
          </a:p>
          <a:p>
            <a:pPr algn="r"/>
            <a:r>
              <a:rPr lang="en-GB" b="1" dirty="0">
                <a:solidFill>
                  <a:schemeClr val="tx2"/>
                </a:solidFill>
              </a:rPr>
              <a:t>Urban Shelter and Settlement </a:t>
            </a:r>
          </a:p>
          <a:p>
            <a:pPr algn="r"/>
            <a:r>
              <a:rPr lang="en-GB" b="1" dirty="0">
                <a:solidFill>
                  <a:schemeClr val="tx2"/>
                </a:solidFill>
              </a:rPr>
              <a:t>Recovery Programme</a:t>
            </a:r>
          </a:p>
          <a:p>
            <a:pPr algn="r"/>
            <a:r>
              <a:rPr lang="en-GB" b="1" dirty="0" err="1">
                <a:solidFill>
                  <a:schemeClr val="tx2"/>
                </a:solidFill>
              </a:rPr>
              <a:t>Tacloban</a:t>
            </a:r>
            <a:r>
              <a:rPr lang="en-GB" b="1" dirty="0">
                <a:solidFill>
                  <a:schemeClr val="tx2"/>
                </a:solidFill>
              </a:rPr>
              <a:t>, The Philippines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Area-based approaches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www.iied.org/urban-crises-learning-fund</a:t>
            </a:r>
            <a:endParaRPr lang="en-GB" dirty="0"/>
          </a:p>
        </p:txBody>
      </p:sp>
      <p:pic>
        <p:nvPicPr>
          <p:cNvPr id="12" name="Picture 11" descr="delete.tif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33"/>
          <a:stretch/>
        </p:blipFill>
        <p:spPr>
          <a:xfrm>
            <a:off x="4721831" y="1628800"/>
            <a:ext cx="3964969" cy="36144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97105" y="1453526"/>
            <a:ext cx="3614419" cy="39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2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 review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www.iied.org/urban-crises-learning-fund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7545" y="1628800"/>
            <a:ext cx="3983791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Potential negatives:</a:t>
            </a:r>
          </a:p>
          <a:p>
            <a:r>
              <a:rPr lang="en-GB" sz="1800" dirty="0" smtClean="0"/>
              <a:t>Islands of excellence</a:t>
            </a:r>
          </a:p>
          <a:p>
            <a:r>
              <a:rPr lang="en-GB" sz="1800" dirty="0" smtClean="0"/>
              <a:t>Tensions with other areas</a:t>
            </a:r>
          </a:p>
          <a:p>
            <a:r>
              <a:rPr lang="en-GB" sz="1800" dirty="0" smtClean="0"/>
              <a:t>Disconnect with wider plans</a:t>
            </a:r>
          </a:p>
          <a:p>
            <a:r>
              <a:rPr lang="en-GB" sz="1800" dirty="0" smtClean="0"/>
              <a:t>Distract from underlying problems</a:t>
            </a:r>
          </a:p>
          <a:p>
            <a:r>
              <a:rPr lang="en-GB" sz="1800" dirty="0" smtClean="0"/>
              <a:t>Focus responsibility at local level</a:t>
            </a:r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b="1" i="1" dirty="0" smtClean="0"/>
              <a:t>“Link </a:t>
            </a:r>
            <a:r>
              <a:rPr lang="en-GB" b="1" i="1" dirty="0"/>
              <a:t>area-based </a:t>
            </a:r>
            <a:r>
              <a:rPr lang="en-GB" b="1" i="1" dirty="0" smtClean="0"/>
              <a:t>approaches </a:t>
            </a:r>
          </a:p>
          <a:p>
            <a:pPr marL="0" indent="0" algn="r">
              <a:buNone/>
            </a:pPr>
            <a:r>
              <a:rPr lang="en-GB" b="1" i="1" dirty="0" smtClean="0"/>
              <a:t>to </a:t>
            </a:r>
            <a:r>
              <a:rPr lang="en-GB" b="1" i="1" dirty="0"/>
              <a:t>wider </a:t>
            </a:r>
            <a:r>
              <a:rPr lang="en-GB" b="1" i="1" dirty="0" smtClean="0"/>
              <a:t>city or </a:t>
            </a:r>
            <a:r>
              <a:rPr lang="en-GB" b="1" i="1" dirty="0"/>
              <a:t>regional </a:t>
            </a:r>
            <a:endParaRPr lang="en-GB" b="1" i="1" dirty="0" smtClean="0"/>
          </a:p>
          <a:p>
            <a:pPr marL="0" indent="0" algn="r">
              <a:buNone/>
            </a:pPr>
            <a:r>
              <a:rPr lang="en-GB" b="1" i="1" dirty="0" smtClean="0"/>
              <a:t>plans </a:t>
            </a:r>
            <a:r>
              <a:rPr lang="en-GB" b="1" i="1" dirty="0"/>
              <a:t>and </a:t>
            </a:r>
            <a:r>
              <a:rPr lang="en-GB" b="1" i="1" dirty="0" smtClean="0"/>
              <a:t>policies”</a:t>
            </a:r>
            <a:endParaRPr lang="en-GB" dirty="0" smtClean="0"/>
          </a:p>
          <a:p>
            <a:pPr marL="0" indent="0" algn="r">
              <a:buNone/>
            </a:pPr>
            <a:endParaRPr lang="en-GB" dirty="0" smtClean="0"/>
          </a:p>
          <a:p>
            <a:pPr marL="0" indent="0" algn="r">
              <a:buNone/>
            </a:pPr>
            <a:r>
              <a:rPr lang="en-GB" sz="2800" b="1" dirty="0" smtClean="0">
                <a:solidFill>
                  <a:schemeClr val="tx2"/>
                </a:solidFill>
              </a:rPr>
              <a:t>But how?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delet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324" y="885448"/>
            <a:ext cx="3935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8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2634712"/>
            <a:ext cx="3964970" cy="365372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 descr="tacloban land use and connectivity snapshot_12 May   2016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01154" y="1439129"/>
            <a:ext cx="3595974" cy="39753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67545" y="1628800"/>
            <a:ext cx="3964970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 smtClean="0">
                <a:solidFill>
                  <a:schemeClr val="tx2"/>
                </a:solidFill>
              </a:rPr>
              <a:t>UN-Habitat</a:t>
            </a:r>
          </a:p>
          <a:p>
            <a:r>
              <a:rPr lang="en-GB" b="1" dirty="0" err="1" smtClean="0">
                <a:solidFill>
                  <a:schemeClr val="tx2"/>
                </a:solidFill>
              </a:rPr>
              <a:t>Meuraxa</a:t>
            </a:r>
            <a:r>
              <a:rPr lang="en-GB" b="1" dirty="0" smtClean="0">
                <a:solidFill>
                  <a:schemeClr val="tx2"/>
                </a:solidFill>
              </a:rPr>
              <a:t>, Banda Aceh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Indonesia, 2005+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1485" y="1628800"/>
            <a:ext cx="3964972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b="1" dirty="0">
                <a:solidFill>
                  <a:schemeClr val="tx2"/>
                </a:solidFill>
              </a:rPr>
              <a:t>UN-Habitat</a:t>
            </a:r>
          </a:p>
          <a:p>
            <a:pPr algn="r"/>
            <a:r>
              <a:rPr lang="en-GB" b="1" dirty="0" err="1">
                <a:solidFill>
                  <a:schemeClr val="tx2"/>
                </a:solidFill>
              </a:rPr>
              <a:t>Tacloban</a:t>
            </a:r>
            <a:r>
              <a:rPr lang="en-GB" b="1" dirty="0">
                <a:solidFill>
                  <a:schemeClr val="tx2"/>
                </a:solidFill>
              </a:rPr>
              <a:t>, </a:t>
            </a:r>
            <a:r>
              <a:rPr lang="en-GB" b="1" dirty="0" err="1">
                <a:solidFill>
                  <a:schemeClr val="tx2"/>
                </a:solidFill>
              </a:rPr>
              <a:t>Ormoc</a:t>
            </a:r>
            <a:r>
              <a:rPr lang="en-GB" b="1" dirty="0">
                <a:solidFill>
                  <a:schemeClr val="tx2"/>
                </a:solidFill>
              </a:rPr>
              <a:t>, </a:t>
            </a:r>
            <a:r>
              <a:rPr lang="en-GB" b="1" dirty="0" err="1">
                <a:solidFill>
                  <a:schemeClr val="tx2"/>
                </a:solidFill>
              </a:rPr>
              <a:t>Guiuan</a:t>
            </a:r>
            <a:endParaRPr lang="en-GB" b="1" dirty="0">
              <a:solidFill>
                <a:schemeClr val="tx2"/>
              </a:solidFill>
            </a:endParaRPr>
          </a:p>
          <a:p>
            <a:pPr algn="r"/>
            <a:r>
              <a:rPr lang="en-GB" b="1" dirty="0">
                <a:solidFill>
                  <a:schemeClr val="tx2"/>
                </a:solidFill>
              </a:rPr>
              <a:t>The Philippines, 2013-2016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for urban planning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www.iied.org/urban-crises-learning-fund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70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485" y="1628800"/>
            <a:ext cx="3964972" cy="4536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Investigating process and effects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www.iied.org/urban-crises-learning-fund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0706" y="1558387"/>
            <a:ext cx="4045057" cy="4822132"/>
            <a:chOff x="410706" y="1558387"/>
            <a:chExt cx="4045057" cy="4822132"/>
          </a:xfrm>
        </p:grpSpPr>
        <p:pic>
          <p:nvPicPr>
            <p:cNvPr id="6" name="Picture 5"/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0706" y="1558387"/>
              <a:ext cx="4045057" cy="38660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0706" y="5129939"/>
              <a:ext cx="4045057" cy="12505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54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Learning for other contexts…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www.iied.org/urban-crises-learning-fund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7635" y="1628800"/>
            <a:ext cx="5328822" cy="4536504"/>
          </a:xfrm>
        </p:spPr>
        <p:txBody>
          <a:bodyPr>
            <a:noAutofit/>
          </a:bodyPr>
          <a:lstStyle/>
          <a:p>
            <a:r>
              <a:rPr lang="en-GB" sz="2400" b="1" i="1" dirty="0" smtClean="0"/>
              <a:t>What </a:t>
            </a:r>
            <a:r>
              <a:rPr lang="en-GB" sz="2400" b="1" i="1" dirty="0"/>
              <a:t>were the advantages and disadvantages of UN-Habitat’s </a:t>
            </a:r>
            <a:r>
              <a:rPr lang="en-GB" sz="2400" b="1" i="1" dirty="0" smtClean="0"/>
              <a:t>approach?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b="1" i="1" dirty="0" smtClean="0"/>
              <a:t>What </a:t>
            </a:r>
            <a:r>
              <a:rPr lang="en-GB" sz="2400" b="1" i="1" dirty="0"/>
              <a:t>worked well and what was not as effective?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b="1" i="1" dirty="0"/>
              <a:t>What factors helped or hindered UN-Habitat’s </a:t>
            </a:r>
            <a:r>
              <a:rPr lang="en-GB" sz="2400" b="1" i="1" dirty="0" smtClean="0"/>
              <a:t>intervention?</a:t>
            </a:r>
            <a:endParaRPr lang="en-GB" sz="2400" b="1" i="1" dirty="0"/>
          </a:p>
          <a:p>
            <a:endParaRPr lang="en-GB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6918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strategy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16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programme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340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49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information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www.iied.org/urban-crises-learning-fund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7545" y="1628800"/>
            <a:ext cx="3324371" cy="4536504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www.iied.org/urban-crises-learning-fund</a:t>
            </a:r>
          </a:p>
          <a:p>
            <a:pPr marL="0" indent="0">
              <a:buNone/>
            </a:pPr>
            <a:endParaRPr lang="en-GB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ALNAP Urban Response Community of Practice</a:t>
            </a:r>
          </a:p>
          <a:p>
            <a:pPr marL="0" indent="0">
              <a:buNone/>
            </a:pPr>
            <a:endParaRPr lang="en-GB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400" b="1" dirty="0" smtClean="0">
                <a:solidFill>
                  <a:schemeClr val="tx2"/>
                </a:solidFill>
              </a:rPr>
              <a:t>victoria.c.maynard@gmail.com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</a:rPr>
              <a:t>david.garcia.ph@gmail.com</a:t>
            </a:r>
            <a:endParaRPr lang="en-GB" sz="1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delet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427" y="466994"/>
            <a:ext cx="3448373" cy="4807337"/>
          </a:xfrm>
          <a:prstGeom prst="rect">
            <a:avLst/>
          </a:prstGeom>
        </p:spPr>
      </p:pic>
      <p:pic>
        <p:nvPicPr>
          <p:cNvPr id="7" name="Picture 6" descr="delet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917" y="1116231"/>
            <a:ext cx="3448373" cy="4807337"/>
          </a:xfrm>
          <a:prstGeom prst="rect">
            <a:avLst/>
          </a:prstGeom>
        </p:spPr>
      </p:pic>
      <p:pic>
        <p:nvPicPr>
          <p:cNvPr id="8" name="Picture 7" descr="delet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916" y="1807434"/>
            <a:ext cx="3448373" cy="48073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5696" y="605748"/>
            <a:ext cx="2576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Philippines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25689" y="1289194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Indonesia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2068" y="2603713"/>
            <a:ext cx="301054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Urban planning after humanitarian crises: supporting local government to take the lead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3951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5860</TotalTime>
  <Words>265</Words>
  <Application>Microsoft Macintosh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Urban planning after crises: supporting local government</vt:lpstr>
      <vt:lpstr>Area-based approaches</vt:lpstr>
      <vt:lpstr>Literature review</vt:lpstr>
      <vt:lpstr>Support for urban planning</vt:lpstr>
      <vt:lpstr>Investigating process and effects</vt:lpstr>
      <vt:lpstr>Learning for other contexts…</vt:lpstr>
      <vt:lpstr>More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Maynard</dc:creator>
  <cp:lastModifiedBy>Aparna Maladkar</cp:lastModifiedBy>
  <cp:revision>98</cp:revision>
  <dcterms:created xsi:type="dcterms:W3CDTF">2015-08-09T07:33:59Z</dcterms:created>
  <dcterms:modified xsi:type="dcterms:W3CDTF">2016-12-05T15:50:06Z</dcterms:modified>
</cp:coreProperties>
</file>