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6"/>
  </p:notesMasterIdLst>
  <p:sldIdLst>
    <p:sldId id="258" r:id="rId2"/>
    <p:sldId id="263" r:id="rId3"/>
    <p:sldId id="260" r:id="rId4"/>
    <p:sldId id="261"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62"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612157-1B82-4D14-A6D3-93761F1FB417}" type="datetimeFigureOut">
              <a:rPr lang="en-GB" smtClean="0"/>
              <a:t>17/04/2015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1BEDD7-123E-461B-8E25-F1E41DB2A6F8}" type="slidenum">
              <a:rPr lang="en-GB" smtClean="0"/>
              <a:t>‹#›</a:t>
            </a:fld>
            <a:endParaRPr lang="en-GB"/>
          </a:p>
        </p:txBody>
      </p:sp>
    </p:spTree>
    <p:extLst>
      <p:ext uri="{BB962C8B-B14F-4D97-AF65-F5344CB8AC3E}">
        <p14:creationId xmlns:p14="http://schemas.microsoft.com/office/powerpoint/2010/main" val="32630293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D114DD2-3E26-4243-A659-96DF0FEB3B5D}" type="slidenum">
              <a:rPr lang="en-GB" smtClean="0">
                <a:solidFill>
                  <a:prstClr val="black"/>
                </a:solidFill>
              </a:rPr>
              <a:pPr/>
              <a:t>1</a:t>
            </a:fld>
            <a:endParaRPr lang="en-GB">
              <a:solidFill>
                <a:prstClr val="black"/>
              </a:solidFill>
            </a:endParaRPr>
          </a:p>
        </p:txBody>
      </p:sp>
    </p:spTree>
    <p:extLst>
      <p:ext uri="{BB962C8B-B14F-4D97-AF65-F5344CB8AC3E}">
        <p14:creationId xmlns:p14="http://schemas.microsoft.com/office/powerpoint/2010/main" val="3471372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D114DD2-3E26-4243-A659-96DF0FEB3B5D}" type="slidenum">
              <a:rPr lang="en-GB" smtClean="0">
                <a:solidFill>
                  <a:prstClr val="black"/>
                </a:solidFill>
              </a:rPr>
              <a:pPr/>
              <a:t>2</a:t>
            </a:fld>
            <a:endParaRPr lang="en-GB">
              <a:solidFill>
                <a:prstClr val="black"/>
              </a:solidFill>
            </a:endParaRPr>
          </a:p>
        </p:txBody>
      </p:sp>
    </p:spTree>
    <p:extLst>
      <p:ext uri="{BB962C8B-B14F-4D97-AF65-F5344CB8AC3E}">
        <p14:creationId xmlns:p14="http://schemas.microsoft.com/office/powerpoint/2010/main" val="34713723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D114DD2-3E26-4243-A659-96DF0FEB3B5D}" type="slidenum">
              <a:rPr lang="en-GB">
                <a:solidFill>
                  <a:prstClr val="black"/>
                </a:solidFill>
              </a:rPr>
              <a:pPr/>
              <a:t>3</a:t>
            </a:fld>
            <a:endParaRPr lang="en-GB">
              <a:solidFill>
                <a:prstClr val="black"/>
              </a:solidFill>
            </a:endParaRPr>
          </a:p>
        </p:txBody>
      </p:sp>
    </p:spTree>
    <p:extLst>
      <p:ext uri="{BB962C8B-B14F-4D97-AF65-F5344CB8AC3E}">
        <p14:creationId xmlns:p14="http://schemas.microsoft.com/office/powerpoint/2010/main" val="34713723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D114DD2-3E26-4243-A659-96DF0FEB3B5D}" type="slidenum">
              <a:rPr lang="en-GB">
                <a:solidFill>
                  <a:prstClr val="black"/>
                </a:solidFill>
              </a:rPr>
              <a:pPr/>
              <a:t>4</a:t>
            </a:fld>
            <a:endParaRPr lang="en-GB">
              <a:solidFill>
                <a:prstClr val="black"/>
              </a:solidFill>
            </a:endParaRPr>
          </a:p>
        </p:txBody>
      </p:sp>
    </p:spTree>
    <p:extLst>
      <p:ext uri="{BB962C8B-B14F-4D97-AF65-F5344CB8AC3E}">
        <p14:creationId xmlns:p14="http://schemas.microsoft.com/office/powerpoint/2010/main" val="347137233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448147" y="3931467"/>
            <a:ext cx="6400800" cy="1752600"/>
          </a:xfrm>
        </p:spPr>
        <p:txBody>
          <a:bodyPr/>
          <a:lstStyle>
            <a:lvl1pPr marL="0" indent="0" algn="l">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Presentation subtitle</a:t>
            </a:r>
            <a:endParaRPr lang="en-GB" dirty="0"/>
          </a:p>
        </p:txBody>
      </p:sp>
      <p:sp>
        <p:nvSpPr>
          <p:cNvPr id="5" name="Title 4"/>
          <p:cNvSpPr>
            <a:spLocks noGrp="1"/>
          </p:cNvSpPr>
          <p:nvPr>
            <p:ph type="title" hasCustomPrompt="1"/>
          </p:nvPr>
        </p:nvSpPr>
        <p:spPr>
          <a:xfrm>
            <a:off x="457200" y="1430448"/>
            <a:ext cx="6387220" cy="2046083"/>
          </a:xfrm>
        </p:spPr>
        <p:txBody>
          <a:bodyPr anchor="t">
            <a:noAutofit/>
          </a:bodyPr>
          <a:lstStyle>
            <a:lvl1pPr>
              <a:defRPr sz="7000" b="0">
                <a:solidFill>
                  <a:schemeClr val="tx1"/>
                </a:solidFill>
              </a:defRPr>
            </a:lvl1pPr>
          </a:lstStyle>
          <a:p>
            <a:r>
              <a:rPr lang="en-US" dirty="0" smtClean="0"/>
              <a:t>Presentation title</a:t>
            </a:r>
            <a:endParaRPr lang="en-GB" dirty="0"/>
          </a:p>
        </p:txBody>
      </p:sp>
      <p:sp>
        <p:nvSpPr>
          <p:cNvPr id="10" name="TextBox 9"/>
          <p:cNvSpPr txBox="1"/>
          <p:nvPr/>
        </p:nvSpPr>
        <p:spPr>
          <a:xfrm>
            <a:off x="7903632" y="881910"/>
            <a:ext cx="1100668" cy="349361"/>
          </a:xfrm>
          <a:prstGeom prst="rect">
            <a:avLst/>
          </a:prstGeom>
          <a:noFill/>
        </p:spPr>
        <p:txBody>
          <a:bodyPr wrap="square" lIns="0" tIns="0" rIns="0" bIns="0" rtlCol="0">
            <a:noAutofit/>
          </a:bodyPr>
          <a:lstStyle/>
          <a:p>
            <a:r>
              <a:rPr lang="en-US" sz="1000" b="1" dirty="0">
                <a:solidFill>
                  <a:srgbClr val="000000"/>
                </a:solidFill>
                <a:cs typeface="Arial"/>
              </a:rPr>
              <a:t>Author name</a:t>
            </a:r>
          </a:p>
          <a:p>
            <a:r>
              <a:rPr lang="en-US" sz="1000" dirty="0">
                <a:solidFill>
                  <a:srgbClr val="000000"/>
                </a:solidFill>
                <a:cs typeface="Arial"/>
              </a:rPr>
              <a:t>Date</a:t>
            </a:r>
          </a:p>
        </p:txBody>
      </p:sp>
      <p:sp>
        <p:nvSpPr>
          <p:cNvPr id="6" name="Rectangle 5"/>
          <p:cNvSpPr/>
          <p:nvPr userDrawn="1"/>
        </p:nvSpPr>
        <p:spPr>
          <a:xfrm>
            <a:off x="7812360" y="332656"/>
            <a:ext cx="1331640" cy="1089314"/>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11966" y="476672"/>
            <a:ext cx="576064" cy="368955"/>
          </a:xfrm>
          <a:prstGeom prst="rect">
            <a:avLst/>
          </a:prstGeom>
        </p:spPr>
      </p:pic>
    </p:spTree>
    <p:extLst>
      <p:ext uri="{BB962C8B-B14F-4D97-AF65-F5344CB8AC3E}">
        <p14:creationId xmlns:p14="http://schemas.microsoft.com/office/powerpoint/2010/main" val="389900123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39504" y="274637"/>
            <a:ext cx="6387220" cy="1327825"/>
          </a:xfrm>
        </p:spPr>
        <p:txBody>
          <a:bodyPr/>
          <a:lstStyle>
            <a:lvl1pPr algn="l">
              <a:defRPr/>
            </a:lvl1pPr>
          </a:lstStyle>
          <a:p>
            <a:r>
              <a:rPr lang="en-US" dirty="0" smtClean="0"/>
              <a:t>Click to edit Master title style</a:t>
            </a:r>
            <a:endParaRPr lang="en-GB" dirty="0"/>
          </a:p>
        </p:txBody>
      </p:sp>
      <p:sp>
        <p:nvSpPr>
          <p:cNvPr id="3" name="Content Placeholder 2"/>
          <p:cNvSpPr>
            <a:spLocks noGrp="1"/>
          </p:cNvSpPr>
          <p:nvPr>
            <p:ph idx="1"/>
          </p:nvPr>
        </p:nvSpPr>
        <p:spPr>
          <a:xfrm>
            <a:off x="312345" y="1837853"/>
            <a:ext cx="7419315" cy="4288310"/>
          </a:xfrm>
        </p:spPr>
        <p:txBody>
          <a:bodyPr/>
          <a:lstStyle>
            <a:lvl2pPr>
              <a:defRPr/>
            </a:lvl2pPr>
            <a:lvl3pPr marL="230400">
              <a:defRPr/>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20866155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94238" y="283691"/>
            <a:ext cx="6387220" cy="1327825"/>
          </a:xfrm>
        </p:spPr>
        <p:txBody>
          <a:bodyPr/>
          <a:lstStyle/>
          <a:p>
            <a:r>
              <a:rPr lang="en-US" dirty="0" smtClean="0"/>
              <a:t>Click to edit Master title style</a:t>
            </a:r>
            <a:endParaRPr lang="en-GB" dirty="0"/>
          </a:p>
        </p:txBody>
      </p:sp>
      <p:sp>
        <p:nvSpPr>
          <p:cNvPr id="3" name="Content Placeholder 2"/>
          <p:cNvSpPr>
            <a:spLocks noGrp="1"/>
          </p:cNvSpPr>
          <p:nvPr>
            <p:ph sz="half" idx="1"/>
          </p:nvPr>
        </p:nvSpPr>
        <p:spPr>
          <a:xfrm>
            <a:off x="294238" y="1892174"/>
            <a:ext cx="3707394" cy="423398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186474" y="1892175"/>
            <a:ext cx="3771522" cy="4233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16269335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endParaRPr lang="en-US">
              <a:solidFill>
                <a:prstClr val="black"/>
              </a:solidFill>
            </a:endParaRPr>
          </a:p>
        </p:txBody>
      </p:sp>
      <p:sp>
        <p:nvSpPr>
          <p:cNvPr id="3"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endParaRPr lang="en-US">
              <a:solidFill>
                <a:prstClr val="black"/>
              </a:solidFill>
            </a:endParaRPr>
          </a:p>
        </p:txBody>
      </p:sp>
      <p:sp>
        <p:nvSpPr>
          <p:cNvPr id="4"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fld id="{8D113D45-479B-4838-9EB4-FC61EEB357ED}"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4033345308"/>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6">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6387220" cy="1327825"/>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57200" y="1837853"/>
            <a:ext cx="8229600" cy="4288310"/>
          </a:xfrm>
          <a:prstGeom prst="rect">
            <a:avLst/>
          </a:prstGeom>
        </p:spPr>
        <p:txBody>
          <a:bodyPr vert="horz" lIns="91440" tIns="45720" rIns="91440" bIns="45720" rtlCol="0">
            <a:normAutofit/>
          </a:bodyPr>
          <a:lstStyle/>
          <a:p>
            <a:pPr lvl="0"/>
            <a:r>
              <a:rPr lang="en-US" dirty="0" smtClean="0"/>
              <a:t>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5" name="Slide Number Placeholder 19"/>
          <p:cNvSpPr txBox="1">
            <a:spLocks/>
          </p:cNvSpPr>
          <p:nvPr/>
        </p:nvSpPr>
        <p:spPr>
          <a:xfrm>
            <a:off x="7799916" y="6356353"/>
            <a:ext cx="1049867" cy="250378"/>
          </a:xfrm>
          <a:prstGeom prst="rect">
            <a:avLst/>
          </a:prstGeom>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C2DADCF0-F9B4-044E-ABDF-8D26AAEA3B9B}" type="slidenum">
              <a:rPr lang="en-US" sz="800" baseline="30000" smtClean="0">
                <a:solidFill>
                  <a:srgbClr val="000000"/>
                </a:solidFill>
                <a:cs typeface="Arial"/>
              </a:rPr>
              <a:pPr algn="r"/>
              <a:t>‹#›</a:t>
            </a:fld>
            <a:endParaRPr lang="en-US" sz="800" baseline="30000" dirty="0">
              <a:solidFill>
                <a:srgbClr val="000000"/>
              </a:solidFill>
              <a:cs typeface="Arial"/>
            </a:endParaRPr>
          </a:p>
        </p:txBody>
      </p:sp>
      <p:sp>
        <p:nvSpPr>
          <p:cNvPr id="5" name="TextBox 4"/>
          <p:cNvSpPr txBox="1"/>
          <p:nvPr userDrawn="1"/>
        </p:nvSpPr>
        <p:spPr>
          <a:xfrm>
            <a:off x="8028384" y="844987"/>
            <a:ext cx="1079104" cy="230832"/>
          </a:xfrm>
          <a:prstGeom prst="rect">
            <a:avLst/>
          </a:prstGeom>
          <a:noFill/>
        </p:spPr>
        <p:txBody>
          <a:bodyPr wrap="square" rtlCol="0">
            <a:spAutoFit/>
          </a:bodyPr>
          <a:lstStyle/>
          <a:p>
            <a:r>
              <a:rPr lang="en-GB" sz="900" dirty="0">
                <a:solidFill>
                  <a:prstClr val="black"/>
                </a:solidFill>
              </a:rPr>
              <a:t>February 6, 2015</a:t>
            </a:r>
          </a:p>
        </p:txBody>
      </p:sp>
    </p:spTree>
    <p:extLst>
      <p:ext uri="{BB962C8B-B14F-4D97-AF65-F5344CB8AC3E}">
        <p14:creationId xmlns:p14="http://schemas.microsoft.com/office/powerpoint/2010/main" val="1315935523"/>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Lst>
  <p:timing>
    <p:tnLst>
      <p:par>
        <p:cTn id="1" dur="indefinite" restart="never" nodeType="tmRoot"/>
      </p:par>
    </p:tnLst>
  </p:timing>
  <p:txStyles>
    <p:titleStyle>
      <a:lvl1pPr algn="l" defTabSz="914400" rtl="0" eaLnBrk="1" latinLnBrk="0" hangingPunct="1">
        <a:spcBef>
          <a:spcPct val="0"/>
        </a:spcBef>
        <a:buNone/>
        <a:defRPr sz="5000" kern="1200">
          <a:solidFill>
            <a:schemeClr val="tx2"/>
          </a:solidFill>
          <a:latin typeface="+mj-lt"/>
          <a:ea typeface="+mj-ea"/>
          <a:cs typeface="+mj-cs"/>
        </a:defRPr>
      </a:lvl1pPr>
    </p:titleStyle>
    <p:bodyStyle>
      <a:lvl1pPr marL="0" indent="0" algn="l" defTabSz="914400" rtl="0" eaLnBrk="1" latinLnBrk="0" hangingPunct="1">
        <a:spcBef>
          <a:spcPct val="20000"/>
        </a:spcBef>
        <a:buFont typeface="Arial" pitchFamily="34" charset="0"/>
        <a:buNone/>
        <a:defRPr sz="3200" kern="1200">
          <a:solidFill>
            <a:schemeClr val="tx1"/>
          </a:solidFill>
          <a:latin typeface="+mn-lt"/>
          <a:ea typeface="+mn-ea"/>
          <a:cs typeface="+mn-cs"/>
        </a:defRPr>
      </a:lvl1pPr>
      <a:lvl2pPr marL="0" indent="0" algn="l" defTabSz="914400" rtl="0" eaLnBrk="1" latinLnBrk="0" hangingPunct="1">
        <a:spcBef>
          <a:spcPct val="20000"/>
        </a:spcBef>
        <a:buFont typeface="Arial" pitchFamily="34" charset="0"/>
        <a:buNone/>
        <a:defRPr sz="2800" kern="1200">
          <a:solidFill>
            <a:schemeClr val="tx1"/>
          </a:solidFill>
          <a:latin typeface="+mn-lt"/>
          <a:ea typeface="+mn-ea"/>
          <a:cs typeface="+mn-cs"/>
        </a:defRPr>
      </a:lvl2pPr>
      <a:lvl3pPr marL="2304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504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900000" indent="-228600" algn="l" defTabSz="914400" rtl="0" eaLnBrk="1" latinLnBrk="0" hangingPunct="1">
        <a:spcBef>
          <a:spcPct val="20000"/>
        </a:spcBef>
        <a:buFont typeface="Wingdings"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0265" y="1834600"/>
            <a:ext cx="5832648" cy="2088232"/>
          </a:xfrm>
        </p:spPr>
        <p:txBody>
          <a:bodyPr/>
          <a:lstStyle/>
          <a:p>
            <a:r>
              <a:rPr lang="en-GB" sz="3600" dirty="0">
                <a:solidFill>
                  <a:srgbClr val="F2AF00">
                    <a:lumMod val="50000"/>
                  </a:srgbClr>
                </a:solidFill>
                <a:effectLst>
                  <a:outerShdw blurRad="38100" dist="38100" dir="2700000" algn="tl">
                    <a:srgbClr val="000000">
                      <a:alpha val="43137"/>
                    </a:srgbClr>
                  </a:outerShdw>
                </a:effectLst>
              </a:rPr>
              <a:t>Increasing Knowledge, Capacity and Commitment for Urban Humanitarian </a:t>
            </a:r>
            <a:r>
              <a:rPr lang="en-GB" sz="3600" dirty="0" smtClean="0">
                <a:solidFill>
                  <a:srgbClr val="F2AF00">
                    <a:lumMod val="50000"/>
                  </a:srgbClr>
                </a:solidFill>
                <a:effectLst>
                  <a:outerShdw blurRad="38100" dist="38100" dir="2700000" algn="tl">
                    <a:srgbClr val="000000">
                      <a:alpha val="43137"/>
                    </a:srgbClr>
                  </a:outerShdw>
                </a:effectLst>
              </a:rPr>
              <a:t>Response </a:t>
            </a:r>
            <a:r>
              <a:rPr lang="en-GB" sz="3600" dirty="0">
                <a:solidFill>
                  <a:srgbClr val="F2AF00">
                    <a:lumMod val="50000"/>
                  </a:srgbClr>
                </a:solidFill>
                <a:effectLst>
                  <a:outerShdw blurRad="38100" dist="38100" dir="2700000" algn="tl">
                    <a:srgbClr val="000000">
                      <a:alpha val="43137"/>
                    </a:srgbClr>
                  </a:outerShdw>
                </a:effectLst>
              </a:rPr>
              <a:t/>
            </a:r>
            <a:br>
              <a:rPr lang="en-GB" sz="3600" dirty="0">
                <a:solidFill>
                  <a:srgbClr val="F2AF00">
                    <a:lumMod val="50000"/>
                  </a:srgbClr>
                </a:solidFill>
                <a:effectLst>
                  <a:outerShdw blurRad="38100" dist="38100" dir="2700000" algn="tl">
                    <a:srgbClr val="000000">
                      <a:alpha val="43137"/>
                    </a:srgbClr>
                  </a:outerShdw>
                </a:effectLst>
              </a:rPr>
            </a:br>
            <a:endParaRPr lang="en-GB" sz="5000" dirty="0">
              <a:solidFill>
                <a:schemeClr val="accent2">
                  <a:lumMod val="50000"/>
                </a:schemeClr>
              </a:solidFill>
            </a:endParaRPr>
          </a:p>
        </p:txBody>
      </p:sp>
      <p:sp>
        <p:nvSpPr>
          <p:cNvPr id="4" name="Title 1"/>
          <p:cNvSpPr txBox="1">
            <a:spLocks/>
          </p:cNvSpPr>
          <p:nvPr/>
        </p:nvSpPr>
        <p:spPr>
          <a:xfrm>
            <a:off x="1475656" y="5343357"/>
            <a:ext cx="7416824" cy="965963"/>
          </a:xfrm>
          <a:prstGeom prst="rect">
            <a:avLst/>
          </a:prstGeom>
        </p:spPr>
        <p:txBody>
          <a:bodyPr vert="horz" lIns="91440" tIns="45720" rIns="91440" bIns="45720" rtlCol="0" anchor="t">
            <a:noAutofit/>
          </a:bodyPr>
          <a:lstStyle>
            <a:lvl1pPr algn="l" defTabSz="914400" rtl="0" eaLnBrk="1" latinLnBrk="0" hangingPunct="1">
              <a:spcBef>
                <a:spcPct val="0"/>
              </a:spcBef>
              <a:buNone/>
              <a:defRPr sz="7000" b="0" kern="1200">
                <a:solidFill>
                  <a:schemeClr val="tx1"/>
                </a:solidFill>
                <a:latin typeface="+mj-lt"/>
                <a:ea typeface="+mj-ea"/>
                <a:cs typeface="+mj-cs"/>
              </a:defRPr>
            </a:lvl1pPr>
          </a:lstStyle>
          <a:p>
            <a:pPr algn="r"/>
            <a:r>
              <a:rPr lang="en-GB" sz="1800" b="1" dirty="0" smtClean="0">
                <a:solidFill>
                  <a:srgbClr val="F2AF00">
                    <a:lumMod val="75000"/>
                  </a:srgbClr>
                </a:solidFill>
              </a:rPr>
              <a:t>Diane Archer</a:t>
            </a:r>
          </a:p>
          <a:p>
            <a:pPr algn="r"/>
            <a:r>
              <a:rPr lang="en-GB" sz="1800" dirty="0" smtClean="0">
                <a:solidFill>
                  <a:srgbClr val="F2AF00">
                    <a:lumMod val="75000"/>
                  </a:srgbClr>
                </a:solidFill>
              </a:rPr>
              <a:t>International Institute for Environment and Development (IIED)</a:t>
            </a:r>
          </a:p>
          <a:p>
            <a:pPr algn="r"/>
            <a:r>
              <a:rPr lang="en-GB" sz="1800" dirty="0" smtClean="0">
                <a:solidFill>
                  <a:srgbClr val="F2AF00">
                    <a:lumMod val="75000"/>
                  </a:srgbClr>
                </a:solidFill>
              </a:rPr>
              <a:t>diane.archer@iied.org</a:t>
            </a: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4" y="1806389"/>
            <a:ext cx="1188591" cy="22806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43348" y="2946696"/>
            <a:ext cx="993545" cy="10359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77899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179512" y="1700808"/>
            <a:ext cx="7560840" cy="3859518"/>
          </a:xfrm>
          <a:prstGeom prst="rect">
            <a:avLst/>
          </a:prstGeom>
          <a:noFill/>
          <a:ln w="9525">
            <a:noFill/>
            <a:miter lim="800000"/>
            <a:headEnd/>
            <a:tailEnd/>
          </a:ln>
          <a:effectLst/>
        </p:spPr>
        <p:txBody>
          <a:bodyPr wrap="square" anchor="ctr">
            <a:spAutoFit/>
          </a:bodyPr>
          <a:lstStyle/>
          <a:p>
            <a:pPr marL="457200" indent="-457200">
              <a:spcBef>
                <a:spcPct val="30000"/>
              </a:spcBef>
              <a:buFont typeface="Arial" panose="020B0604020202020204" pitchFamily="34" charset="0"/>
              <a:buChar char="•"/>
              <a:tabLst>
                <a:tab pos="228600" algn="l"/>
              </a:tabLst>
              <a:defRPr/>
            </a:pPr>
            <a:r>
              <a:rPr lang="en-GB" sz="2400" dirty="0" smtClean="0">
                <a:solidFill>
                  <a:schemeClr val="accent1">
                    <a:lumMod val="50000"/>
                  </a:schemeClr>
                </a:solidFill>
                <a:effectLst>
                  <a:outerShdw blurRad="38100" dist="38100" dir="2700000" algn="tl">
                    <a:srgbClr val="C0C0C0"/>
                  </a:outerShdw>
                </a:effectLst>
              </a:rPr>
              <a:t>3 year programme of work funded by DFID</a:t>
            </a:r>
          </a:p>
          <a:p>
            <a:pPr marL="457200" indent="-457200">
              <a:spcBef>
                <a:spcPct val="30000"/>
              </a:spcBef>
              <a:buFont typeface="Arial" panose="020B0604020202020204" pitchFamily="34" charset="0"/>
              <a:buChar char="•"/>
              <a:tabLst>
                <a:tab pos="228600" algn="l"/>
              </a:tabLst>
              <a:defRPr/>
            </a:pPr>
            <a:r>
              <a:rPr lang="en-GB" sz="2400" dirty="0" smtClean="0">
                <a:solidFill>
                  <a:schemeClr val="accent1">
                    <a:lumMod val="50000"/>
                  </a:schemeClr>
                </a:solidFill>
                <a:effectLst>
                  <a:outerShdw blurRad="38100" dist="38100" dir="2700000" algn="tl">
                    <a:srgbClr val="C0C0C0"/>
                  </a:outerShdw>
                </a:effectLst>
              </a:rPr>
              <a:t>Building knowledge and capacity of humanitarian actors working in urban areas / urban actors facing humanitarian crises</a:t>
            </a:r>
          </a:p>
          <a:p>
            <a:pPr marL="457200" indent="-457200">
              <a:spcBef>
                <a:spcPct val="30000"/>
              </a:spcBef>
              <a:buFont typeface="Arial" panose="020B0604020202020204" pitchFamily="34" charset="0"/>
              <a:buChar char="•"/>
              <a:tabLst>
                <a:tab pos="228600" algn="l"/>
              </a:tabLst>
              <a:defRPr/>
            </a:pPr>
            <a:r>
              <a:rPr lang="en-GB" sz="2400" dirty="0" smtClean="0">
                <a:solidFill>
                  <a:schemeClr val="accent1">
                    <a:lumMod val="50000"/>
                  </a:schemeClr>
                </a:solidFill>
                <a:effectLst>
                  <a:outerShdw blurRad="38100" dist="38100" dir="2700000" algn="tl">
                    <a:srgbClr val="C0C0C0"/>
                  </a:outerShdw>
                </a:effectLst>
              </a:rPr>
              <a:t>Research, documentation of experiences, development of tools, shared learning</a:t>
            </a:r>
          </a:p>
          <a:p>
            <a:pPr marL="457200" indent="-457200">
              <a:spcBef>
                <a:spcPct val="30000"/>
              </a:spcBef>
              <a:buFont typeface="Arial" panose="020B0604020202020204" pitchFamily="34" charset="0"/>
              <a:buChar char="•"/>
              <a:tabLst>
                <a:tab pos="228600" algn="l"/>
              </a:tabLst>
              <a:defRPr/>
            </a:pPr>
            <a:r>
              <a:rPr lang="en-GB" sz="2400" dirty="0" smtClean="0">
                <a:solidFill>
                  <a:schemeClr val="accent1">
                    <a:lumMod val="50000"/>
                  </a:schemeClr>
                </a:solidFill>
                <a:effectLst>
                  <a:outerShdw blurRad="38100" dist="38100" dir="2700000" algn="tl">
                    <a:srgbClr val="C0C0C0"/>
                  </a:outerShdw>
                </a:effectLst>
              </a:rPr>
              <a:t>World Humanitarian Summit as key milestone</a:t>
            </a:r>
          </a:p>
          <a:p>
            <a:pPr marL="457200" indent="-457200">
              <a:spcBef>
                <a:spcPct val="30000"/>
              </a:spcBef>
              <a:buFont typeface="Arial" panose="020B0604020202020204" pitchFamily="34" charset="0"/>
              <a:buChar char="•"/>
              <a:tabLst>
                <a:tab pos="228600" algn="l"/>
              </a:tabLst>
              <a:defRPr/>
            </a:pPr>
            <a:r>
              <a:rPr lang="en-GB" sz="2400" dirty="0" smtClean="0">
                <a:solidFill>
                  <a:schemeClr val="accent1">
                    <a:lumMod val="50000"/>
                  </a:schemeClr>
                </a:solidFill>
                <a:effectLst>
                  <a:outerShdw blurRad="38100" dist="38100" dir="2700000" algn="tl">
                    <a:srgbClr val="C0C0C0"/>
                  </a:outerShdw>
                </a:effectLst>
              </a:rPr>
              <a:t>Coordinated by IIED, parallel to IRC-led advocacy programme, guided by Steering Group</a:t>
            </a:r>
            <a:endParaRPr lang="en-GB" sz="2400" dirty="0">
              <a:solidFill>
                <a:schemeClr val="accent1">
                  <a:lumMod val="50000"/>
                </a:schemeClr>
              </a:solidFill>
              <a:effectLst>
                <a:outerShdw blurRad="38100" dist="38100" dir="2700000" algn="tl">
                  <a:srgbClr val="C0C0C0"/>
                </a:outerShdw>
              </a:effectLst>
            </a:endParaRPr>
          </a:p>
        </p:txBody>
      </p:sp>
      <p:sp>
        <p:nvSpPr>
          <p:cNvPr id="6" name="Text Box 6"/>
          <p:cNvSpPr txBox="1">
            <a:spLocks noChangeArrowheads="1"/>
          </p:cNvSpPr>
          <p:nvPr/>
        </p:nvSpPr>
        <p:spPr bwMode="auto">
          <a:xfrm>
            <a:off x="323528" y="335558"/>
            <a:ext cx="8712200" cy="1077218"/>
          </a:xfrm>
          <a:prstGeom prst="rect">
            <a:avLst/>
          </a:prstGeom>
          <a:noFill/>
          <a:ln w="9525">
            <a:noFill/>
            <a:miter lim="800000"/>
            <a:headEnd/>
            <a:tailEnd/>
          </a:ln>
          <a:effectLst/>
        </p:spPr>
        <p:txBody>
          <a:bodyPr>
            <a:spAutoFit/>
          </a:bodyPr>
          <a:lstStyle/>
          <a:p>
            <a:pPr>
              <a:defRPr/>
            </a:pPr>
            <a:r>
              <a:rPr lang="en-GB" sz="2200" b="1" dirty="0" smtClean="0">
                <a:solidFill>
                  <a:schemeClr val="accent1"/>
                </a:solidFill>
                <a:effectLst>
                  <a:outerShdw blurRad="38100" dist="38100" dir="2700000" algn="tl">
                    <a:srgbClr val="C0C0C0"/>
                  </a:outerShdw>
                </a:effectLst>
                <a:latin typeface="+mj-lt"/>
              </a:rPr>
              <a:t>Urban Humanitarian Crises</a:t>
            </a:r>
            <a:r>
              <a:rPr lang="en-GB" sz="3000" b="1" dirty="0" smtClean="0">
                <a:solidFill>
                  <a:schemeClr val="accent1"/>
                </a:solidFill>
                <a:effectLst>
                  <a:outerShdw blurRad="38100" dist="38100" dir="2700000" algn="tl">
                    <a:srgbClr val="C0C0C0"/>
                  </a:outerShdw>
                </a:effectLst>
                <a:latin typeface="+mj-lt"/>
              </a:rPr>
              <a:t/>
            </a:r>
            <a:br>
              <a:rPr lang="en-GB" sz="3000" b="1" dirty="0" smtClean="0">
                <a:solidFill>
                  <a:schemeClr val="accent1"/>
                </a:solidFill>
                <a:effectLst>
                  <a:outerShdw blurRad="38100" dist="38100" dir="2700000" algn="tl">
                    <a:srgbClr val="C0C0C0"/>
                  </a:outerShdw>
                </a:effectLst>
                <a:latin typeface="+mj-lt"/>
              </a:rPr>
            </a:br>
            <a:r>
              <a:rPr lang="en-GB" sz="4000" b="1" dirty="0" smtClean="0">
                <a:solidFill>
                  <a:schemeClr val="accent1">
                    <a:lumMod val="50000"/>
                  </a:schemeClr>
                </a:solidFill>
                <a:effectLst>
                  <a:outerShdw blurRad="38100" dist="38100" dir="2700000" algn="tl">
                    <a:srgbClr val="C0C0C0"/>
                  </a:outerShdw>
                </a:effectLst>
                <a:latin typeface="+mj-lt"/>
              </a:rPr>
              <a:t>Key Programme Elements</a:t>
            </a:r>
            <a:endParaRPr lang="en-GB" sz="4000" b="1" dirty="0">
              <a:solidFill>
                <a:schemeClr val="accent1">
                  <a:lumMod val="50000"/>
                </a:schemeClr>
              </a:solidFill>
              <a:effectLst>
                <a:outerShdw blurRad="38100" dist="38100" dir="2700000" algn="tl">
                  <a:srgbClr val="C0C0C0"/>
                </a:outerShdw>
              </a:effectLst>
              <a:latin typeface="+mj-lt"/>
            </a:endParaRPr>
          </a:p>
        </p:txBody>
      </p:sp>
    </p:spTree>
    <p:extLst>
      <p:ext uri="{BB962C8B-B14F-4D97-AF65-F5344CB8AC3E}">
        <p14:creationId xmlns:p14="http://schemas.microsoft.com/office/powerpoint/2010/main" val="1812473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6"/>
          <p:cNvSpPr txBox="1">
            <a:spLocks noChangeArrowheads="1"/>
          </p:cNvSpPr>
          <p:nvPr/>
        </p:nvSpPr>
        <p:spPr bwMode="auto">
          <a:xfrm>
            <a:off x="323528" y="335558"/>
            <a:ext cx="8712200" cy="1077218"/>
          </a:xfrm>
          <a:prstGeom prst="rect">
            <a:avLst/>
          </a:prstGeom>
          <a:noFill/>
          <a:ln w="9525">
            <a:noFill/>
            <a:miter lim="800000"/>
            <a:headEnd/>
            <a:tailEnd/>
          </a:ln>
          <a:effectLst/>
        </p:spPr>
        <p:txBody>
          <a:bodyPr>
            <a:spAutoFit/>
          </a:bodyPr>
          <a:lstStyle/>
          <a:p>
            <a:pPr>
              <a:defRPr/>
            </a:pPr>
            <a:r>
              <a:rPr lang="en-GB" sz="2200" b="1" dirty="0">
                <a:solidFill>
                  <a:srgbClr val="F2AF00"/>
                </a:solidFill>
                <a:effectLst>
                  <a:outerShdw blurRad="38100" dist="38100" dir="2700000" algn="tl">
                    <a:srgbClr val="C0C0C0"/>
                  </a:outerShdw>
                </a:effectLst>
              </a:rPr>
              <a:t>Urban Humanitarian Crises</a:t>
            </a:r>
            <a:r>
              <a:rPr lang="en-GB" sz="3000" b="1" dirty="0">
                <a:solidFill>
                  <a:srgbClr val="F2AF00"/>
                </a:solidFill>
                <a:effectLst>
                  <a:outerShdw blurRad="38100" dist="38100" dir="2700000" algn="tl">
                    <a:srgbClr val="C0C0C0"/>
                  </a:outerShdw>
                </a:effectLst>
              </a:rPr>
              <a:t/>
            </a:r>
            <a:br>
              <a:rPr lang="en-GB" sz="3000" b="1" dirty="0">
                <a:solidFill>
                  <a:srgbClr val="F2AF00"/>
                </a:solidFill>
                <a:effectLst>
                  <a:outerShdw blurRad="38100" dist="38100" dir="2700000" algn="tl">
                    <a:srgbClr val="C0C0C0"/>
                  </a:outerShdw>
                </a:effectLst>
              </a:rPr>
            </a:br>
            <a:r>
              <a:rPr lang="en-GB" sz="4000" b="1" dirty="0">
                <a:solidFill>
                  <a:srgbClr val="F2AF00">
                    <a:lumMod val="50000"/>
                  </a:srgbClr>
                </a:solidFill>
                <a:effectLst>
                  <a:outerShdw blurRad="38100" dist="38100" dir="2700000" algn="tl">
                    <a:srgbClr val="C0C0C0"/>
                  </a:outerShdw>
                </a:effectLst>
              </a:rPr>
              <a:t>Outputs</a:t>
            </a:r>
          </a:p>
        </p:txBody>
      </p:sp>
      <p:graphicFrame>
        <p:nvGraphicFramePr>
          <p:cNvPr id="6" name="Table 5"/>
          <p:cNvGraphicFramePr>
            <a:graphicFrameLocks noGrp="1"/>
          </p:cNvGraphicFramePr>
          <p:nvPr>
            <p:extLst>
              <p:ext uri="{D42A27DB-BD31-4B8C-83A1-F6EECF244321}">
                <p14:modId xmlns:p14="http://schemas.microsoft.com/office/powerpoint/2010/main" val="1769630174"/>
              </p:ext>
            </p:extLst>
          </p:nvPr>
        </p:nvGraphicFramePr>
        <p:xfrm>
          <a:off x="323528" y="1556792"/>
          <a:ext cx="7200800" cy="4798288"/>
        </p:xfrm>
        <a:graphic>
          <a:graphicData uri="http://schemas.openxmlformats.org/drawingml/2006/table">
            <a:tbl>
              <a:tblPr firstRow="1" bandRow="1">
                <a:tableStyleId>{5C22544A-7EE6-4342-B048-85BDC9FD1C3A}</a:tableStyleId>
              </a:tblPr>
              <a:tblGrid>
                <a:gridCol w="2155456"/>
                <a:gridCol w="5045344"/>
              </a:tblGrid>
              <a:tr h="504056">
                <a:tc>
                  <a:txBody>
                    <a:bodyPr/>
                    <a:lstStyle/>
                    <a:p>
                      <a:r>
                        <a:rPr lang="en-GB" dirty="0" smtClean="0">
                          <a:latin typeface="Calibri" panose="020F0502020204030204" pitchFamily="34" charset="0"/>
                        </a:rPr>
                        <a:t>Output</a:t>
                      </a:r>
                      <a:endParaRPr lang="en-GB" dirty="0">
                        <a:latin typeface="Calibri" panose="020F0502020204030204" pitchFamily="34" charset="0"/>
                      </a:endParaRPr>
                    </a:p>
                  </a:txBody>
                  <a:tcPr/>
                </a:tc>
                <a:tc>
                  <a:txBody>
                    <a:bodyPr/>
                    <a:lstStyle/>
                    <a:p>
                      <a:r>
                        <a:rPr lang="en-GB" dirty="0" smtClean="0">
                          <a:latin typeface="Calibri" panose="020F0502020204030204" pitchFamily="34" charset="0"/>
                        </a:rPr>
                        <a:t>Aim</a:t>
                      </a:r>
                      <a:endParaRPr lang="en-GB" dirty="0">
                        <a:latin typeface="Calibri" panose="020F0502020204030204" pitchFamily="34" charset="0"/>
                      </a:endParaRPr>
                    </a:p>
                  </a:txBody>
                  <a:tcPr/>
                </a:tc>
              </a:tr>
              <a:tr h="1368152">
                <a:tc>
                  <a:txBody>
                    <a:bodyPr/>
                    <a:lstStyle/>
                    <a:p>
                      <a:r>
                        <a:rPr lang="en-GB" sz="1800" b="1" dirty="0" smtClean="0">
                          <a:latin typeface="Calibri" panose="020F0502020204030204" pitchFamily="34" charset="0"/>
                        </a:rPr>
                        <a:t>1. Learning consortium</a:t>
                      </a:r>
                      <a:endParaRPr lang="en-GB" sz="1800" b="1" dirty="0">
                        <a:latin typeface="Calibri" panose="020F0502020204030204" pitchFamily="34" charset="0"/>
                      </a:endParaRPr>
                    </a:p>
                  </a:txBody>
                  <a:tcPr/>
                </a:tc>
                <a:tc>
                  <a:txBody>
                    <a:bodyPr/>
                    <a:lstStyle/>
                    <a:p>
                      <a:r>
                        <a:rPr lang="en-GB" sz="1800" b="0" i="0" dirty="0" smtClean="0">
                          <a:solidFill>
                            <a:schemeClr val="tx1"/>
                          </a:solidFill>
                          <a:latin typeface="Calibri" panose="020F0502020204030204" pitchFamily="34" charset="0"/>
                          <a:ea typeface="Calibri"/>
                          <a:cs typeface="Times New Roman"/>
                        </a:rPr>
                        <a:t>To learn from and document the practices that are already being undertaken in the field of urban humanitarian response and DRR, and to develop new approaches and toolkits to do this more effectively</a:t>
                      </a:r>
                      <a:endParaRPr lang="en-GB" sz="1800" b="0" i="0" dirty="0">
                        <a:solidFill>
                          <a:schemeClr val="tx1"/>
                        </a:solidFill>
                        <a:latin typeface="Calibri" panose="020F0502020204030204" pitchFamily="34" charset="0"/>
                      </a:endParaRPr>
                    </a:p>
                  </a:txBody>
                  <a:tcPr/>
                </a:tc>
              </a:tr>
              <a:tr h="1368152">
                <a:tc>
                  <a:txBody>
                    <a:bodyPr/>
                    <a:lstStyle/>
                    <a:p>
                      <a:r>
                        <a:rPr lang="en-GB" sz="1800" b="1" dirty="0" smtClean="0">
                          <a:latin typeface="Calibri" panose="020F0502020204030204" pitchFamily="34" charset="0"/>
                        </a:rPr>
                        <a:t>2. Research grants</a:t>
                      </a:r>
                    </a:p>
                    <a:p>
                      <a:pPr marL="342900" indent="-342900">
                        <a:buFont typeface="+mj-lt"/>
                        <a:buAutoNum type="alphaLcPeriod"/>
                      </a:pPr>
                      <a:r>
                        <a:rPr lang="en-GB" sz="1800" baseline="0" dirty="0" smtClean="0">
                          <a:latin typeface="Calibri" panose="020F0502020204030204" pitchFamily="34" charset="0"/>
                        </a:rPr>
                        <a:t>Learning fund</a:t>
                      </a:r>
                    </a:p>
                    <a:p>
                      <a:pPr marL="342900" indent="-342900">
                        <a:buFont typeface="+mj-lt"/>
                        <a:buAutoNum type="alphaLcPeriod"/>
                      </a:pPr>
                      <a:r>
                        <a:rPr lang="en-GB" sz="1800" baseline="0" dirty="0" smtClean="0">
                          <a:latin typeface="Calibri" panose="020F0502020204030204" pitchFamily="34" charset="0"/>
                        </a:rPr>
                        <a:t>Targeted research fund </a:t>
                      </a:r>
                      <a:endParaRPr lang="en-GB" sz="1800" dirty="0">
                        <a:latin typeface="Calibri" panose="020F0502020204030204" pitchFamily="34" charset="0"/>
                      </a:endParaRPr>
                    </a:p>
                  </a:txBody>
                  <a:tcPr/>
                </a:tc>
                <a:tc>
                  <a:txBody>
                    <a:bodyPr/>
                    <a:lstStyle/>
                    <a:p>
                      <a:r>
                        <a:rPr kumimoji="0" lang="en-GB" altLang="en-US" sz="1800" b="0" i="0" u="none" strike="noStrike" cap="none" normalizeH="0" baseline="0" dirty="0" smtClean="0">
                          <a:ln>
                            <a:noFill/>
                          </a:ln>
                          <a:solidFill>
                            <a:srgbClr val="000000"/>
                          </a:solidFill>
                          <a:effectLst/>
                          <a:latin typeface="Calibri" panose="020F0502020204030204" pitchFamily="34" charset="0"/>
                        </a:rPr>
                        <a:t>To support innovative thematic and regional research on key issues shaping humanitarian responses in urban areas</a:t>
                      </a:r>
                      <a:endParaRPr lang="en-GB" sz="1800" dirty="0">
                        <a:latin typeface="Calibri" panose="020F0502020204030204" pitchFamily="34" charset="0"/>
                      </a:endParaRPr>
                    </a:p>
                  </a:txBody>
                  <a:tcPr/>
                </a:tc>
              </a:tr>
              <a:tr h="1368152">
                <a:tc>
                  <a:txBody>
                    <a:bodyPr/>
                    <a:lstStyle/>
                    <a:p>
                      <a:r>
                        <a:rPr lang="en-GB" sz="1800" b="1" dirty="0" smtClean="0">
                          <a:latin typeface="Calibri" panose="020F0502020204030204" pitchFamily="34" charset="0"/>
                        </a:rPr>
                        <a:t>3. Events</a:t>
                      </a:r>
                      <a:r>
                        <a:rPr lang="en-GB" sz="1800" b="1" baseline="0" dirty="0" smtClean="0">
                          <a:latin typeface="Calibri" panose="020F0502020204030204" pitchFamily="34" charset="0"/>
                        </a:rPr>
                        <a:t> and workshops</a:t>
                      </a:r>
                      <a:endParaRPr lang="en-GB" sz="1800" b="1" dirty="0">
                        <a:latin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800" b="0" i="0" u="none" strike="noStrike" cap="none" normalizeH="0" baseline="0" dirty="0" smtClean="0">
                          <a:ln>
                            <a:noFill/>
                          </a:ln>
                          <a:solidFill>
                            <a:srgbClr val="000000"/>
                          </a:solidFill>
                          <a:effectLst/>
                          <a:latin typeface="Calibri" panose="020F0502020204030204" pitchFamily="34" charset="0"/>
                        </a:rPr>
                        <a:t>To disseminate best practices and advocacy messages, discuss policy changes, disseminate and analyse learning from urban programming in humanitarian contexts,  and build the capacity of key actors. </a:t>
                      </a:r>
                      <a:endParaRPr kumimoji="0" lang="en-US" altLang="en-US" sz="1800" b="0" i="0" u="none" strike="noStrike" cap="none" normalizeH="0" baseline="0" dirty="0" smtClean="0">
                        <a:ln>
                          <a:noFill/>
                        </a:ln>
                        <a:solidFill>
                          <a:schemeClr val="tx1"/>
                        </a:solidFill>
                        <a:effectLst/>
                        <a:latin typeface="Calibri" panose="020F0502020204030204" pitchFamily="34" charset="0"/>
                      </a:endParaRPr>
                    </a:p>
                  </a:txBody>
                  <a:tcPr/>
                </a:tc>
              </a:tr>
            </a:tbl>
          </a:graphicData>
        </a:graphic>
      </p:graphicFrame>
    </p:spTree>
    <p:extLst>
      <p:ext uri="{BB962C8B-B14F-4D97-AF65-F5344CB8AC3E}">
        <p14:creationId xmlns:p14="http://schemas.microsoft.com/office/powerpoint/2010/main" val="884211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6"/>
          <p:cNvSpPr txBox="1">
            <a:spLocks noChangeArrowheads="1"/>
          </p:cNvSpPr>
          <p:nvPr/>
        </p:nvSpPr>
        <p:spPr bwMode="auto">
          <a:xfrm>
            <a:off x="323528" y="335558"/>
            <a:ext cx="8712200" cy="1077218"/>
          </a:xfrm>
          <a:prstGeom prst="rect">
            <a:avLst/>
          </a:prstGeom>
          <a:noFill/>
          <a:ln w="9525">
            <a:noFill/>
            <a:miter lim="800000"/>
            <a:headEnd/>
            <a:tailEnd/>
          </a:ln>
          <a:effectLst/>
        </p:spPr>
        <p:txBody>
          <a:bodyPr>
            <a:spAutoFit/>
          </a:bodyPr>
          <a:lstStyle/>
          <a:p>
            <a:pPr>
              <a:defRPr/>
            </a:pPr>
            <a:r>
              <a:rPr lang="en-GB" sz="2200" b="1" dirty="0">
                <a:solidFill>
                  <a:srgbClr val="F2AF00"/>
                </a:solidFill>
                <a:effectLst>
                  <a:outerShdw blurRad="38100" dist="38100" dir="2700000" algn="tl">
                    <a:srgbClr val="C0C0C0"/>
                  </a:outerShdw>
                </a:effectLst>
              </a:rPr>
              <a:t>Urban Humanitarian Crises</a:t>
            </a:r>
            <a:r>
              <a:rPr lang="en-GB" sz="3000" b="1" dirty="0">
                <a:solidFill>
                  <a:srgbClr val="F2AF00"/>
                </a:solidFill>
                <a:effectLst>
                  <a:outerShdw blurRad="38100" dist="38100" dir="2700000" algn="tl">
                    <a:srgbClr val="C0C0C0"/>
                  </a:outerShdw>
                </a:effectLst>
              </a:rPr>
              <a:t/>
            </a:r>
            <a:br>
              <a:rPr lang="en-GB" sz="3000" b="1" dirty="0">
                <a:solidFill>
                  <a:srgbClr val="F2AF00"/>
                </a:solidFill>
                <a:effectLst>
                  <a:outerShdw blurRad="38100" dist="38100" dir="2700000" algn="tl">
                    <a:srgbClr val="C0C0C0"/>
                  </a:outerShdw>
                </a:effectLst>
              </a:rPr>
            </a:br>
            <a:r>
              <a:rPr lang="en-GB" sz="4000" b="1" dirty="0">
                <a:solidFill>
                  <a:srgbClr val="F2AF00">
                    <a:lumMod val="50000"/>
                  </a:srgbClr>
                </a:solidFill>
                <a:effectLst>
                  <a:outerShdw blurRad="38100" dist="38100" dir="2700000" algn="tl">
                    <a:srgbClr val="C0C0C0"/>
                  </a:outerShdw>
                </a:effectLst>
              </a:rPr>
              <a:t>Suggested </a:t>
            </a:r>
            <a:r>
              <a:rPr lang="en-GB" sz="4000" b="1" dirty="0" smtClean="0">
                <a:solidFill>
                  <a:srgbClr val="F2AF00">
                    <a:lumMod val="50000"/>
                  </a:srgbClr>
                </a:solidFill>
                <a:effectLst>
                  <a:outerShdw blurRad="38100" dist="38100" dir="2700000" algn="tl">
                    <a:srgbClr val="C0C0C0"/>
                  </a:outerShdw>
                </a:effectLst>
              </a:rPr>
              <a:t>thematic areas</a:t>
            </a:r>
            <a:endParaRPr lang="en-GB" sz="4000" b="1" dirty="0">
              <a:solidFill>
                <a:srgbClr val="F2AF00">
                  <a:lumMod val="50000"/>
                </a:srgbClr>
              </a:solidFill>
              <a:effectLst>
                <a:outerShdw blurRad="38100" dist="38100" dir="2700000" algn="tl">
                  <a:srgbClr val="C0C0C0"/>
                </a:outerShdw>
              </a:effectLst>
            </a:endParaRPr>
          </a:p>
        </p:txBody>
      </p:sp>
      <p:graphicFrame>
        <p:nvGraphicFramePr>
          <p:cNvPr id="6" name="Table 5"/>
          <p:cNvGraphicFramePr>
            <a:graphicFrameLocks noGrp="1"/>
          </p:cNvGraphicFramePr>
          <p:nvPr>
            <p:extLst>
              <p:ext uri="{D42A27DB-BD31-4B8C-83A1-F6EECF244321}">
                <p14:modId xmlns:p14="http://schemas.microsoft.com/office/powerpoint/2010/main" val="492886930"/>
              </p:ext>
            </p:extLst>
          </p:nvPr>
        </p:nvGraphicFramePr>
        <p:xfrm>
          <a:off x="312630" y="2204864"/>
          <a:ext cx="7488832" cy="3960440"/>
        </p:xfrm>
        <a:graphic>
          <a:graphicData uri="http://schemas.openxmlformats.org/drawingml/2006/table">
            <a:tbl>
              <a:tblPr firstRow="1" bandRow="1">
                <a:tableStyleId>{5C22544A-7EE6-4342-B048-85BDC9FD1C3A}</a:tableStyleId>
              </a:tblPr>
              <a:tblGrid>
                <a:gridCol w="3744416"/>
                <a:gridCol w="3744416"/>
              </a:tblGrid>
              <a:tr h="1479341">
                <a:tc>
                  <a:txBody>
                    <a:bodyPr/>
                    <a:lstStyle/>
                    <a:p>
                      <a:pPr marL="457200" marR="0" lvl="0" indent="-457200" algn="l" defTabSz="914400" rtl="0" eaLnBrk="1" fontAlgn="auto" latinLnBrk="0" hangingPunct="1">
                        <a:lnSpc>
                          <a:spcPct val="100000"/>
                        </a:lnSpc>
                        <a:spcBef>
                          <a:spcPts val="400"/>
                        </a:spcBef>
                        <a:spcAft>
                          <a:spcPts val="0"/>
                        </a:spcAft>
                        <a:buClrTx/>
                        <a:buSzTx/>
                        <a:buFont typeface="Arial" panose="020B0604020202020204" pitchFamily="34" charset="0"/>
                        <a:buChar char="•"/>
                        <a:tabLst>
                          <a:tab pos="228600" algn="l"/>
                        </a:tabLst>
                        <a:defRPr/>
                      </a:pPr>
                      <a:r>
                        <a:rPr kumimoji="0" lang="en-GB" sz="1800" b="1" i="0" u="none" strike="noStrike" kern="1200" cap="none" spc="0" normalizeH="0" baseline="0" noProof="0" dirty="0" smtClean="0">
                          <a:ln>
                            <a:noFill/>
                          </a:ln>
                          <a:solidFill>
                            <a:srgbClr val="F2AF00">
                              <a:lumMod val="50000"/>
                            </a:srgbClr>
                          </a:solidFill>
                          <a:effectLst/>
                          <a:uLnTx/>
                          <a:uFillTx/>
                          <a:latin typeface="+mn-lt"/>
                          <a:ea typeface="+mn-ea"/>
                          <a:cs typeface="+mn-cs"/>
                        </a:rPr>
                        <a:t>Area based approaches</a:t>
                      </a:r>
                    </a:p>
                    <a:p>
                      <a:pPr marL="457200" marR="0" lvl="0" indent="-457200" algn="l" defTabSz="914400" rtl="0" eaLnBrk="1" fontAlgn="auto" latinLnBrk="0" hangingPunct="1">
                        <a:lnSpc>
                          <a:spcPct val="100000"/>
                        </a:lnSpc>
                        <a:spcBef>
                          <a:spcPts val="400"/>
                        </a:spcBef>
                        <a:spcAft>
                          <a:spcPts val="0"/>
                        </a:spcAft>
                        <a:buClrTx/>
                        <a:buSzTx/>
                        <a:buFont typeface="Arial" panose="020B0604020202020204" pitchFamily="34" charset="0"/>
                        <a:buChar char="•"/>
                        <a:tabLst>
                          <a:tab pos="228600" algn="l"/>
                        </a:tabLst>
                        <a:defRPr/>
                      </a:pPr>
                      <a:r>
                        <a:rPr kumimoji="0" lang="en-GB" sz="1800" b="1" i="0" u="none" strike="noStrike" kern="1200" cap="none" spc="0" normalizeH="0" baseline="0" noProof="0" dirty="0" smtClean="0">
                          <a:ln>
                            <a:noFill/>
                          </a:ln>
                          <a:solidFill>
                            <a:srgbClr val="F2AF00">
                              <a:lumMod val="50000"/>
                            </a:srgbClr>
                          </a:solidFill>
                          <a:effectLst/>
                          <a:uLnTx/>
                          <a:uFillTx/>
                          <a:latin typeface="+mn-lt"/>
                          <a:ea typeface="+mn-ea"/>
                          <a:cs typeface="+mn-cs"/>
                        </a:rPr>
                        <a:t>The cluster system</a:t>
                      </a:r>
                    </a:p>
                    <a:p>
                      <a:pPr marL="285750" indent="-285750">
                        <a:buFont typeface="Arial" panose="020B0604020202020204" pitchFamily="34" charset="0"/>
                        <a:buChar char="•"/>
                      </a:pPr>
                      <a:endParaRPr lang="en-GB" dirty="0">
                        <a:effectLst/>
                      </a:endParaRPr>
                    </a:p>
                  </a:txBody>
                  <a:tcPr>
                    <a:solidFill>
                      <a:schemeClr val="tx2">
                        <a:lumMod val="40000"/>
                        <a:lumOff val="60000"/>
                      </a:schemeClr>
                    </a:solidFill>
                  </a:tcPr>
                </a:tc>
                <a:tc>
                  <a:txBody>
                    <a:bodyPr/>
                    <a:lstStyle/>
                    <a:p>
                      <a:pPr marL="457200" marR="0" lvl="0" indent="-457200" algn="l" defTabSz="914400" rtl="0" eaLnBrk="1" fontAlgn="auto" latinLnBrk="0" hangingPunct="1">
                        <a:lnSpc>
                          <a:spcPct val="100000"/>
                        </a:lnSpc>
                        <a:spcBef>
                          <a:spcPts val="400"/>
                        </a:spcBef>
                        <a:spcAft>
                          <a:spcPts val="0"/>
                        </a:spcAft>
                        <a:buClrTx/>
                        <a:buSzTx/>
                        <a:buFont typeface="Arial" panose="020B0604020202020204" pitchFamily="34" charset="0"/>
                        <a:buChar char="•"/>
                        <a:tabLst>
                          <a:tab pos="228600" algn="l"/>
                        </a:tabLst>
                        <a:defRPr/>
                      </a:pPr>
                      <a:r>
                        <a:rPr kumimoji="0" lang="en-GB" sz="1800" b="1" i="0" u="none" strike="noStrike" kern="1200" cap="none" spc="0" normalizeH="0" baseline="0" noProof="0" dirty="0" smtClean="0">
                          <a:ln>
                            <a:noFill/>
                          </a:ln>
                          <a:solidFill>
                            <a:srgbClr val="F2AF00">
                              <a:lumMod val="50000"/>
                            </a:srgbClr>
                          </a:solidFill>
                          <a:effectLst/>
                          <a:uLnTx/>
                          <a:uFillTx/>
                          <a:latin typeface="+mn-lt"/>
                          <a:ea typeface="+mn-ea"/>
                          <a:cs typeface="+mn-cs"/>
                        </a:rPr>
                        <a:t>Cash programming</a:t>
                      </a:r>
                    </a:p>
                    <a:p>
                      <a:pPr marL="457200" marR="0" lvl="0" indent="-457200" algn="l" defTabSz="914400" rtl="0" eaLnBrk="1" fontAlgn="auto" latinLnBrk="0" hangingPunct="1">
                        <a:lnSpc>
                          <a:spcPct val="100000"/>
                        </a:lnSpc>
                        <a:spcBef>
                          <a:spcPts val="400"/>
                        </a:spcBef>
                        <a:spcAft>
                          <a:spcPts val="0"/>
                        </a:spcAft>
                        <a:buClrTx/>
                        <a:buSzTx/>
                        <a:buFont typeface="Arial" panose="020B0604020202020204" pitchFamily="34" charset="0"/>
                        <a:buChar char="•"/>
                        <a:tabLst>
                          <a:tab pos="228600" algn="l"/>
                        </a:tabLst>
                        <a:defRPr/>
                      </a:pPr>
                      <a:r>
                        <a:rPr kumimoji="0" lang="en-GB" sz="1800" b="1" i="0" u="none" strike="noStrike" kern="1200" cap="none" spc="0" normalizeH="0" baseline="0" noProof="0" dirty="0" smtClean="0">
                          <a:ln>
                            <a:noFill/>
                          </a:ln>
                          <a:solidFill>
                            <a:srgbClr val="F2AF00">
                              <a:lumMod val="50000"/>
                            </a:srgbClr>
                          </a:solidFill>
                          <a:effectLst/>
                          <a:uLnTx/>
                          <a:uFillTx/>
                          <a:latin typeface="+mn-lt"/>
                          <a:ea typeface="+mn-ea"/>
                          <a:cs typeface="+mn-cs"/>
                        </a:rPr>
                        <a:t>Role of markets and the private sector</a:t>
                      </a:r>
                    </a:p>
                    <a:p>
                      <a:pPr marL="457200" marR="0" lvl="0" indent="-457200" algn="l" defTabSz="914400" rtl="0" eaLnBrk="1" fontAlgn="auto" latinLnBrk="0" hangingPunct="1">
                        <a:lnSpc>
                          <a:spcPct val="100000"/>
                        </a:lnSpc>
                        <a:spcBef>
                          <a:spcPts val="400"/>
                        </a:spcBef>
                        <a:spcAft>
                          <a:spcPts val="0"/>
                        </a:spcAft>
                        <a:buClrTx/>
                        <a:buSzTx/>
                        <a:buFont typeface="Arial" panose="020B0604020202020204" pitchFamily="34" charset="0"/>
                        <a:buChar char="•"/>
                        <a:tabLst>
                          <a:tab pos="228600" algn="l"/>
                        </a:tabLst>
                        <a:defRPr/>
                      </a:pPr>
                      <a:r>
                        <a:rPr kumimoji="0" lang="en-GB" sz="1800" b="1" i="0" u="none" strike="noStrike" kern="1200" cap="none" spc="0" normalizeH="0" baseline="0" noProof="0" dirty="0" smtClean="0">
                          <a:ln>
                            <a:noFill/>
                          </a:ln>
                          <a:solidFill>
                            <a:srgbClr val="F2AF00">
                              <a:lumMod val="50000"/>
                            </a:srgbClr>
                          </a:solidFill>
                          <a:effectLst/>
                          <a:uLnTx/>
                          <a:uFillTx/>
                          <a:latin typeface="+mn-lt"/>
                          <a:ea typeface="+mn-ea"/>
                          <a:cs typeface="+mn-cs"/>
                        </a:rPr>
                        <a:t>Needs assessment</a:t>
                      </a:r>
                    </a:p>
                  </a:txBody>
                  <a:tcPr>
                    <a:solidFill>
                      <a:schemeClr val="tx2">
                        <a:lumMod val="40000"/>
                        <a:lumOff val="60000"/>
                      </a:schemeClr>
                    </a:solidFill>
                  </a:tcPr>
                </a:tc>
              </a:tr>
              <a:tr h="2481099">
                <a:tc>
                  <a:txBody>
                    <a:bodyPr/>
                    <a:lstStyle/>
                    <a:p>
                      <a:pPr marL="457200" marR="0" lvl="0" indent="-457200" algn="l" defTabSz="914400" rtl="0" eaLnBrk="1" fontAlgn="auto" latinLnBrk="0" hangingPunct="1">
                        <a:lnSpc>
                          <a:spcPct val="100000"/>
                        </a:lnSpc>
                        <a:spcBef>
                          <a:spcPts val="400"/>
                        </a:spcBef>
                        <a:spcAft>
                          <a:spcPts val="0"/>
                        </a:spcAft>
                        <a:buClrTx/>
                        <a:buSzTx/>
                        <a:buFont typeface="Arial" panose="020B0604020202020204" pitchFamily="34" charset="0"/>
                        <a:buChar char="•"/>
                        <a:tabLst>
                          <a:tab pos="228600" algn="l"/>
                        </a:tabLst>
                        <a:defRPr/>
                      </a:pPr>
                      <a:r>
                        <a:rPr kumimoji="0" lang="en-GB" sz="1800" b="1" i="0" u="none" strike="noStrike" kern="1200" cap="none" spc="0" normalizeH="0" baseline="0" noProof="0" dirty="0" smtClean="0">
                          <a:ln>
                            <a:noFill/>
                          </a:ln>
                          <a:solidFill>
                            <a:srgbClr val="F2AF00">
                              <a:lumMod val="50000"/>
                            </a:srgbClr>
                          </a:solidFill>
                          <a:effectLst/>
                          <a:uLnTx/>
                          <a:uFillTx/>
                          <a:latin typeface="+mn-lt"/>
                          <a:ea typeface="+mn-ea"/>
                          <a:cs typeface="+mn-cs"/>
                        </a:rPr>
                        <a:t>Accountability to affected populations</a:t>
                      </a:r>
                    </a:p>
                    <a:p>
                      <a:pPr marL="457200" marR="0" lvl="0" indent="-457200" algn="l" defTabSz="914400" rtl="0" eaLnBrk="1" fontAlgn="auto" latinLnBrk="0" hangingPunct="1">
                        <a:lnSpc>
                          <a:spcPct val="100000"/>
                        </a:lnSpc>
                        <a:spcBef>
                          <a:spcPts val="400"/>
                        </a:spcBef>
                        <a:spcAft>
                          <a:spcPts val="0"/>
                        </a:spcAft>
                        <a:buClrTx/>
                        <a:buSzTx/>
                        <a:buFont typeface="Arial" panose="020B0604020202020204" pitchFamily="34" charset="0"/>
                        <a:buChar char="•"/>
                        <a:tabLst>
                          <a:tab pos="228600" algn="l"/>
                        </a:tabLst>
                        <a:defRPr/>
                      </a:pPr>
                      <a:r>
                        <a:rPr kumimoji="0" lang="en-GB" sz="1800" b="1" i="0" u="none" strike="noStrike" kern="1200" cap="none" spc="0" normalizeH="0" baseline="0" noProof="0" dirty="0" smtClean="0">
                          <a:ln>
                            <a:noFill/>
                          </a:ln>
                          <a:solidFill>
                            <a:srgbClr val="F2AF00">
                              <a:lumMod val="50000"/>
                            </a:srgbClr>
                          </a:solidFill>
                          <a:effectLst/>
                          <a:uLnTx/>
                          <a:uFillTx/>
                          <a:latin typeface="+mn-lt"/>
                          <a:ea typeface="+mn-ea"/>
                          <a:cs typeface="+mn-cs"/>
                        </a:rPr>
                        <a:t>Protection of vulnerable populations</a:t>
                      </a:r>
                    </a:p>
                    <a:p>
                      <a:pPr marL="457200" marR="0" lvl="0" indent="-457200" algn="l" defTabSz="914400" rtl="0" eaLnBrk="1" fontAlgn="auto" latinLnBrk="0" hangingPunct="1">
                        <a:lnSpc>
                          <a:spcPct val="100000"/>
                        </a:lnSpc>
                        <a:spcBef>
                          <a:spcPts val="400"/>
                        </a:spcBef>
                        <a:spcAft>
                          <a:spcPts val="0"/>
                        </a:spcAft>
                        <a:buClrTx/>
                        <a:buSzTx/>
                        <a:buFont typeface="Arial" panose="020B0604020202020204" pitchFamily="34" charset="0"/>
                        <a:buChar char="•"/>
                        <a:tabLst>
                          <a:tab pos="228600" algn="l"/>
                        </a:tabLst>
                        <a:defRPr/>
                      </a:pPr>
                      <a:r>
                        <a:rPr kumimoji="0" lang="en-GB" sz="1800" b="1" i="0" u="none" strike="noStrike" kern="1200" cap="none" spc="0" normalizeH="0" baseline="0" noProof="0" dirty="0" smtClean="0">
                          <a:ln>
                            <a:noFill/>
                          </a:ln>
                          <a:solidFill>
                            <a:srgbClr val="F2AF00">
                              <a:lumMod val="50000"/>
                            </a:srgbClr>
                          </a:solidFill>
                          <a:effectLst/>
                          <a:uLnTx/>
                          <a:uFillTx/>
                          <a:latin typeface="+mn-lt"/>
                          <a:ea typeface="+mn-ea"/>
                          <a:cs typeface="+mn-cs"/>
                        </a:rPr>
                        <a:t>Gender dimensions in urban areas</a:t>
                      </a:r>
                    </a:p>
                    <a:p>
                      <a:pPr marL="285750" indent="-285750">
                        <a:buFont typeface="Arial" panose="020B0604020202020204" pitchFamily="34" charset="0"/>
                        <a:buChar char="•"/>
                      </a:pPr>
                      <a:endParaRPr lang="en-GB" dirty="0">
                        <a:effectLst/>
                      </a:endParaRPr>
                    </a:p>
                  </a:txBody>
                  <a:tcPr>
                    <a:solidFill>
                      <a:schemeClr val="tx2">
                        <a:lumMod val="40000"/>
                        <a:lumOff val="60000"/>
                      </a:schemeClr>
                    </a:solidFill>
                  </a:tcPr>
                </a:tc>
                <a:tc>
                  <a:txBody>
                    <a:bodyPr/>
                    <a:lstStyle/>
                    <a:p>
                      <a:pPr marL="457200" indent="-457200">
                        <a:spcBef>
                          <a:spcPts val="400"/>
                        </a:spcBef>
                        <a:buFont typeface="Arial" panose="020B0604020202020204" pitchFamily="34" charset="0"/>
                        <a:buChar char="•"/>
                        <a:tabLst>
                          <a:tab pos="228600" algn="l"/>
                        </a:tabLst>
                        <a:defRPr/>
                      </a:pPr>
                      <a:r>
                        <a:rPr lang="en-GB" b="1" dirty="0" smtClean="0">
                          <a:solidFill>
                            <a:srgbClr val="F2AF00">
                              <a:lumMod val="50000"/>
                            </a:srgbClr>
                          </a:solidFill>
                          <a:effectLst/>
                        </a:rPr>
                        <a:t>Urban governance and humanitarian response</a:t>
                      </a:r>
                    </a:p>
                    <a:p>
                      <a:pPr marL="457200" indent="-457200">
                        <a:spcBef>
                          <a:spcPts val="400"/>
                        </a:spcBef>
                        <a:buFont typeface="Arial" panose="020B0604020202020204" pitchFamily="34" charset="0"/>
                        <a:buChar char="•"/>
                        <a:tabLst>
                          <a:tab pos="228600" algn="l"/>
                        </a:tabLst>
                        <a:defRPr/>
                      </a:pPr>
                      <a:r>
                        <a:rPr lang="en-GB" b="1" dirty="0" smtClean="0">
                          <a:solidFill>
                            <a:srgbClr val="F2AF00">
                              <a:lumMod val="50000"/>
                            </a:srgbClr>
                          </a:solidFill>
                          <a:effectLst/>
                        </a:rPr>
                        <a:t>The role of local organisations</a:t>
                      </a:r>
                    </a:p>
                    <a:p>
                      <a:pPr marL="457200" indent="-457200">
                        <a:spcBef>
                          <a:spcPts val="400"/>
                        </a:spcBef>
                        <a:buFont typeface="Arial" panose="020B0604020202020204" pitchFamily="34" charset="0"/>
                        <a:buChar char="•"/>
                        <a:tabLst>
                          <a:tab pos="228600" algn="l"/>
                        </a:tabLst>
                        <a:defRPr/>
                      </a:pPr>
                      <a:r>
                        <a:rPr lang="en-GB" b="1" dirty="0" smtClean="0">
                          <a:solidFill>
                            <a:srgbClr val="F2AF00">
                              <a:lumMod val="50000"/>
                            </a:srgbClr>
                          </a:solidFill>
                          <a:effectLst/>
                        </a:rPr>
                        <a:t>Housing and property rights</a:t>
                      </a:r>
                    </a:p>
                    <a:p>
                      <a:pPr marL="457200" indent="-457200">
                        <a:spcBef>
                          <a:spcPts val="400"/>
                        </a:spcBef>
                        <a:buFont typeface="Arial" panose="020B0604020202020204" pitchFamily="34" charset="0"/>
                        <a:buChar char="•"/>
                        <a:tabLst>
                          <a:tab pos="228600" algn="l"/>
                        </a:tabLst>
                        <a:defRPr/>
                      </a:pPr>
                      <a:r>
                        <a:rPr lang="en-GB" b="1" dirty="0" smtClean="0">
                          <a:solidFill>
                            <a:srgbClr val="F2AF00">
                              <a:lumMod val="50000"/>
                            </a:srgbClr>
                          </a:solidFill>
                          <a:effectLst/>
                        </a:rPr>
                        <a:t>From relief to recovery and development</a:t>
                      </a:r>
                    </a:p>
                  </a:txBody>
                  <a:tcPr>
                    <a:solidFill>
                      <a:schemeClr val="tx2">
                        <a:lumMod val="40000"/>
                        <a:lumOff val="60000"/>
                      </a:schemeClr>
                    </a:solidFill>
                  </a:tcPr>
                </a:tc>
              </a:tr>
            </a:tbl>
          </a:graphicData>
        </a:graphic>
      </p:graphicFrame>
      <p:sp>
        <p:nvSpPr>
          <p:cNvPr id="7" name="Rectangle 6"/>
          <p:cNvSpPr>
            <a:spLocks noChangeArrowheads="1"/>
          </p:cNvSpPr>
          <p:nvPr/>
        </p:nvSpPr>
        <p:spPr bwMode="auto">
          <a:xfrm>
            <a:off x="323306" y="1436138"/>
            <a:ext cx="8249463" cy="1054135"/>
          </a:xfrm>
          <a:prstGeom prst="rect">
            <a:avLst/>
          </a:prstGeom>
          <a:noFill/>
          <a:ln w="9525">
            <a:noFill/>
            <a:miter lim="800000"/>
            <a:headEnd/>
            <a:tailEnd/>
          </a:ln>
          <a:effectLst/>
        </p:spPr>
        <p:txBody>
          <a:bodyPr wrap="square" anchor="ctr">
            <a:spAutoFit/>
          </a:bodyPr>
          <a:lstStyle/>
          <a:p>
            <a:pPr>
              <a:spcBef>
                <a:spcPts val="400"/>
              </a:spcBef>
              <a:tabLst>
                <a:tab pos="228600" algn="l"/>
              </a:tabLst>
              <a:defRPr/>
            </a:pPr>
            <a:endParaRPr lang="en-GB" sz="1200" b="1" dirty="0" smtClean="0">
              <a:solidFill>
                <a:srgbClr val="F2AF00">
                  <a:lumMod val="50000"/>
                </a:srgbClr>
              </a:solidFill>
              <a:effectLst>
                <a:outerShdw blurRad="38100" dist="38100" dir="2700000" algn="tl">
                  <a:srgbClr val="C0C0C0"/>
                </a:outerShdw>
              </a:effectLst>
            </a:endParaRPr>
          </a:p>
          <a:p>
            <a:pPr>
              <a:spcBef>
                <a:spcPts val="400"/>
              </a:spcBef>
              <a:tabLst>
                <a:tab pos="228600" algn="l"/>
              </a:tabLst>
              <a:defRPr/>
            </a:pPr>
            <a:r>
              <a:rPr lang="en-GB" b="1" dirty="0" smtClean="0">
                <a:solidFill>
                  <a:srgbClr val="F2AF00">
                    <a:lumMod val="50000"/>
                  </a:srgbClr>
                </a:solidFill>
                <a:effectLst>
                  <a:outerShdw blurRad="38100" dist="38100" dir="2700000" algn="tl">
                    <a:srgbClr val="C0C0C0"/>
                  </a:outerShdw>
                </a:effectLst>
              </a:rPr>
              <a:t>(Applicable to both Learning Consortium and Learning Fund)</a:t>
            </a:r>
          </a:p>
          <a:p>
            <a:pPr>
              <a:spcBef>
                <a:spcPts val="400"/>
              </a:spcBef>
              <a:tabLst>
                <a:tab pos="228600" algn="l"/>
              </a:tabLst>
              <a:defRPr/>
            </a:pPr>
            <a:endParaRPr lang="en-GB" sz="1200" b="1" dirty="0" smtClean="0">
              <a:solidFill>
                <a:srgbClr val="F2AF00">
                  <a:lumMod val="50000"/>
                </a:srgbClr>
              </a:solidFill>
              <a:effectLst>
                <a:outerShdw blurRad="38100" dist="38100" dir="2700000" algn="tl">
                  <a:srgbClr val="C0C0C0"/>
                </a:outerShdw>
              </a:effectLst>
            </a:endParaRPr>
          </a:p>
          <a:p>
            <a:pPr>
              <a:spcBef>
                <a:spcPts val="400"/>
              </a:spcBef>
              <a:tabLst>
                <a:tab pos="228600" algn="l"/>
              </a:tabLst>
              <a:defRPr/>
            </a:pPr>
            <a:endParaRPr lang="en-GB" sz="1050" b="1" dirty="0">
              <a:solidFill>
                <a:srgbClr val="F2AF00">
                  <a:lumMod val="50000"/>
                </a:srgbClr>
              </a:solidFill>
              <a:effectLst>
                <a:outerShdw blurRad="38100" dist="38100" dir="2700000" algn="tl">
                  <a:srgbClr val="C0C0C0"/>
                </a:outerShdw>
              </a:effectLst>
            </a:endParaRPr>
          </a:p>
        </p:txBody>
      </p:sp>
    </p:spTree>
    <p:extLst>
      <p:ext uri="{BB962C8B-B14F-4D97-AF65-F5344CB8AC3E}">
        <p14:creationId xmlns:p14="http://schemas.microsoft.com/office/powerpoint/2010/main" val="3197752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1_IIED powerpoint green">
  <a:themeElements>
    <a:clrScheme name="IIED orange">
      <a:dk1>
        <a:sysClr val="windowText" lastClr="000000"/>
      </a:dk1>
      <a:lt1>
        <a:sysClr val="window" lastClr="FFFFFF"/>
      </a:lt1>
      <a:dk2>
        <a:srgbClr val="F2AF00"/>
      </a:dk2>
      <a:lt2>
        <a:srgbClr val="FFFFFF"/>
      </a:lt2>
      <a:accent1>
        <a:srgbClr val="F2AF00"/>
      </a:accent1>
      <a:accent2>
        <a:srgbClr val="F2AF00"/>
      </a:accent2>
      <a:accent3>
        <a:srgbClr val="F2AF00"/>
      </a:accent3>
      <a:accent4>
        <a:srgbClr val="F2AF00"/>
      </a:accent4>
      <a:accent5>
        <a:srgbClr val="F2AF00"/>
      </a:accent5>
      <a:accent6>
        <a:srgbClr val="F2AF00"/>
      </a:accent6>
      <a:hlink>
        <a:srgbClr val="F2AF00"/>
      </a:hlink>
      <a:folHlink>
        <a:srgbClr val="FFFFFF"/>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253</Words>
  <Application>Microsoft Office PowerPoint</Application>
  <PresentationFormat>On-screen Show (4:3)</PresentationFormat>
  <Paragraphs>40</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1_IIED powerpoint green</vt:lpstr>
      <vt:lpstr>Increasing Knowledge, Capacity and Commitment for Urban Humanitarian Response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Knowledge, Capacity and Commitment for Urban Humanitarian Response</dc:title>
  <dc:creator>Diane Archer</dc:creator>
  <cp:lastModifiedBy>Diane Archer</cp:lastModifiedBy>
  <cp:revision>4</cp:revision>
  <dcterms:created xsi:type="dcterms:W3CDTF">2015-04-17T08:40:16Z</dcterms:created>
  <dcterms:modified xsi:type="dcterms:W3CDTF">2015-04-17T09:04:01Z</dcterms:modified>
</cp:coreProperties>
</file>