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0"/>
  </p:notesMasterIdLst>
  <p:handoutMasterIdLst>
    <p:handoutMasterId r:id="rId11"/>
  </p:handoutMasterIdLst>
  <p:sldIdLst>
    <p:sldId id="256" r:id="rId5"/>
    <p:sldId id="258" r:id="rId6"/>
    <p:sldId id="270" r:id="rId7"/>
    <p:sldId id="266" r:id="rId8"/>
    <p:sldId id="260" r:id="rId9"/>
  </p:sldIdLst>
  <p:sldSz cx="10058400" cy="7772400"/>
  <p:notesSz cx="6858000" cy="9144000"/>
  <p:defaultTextStyle>
    <a:defPPr>
      <a:defRPr lang="en-US"/>
    </a:defPPr>
    <a:lvl1pPr marL="0" algn="l" defTabSz="509412" rtl="0" eaLnBrk="1" latinLnBrk="0" hangingPunct="1">
      <a:defRPr sz="2000" kern="1200">
        <a:solidFill>
          <a:schemeClr val="tx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0" autoAdjust="0"/>
    <p:restoredTop sz="94660"/>
  </p:normalViewPr>
  <p:slideViewPr>
    <p:cSldViewPr snapToGrid="0" snapToObjects="1">
      <p:cViewPr>
        <p:scale>
          <a:sx n="83" d="100"/>
          <a:sy n="83" d="100"/>
        </p:scale>
        <p:origin x="-1304" y="16"/>
      </p:cViewPr>
      <p:guideLst>
        <p:guide orient="horz" pos="2378"/>
        <p:guide orient="horz" pos="4265"/>
        <p:guide orient="horz" pos="134"/>
        <p:guide orient="horz" pos="4665"/>
        <p:guide orient="horz" pos="580"/>
        <p:guide orient="horz" pos="986"/>
        <p:guide pos="6203"/>
        <p:guide pos="3168"/>
        <p:guide pos="5451"/>
        <p:guide pos="574"/>
        <p:guide pos="2098"/>
        <p:guide pos="14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AE8377D-C277-4243-890F-7D76210F3C08}" type="datetimeFigureOut">
              <a:rPr lang="en-US" smtClean="0"/>
              <a:t>05/12/2016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9B7F2B3-4DAE-CA44-8BCF-1F2B32124916}" type="slidenum">
              <a:rPr lang="en-US" smtClean="0"/>
              <a:t>‹#›</a:t>
            </a:fld>
            <a:endParaRPr lang="en-US"/>
          </a:p>
        </p:txBody>
      </p:sp>
    </p:spTree>
    <p:extLst>
      <p:ext uri="{BB962C8B-B14F-4D97-AF65-F5344CB8AC3E}">
        <p14:creationId xmlns:p14="http://schemas.microsoft.com/office/powerpoint/2010/main" val="16379413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45E5E6-BD34-F249-9CFD-B38C07B14384}" type="datetimeFigureOut">
              <a:rPr lang="en-US" smtClean="0"/>
              <a:t>05/12/2016</a:t>
            </a:fld>
            <a:endParaRPr lang="en-US"/>
          </a:p>
        </p:txBody>
      </p:sp>
      <p:sp>
        <p:nvSpPr>
          <p:cNvPr id="4" name="Slide Image Placeholder 3"/>
          <p:cNvSpPr>
            <a:spLocks noGrp="1" noRot="1" noChangeAspect="1"/>
          </p:cNvSpPr>
          <p:nvPr>
            <p:ph type="sldImg" idx="2"/>
          </p:nvPr>
        </p:nvSpPr>
        <p:spPr>
          <a:xfrm>
            <a:off x="1209675" y="685800"/>
            <a:ext cx="44386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A5B7E7-E587-8349-8679-CA163636E320}" type="slidenum">
              <a:rPr lang="en-US" smtClean="0"/>
              <a:t>‹#›</a:t>
            </a:fld>
            <a:endParaRPr lang="en-US"/>
          </a:p>
        </p:txBody>
      </p:sp>
    </p:spTree>
    <p:extLst>
      <p:ext uri="{BB962C8B-B14F-4D97-AF65-F5344CB8AC3E}">
        <p14:creationId xmlns:p14="http://schemas.microsoft.com/office/powerpoint/2010/main" val="1778913294"/>
      </p:ext>
    </p:extLst>
  </p:cSld>
  <p:clrMap bg1="lt1" tx1="dk1" bg2="lt2" tx2="dk2" accent1="accent1" accent2="accent2" accent3="accent3" accent4="accent4" accent5="accent5" accent6="accent6" hlink="hlink" folHlink="folHlink"/>
  <p:hf hdr="0" ftr="0" dt="0"/>
  <p:notesStyle>
    <a:lvl1pPr marL="0" algn="l" defTabSz="509412" rtl="0" eaLnBrk="1" latinLnBrk="0" hangingPunct="1">
      <a:defRPr sz="1300" kern="1200">
        <a:solidFill>
          <a:schemeClr val="tx1"/>
        </a:solidFill>
        <a:latin typeface="+mn-lt"/>
        <a:ea typeface="+mn-ea"/>
        <a:cs typeface="+mn-cs"/>
      </a:defRPr>
    </a:lvl1pPr>
    <a:lvl2pPr marL="509412" algn="l" defTabSz="509412" rtl="0" eaLnBrk="1" latinLnBrk="0" hangingPunct="1">
      <a:defRPr sz="1300" kern="1200">
        <a:solidFill>
          <a:schemeClr val="tx1"/>
        </a:solidFill>
        <a:latin typeface="+mn-lt"/>
        <a:ea typeface="+mn-ea"/>
        <a:cs typeface="+mn-cs"/>
      </a:defRPr>
    </a:lvl2pPr>
    <a:lvl3pPr marL="1018824" algn="l" defTabSz="509412" rtl="0" eaLnBrk="1" latinLnBrk="0" hangingPunct="1">
      <a:defRPr sz="1300" kern="1200">
        <a:solidFill>
          <a:schemeClr val="tx1"/>
        </a:solidFill>
        <a:latin typeface="+mn-lt"/>
        <a:ea typeface="+mn-ea"/>
        <a:cs typeface="+mn-cs"/>
      </a:defRPr>
    </a:lvl3pPr>
    <a:lvl4pPr marL="1528237" algn="l" defTabSz="509412" rtl="0" eaLnBrk="1" latinLnBrk="0" hangingPunct="1">
      <a:defRPr sz="1300" kern="1200">
        <a:solidFill>
          <a:schemeClr val="tx1"/>
        </a:solidFill>
        <a:latin typeface="+mn-lt"/>
        <a:ea typeface="+mn-ea"/>
        <a:cs typeface="+mn-cs"/>
      </a:defRPr>
    </a:lvl4pPr>
    <a:lvl5pPr marL="2037649" algn="l" defTabSz="509412" rtl="0" eaLnBrk="1" latinLnBrk="0" hangingPunct="1">
      <a:defRPr sz="1300" kern="1200">
        <a:solidFill>
          <a:schemeClr val="tx1"/>
        </a:solidFill>
        <a:latin typeface="+mn-lt"/>
        <a:ea typeface="+mn-ea"/>
        <a:cs typeface="+mn-cs"/>
      </a:defRPr>
    </a:lvl5pPr>
    <a:lvl6pPr marL="2547061" algn="l" defTabSz="509412" rtl="0" eaLnBrk="1" latinLnBrk="0" hangingPunct="1">
      <a:defRPr sz="1300" kern="1200">
        <a:solidFill>
          <a:schemeClr val="tx1"/>
        </a:solidFill>
        <a:latin typeface="+mn-lt"/>
        <a:ea typeface="+mn-ea"/>
        <a:cs typeface="+mn-cs"/>
      </a:defRPr>
    </a:lvl6pPr>
    <a:lvl7pPr marL="3056473" algn="l" defTabSz="509412" rtl="0" eaLnBrk="1" latinLnBrk="0" hangingPunct="1">
      <a:defRPr sz="1300" kern="1200">
        <a:solidFill>
          <a:schemeClr val="tx1"/>
        </a:solidFill>
        <a:latin typeface="+mn-lt"/>
        <a:ea typeface="+mn-ea"/>
        <a:cs typeface="+mn-cs"/>
      </a:defRPr>
    </a:lvl7pPr>
    <a:lvl8pPr marL="3565886" algn="l" defTabSz="509412" rtl="0" eaLnBrk="1" latinLnBrk="0" hangingPunct="1">
      <a:defRPr sz="1300" kern="1200">
        <a:solidFill>
          <a:schemeClr val="tx1"/>
        </a:solidFill>
        <a:latin typeface="+mn-lt"/>
        <a:ea typeface="+mn-ea"/>
        <a:cs typeface="+mn-cs"/>
      </a:defRPr>
    </a:lvl8pPr>
    <a:lvl9pPr marL="4075298" algn="l" defTabSz="509412"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300" b="0" i="1" kern="1200" dirty="0" smtClean="0">
                <a:solidFill>
                  <a:schemeClr val="tx1"/>
                </a:solidFill>
                <a:effectLst/>
                <a:latin typeface="+mn-lt"/>
                <a:ea typeface="+mn-ea"/>
                <a:cs typeface="+mn-cs"/>
              </a:rPr>
              <a:t>Cues for action </a:t>
            </a:r>
            <a:r>
              <a:rPr lang="en-US" sz="1300" b="0" kern="1200" dirty="0" smtClean="0">
                <a:solidFill>
                  <a:schemeClr val="tx1"/>
                </a:solidFill>
                <a:effectLst/>
                <a:latin typeface="+mn-lt"/>
                <a:ea typeface="+mn-ea"/>
                <a:cs typeface="+mn-cs"/>
              </a:rPr>
              <a:t>proved the most significant determinant. Demonstration homes constructed to show the use of the hazard‑resistant practices were more effective than any other deliberate actions undertaken by CRS in influencing non‑beneficiaries’ choices during reconstruction. Observing the construction of CRS beneficiaries’ homes also prompted many non‑beneficiaries to adopt the practices. </a:t>
            </a:r>
            <a:r>
              <a:rPr lang="en-US" sz="1300" b="1" kern="1200" dirty="0" smtClean="0">
                <a:solidFill>
                  <a:schemeClr val="tx1"/>
                </a:solidFill>
                <a:effectLst/>
                <a:latin typeface="+mn-lt"/>
                <a:ea typeface="+mn-ea"/>
                <a:cs typeface="+mn-cs"/>
              </a:rPr>
              <a:t>Thus, organizations such as CRS should maximize the ‘cue’ value of demonstration homes and beneficiaries’ homes by increasing direct contact with them and the skilled laborers working in them. Instead of seeing homes only as program outputs, organizations should use them as multipliers / leverage points for extending impact beyond direct program beneficiaries. </a:t>
            </a:r>
            <a:endParaRPr lang="en-US" sz="1300" kern="1200" dirty="0" smtClean="0">
              <a:solidFill>
                <a:schemeClr val="tx1"/>
              </a:solidFill>
              <a:effectLst/>
              <a:latin typeface="+mn-lt"/>
              <a:ea typeface="+mn-ea"/>
              <a:cs typeface="+mn-cs"/>
            </a:endParaRPr>
          </a:p>
          <a:p>
            <a:r>
              <a:rPr lang="en-US" sz="1300" kern="1200" dirty="0" smtClean="0">
                <a:solidFill>
                  <a:schemeClr val="tx1"/>
                </a:solidFill>
                <a:effectLst/>
                <a:latin typeface="+mn-lt"/>
                <a:ea typeface="+mn-ea"/>
                <a:cs typeface="+mn-cs"/>
              </a:rPr>
              <a:t> </a:t>
            </a:r>
          </a:p>
          <a:p>
            <a:r>
              <a:rPr lang="en-US" sz="1300" kern="1200" dirty="0" smtClean="0">
                <a:solidFill>
                  <a:schemeClr val="tx1"/>
                </a:solidFill>
                <a:effectLst/>
                <a:latin typeface="+mn-lt"/>
                <a:ea typeface="+mn-ea"/>
                <a:cs typeface="+mn-cs"/>
              </a:rPr>
              <a:t> </a:t>
            </a:r>
          </a:p>
          <a:p>
            <a:r>
              <a:rPr lang="en-US" sz="1300" b="0" i="1" kern="1200" dirty="0" smtClean="0">
                <a:solidFill>
                  <a:schemeClr val="tx1"/>
                </a:solidFill>
                <a:effectLst/>
                <a:latin typeface="+mn-lt"/>
                <a:ea typeface="+mn-ea"/>
                <a:cs typeface="+mn-cs"/>
              </a:rPr>
              <a:t>Access </a:t>
            </a:r>
            <a:r>
              <a:rPr lang="en-US" sz="1300" b="0" kern="1200" dirty="0" smtClean="0">
                <a:solidFill>
                  <a:schemeClr val="tx1"/>
                </a:solidFill>
                <a:effectLst/>
                <a:latin typeface="+mn-lt"/>
                <a:ea typeface="+mn-ea"/>
                <a:cs typeface="+mn-cs"/>
              </a:rPr>
              <a:t>to materials and skilled labor was also shown to be a significant determinant. Alack of resources was a barrier for many families. </a:t>
            </a:r>
            <a:r>
              <a:rPr lang="en-US" sz="1300" b="1" kern="1200" dirty="0" smtClean="0">
                <a:solidFill>
                  <a:schemeClr val="tx1"/>
                </a:solidFill>
                <a:effectLst/>
                <a:latin typeface="+mn-lt"/>
                <a:ea typeface="+mn-ea"/>
                <a:cs typeface="+mn-cs"/>
              </a:rPr>
              <a:t>Thus, organizations such as CRS should ensure that the hazard‑resistant practices they promote are easier to access, both financially and physically. This requires a substantial departure from the concept of providing a small proportion of disaster‑affected families with new homes while others, who may be similarly poor and vulnerable, do not receive any support to help them ‘build back safer’. </a:t>
            </a:r>
            <a:endParaRPr lang="en-US" sz="1300" kern="1200" dirty="0" smtClean="0">
              <a:solidFill>
                <a:schemeClr val="tx1"/>
              </a:solidFill>
              <a:effectLst/>
              <a:latin typeface="+mn-lt"/>
              <a:ea typeface="+mn-ea"/>
              <a:cs typeface="+mn-cs"/>
            </a:endParaRPr>
          </a:p>
          <a:p>
            <a:r>
              <a:rPr lang="en-US" sz="1300" kern="1200" dirty="0" smtClean="0">
                <a:solidFill>
                  <a:schemeClr val="tx1"/>
                </a:solidFill>
                <a:effectLst/>
                <a:latin typeface="+mn-lt"/>
                <a:ea typeface="+mn-ea"/>
                <a:cs typeface="+mn-cs"/>
              </a:rPr>
              <a:t> </a:t>
            </a:r>
          </a:p>
          <a:p>
            <a:r>
              <a:rPr lang="en-US" sz="1300" b="0" i="1" kern="1200" dirty="0" smtClean="0">
                <a:solidFill>
                  <a:schemeClr val="tx1"/>
                </a:solidFill>
                <a:effectLst/>
                <a:latin typeface="+mn-lt"/>
                <a:ea typeface="+mn-ea"/>
                <a:cs typeface="+mn-cs"/>
              </a:rPr>
              <a:t>Perceived risk </a:t>
            </a:r>
            <a:r>
              <a:rPr lang="en-US" sz="1300" b="0" kern="1200" dirty="0" smtClean="0">
                <a:solidFill>
                  <a:schemeClr val="tx1"/>
                </a:solidFill>
                <a:effectLst/>
                <a:latin typeface="+mn-lt"/>
                <a:ea typeface="+mn-ea"/>
                <a:cs typeface="+mn-cs"/>
              </a:rPr>
              <a:t>also proved to be a significant determinant. When people felt that their community would be affected by another cyclone or flood in the near future </a:t>
            </a:r>
            <a:r>
              <a:rPr lang="en-US" sz="1300" b="0" u="sng" kern="1200" dirty="0" smtClean="0">
                <a:solidFill>
                  <a:schemeClr val="tx1"/>
                </a:solidFill>
                <a:effectLst/>
                <a:latin typeface="+mn-lt"/>
                <a:ea typeface="+mn-ea"/>
                <a:cs typeface="+mn-cs"/>
              </a:rPr>
              <a:t>and </a:t>
            </a:r>
            <a:r>
              <a:rPr lang="en-US" sz="1300" b="0" kern="1200" dirty="0" smtClean="0">
                <a:solidFill>
                  <a:schemeClr val="tx1"/>
                </a:solidFill>
                <a:effectLst/>
                <a:latin typeface="+mn-lt"/>
                <a:ea typeface="+mn-ea"/>
                <a:cs typeface="+mn-cs"/>
              </a:rPr>
              <a:t>recognized that the way their home was constructed made them more vulnerable, they took action to construct a safer home. </a:t>
            </a:r>
            <a:r>
              <a:rPr lang="en-US" sz="1300" b="1" kern="1200" dirty="0" smtClean="0">
                <a:solidFill>
                  <a:schemeClr val="tx1"/>
                </a:solidFill>
                <a:effectLst/>
                <a:latin typeface="+mn-lt"/>
                <a:ea typeface="+mn-ea"/>
                <a:cs typeface="+mn-cs"/>
              </a:rPr>
              <a:t>Thus, organizations such as CRS need to ensure that people understand the components of risk, and that the construction practices they choose directly affect whether their home will withstand a hazard event. This requires a greater investment in information and education than is normally made in reconstruction programs, as well as including the promotion of safe housing (along with resilient livelihoods and community organization) in long‑term disaster risk reduction programs. </a:t>
            </a:r>
            <a:endParaRPr lang="en-US" sz="1300" kern="1200" dirty="0" smtClean="0">
              <a:solidFill>
                <a:schemeClr val="tx1"/>
              </a:solidFill>
              <a:effectLst/>
              <a:latin typeface="+mn-lt"/>
              <a:ea typeface="+mn-ea"/>
              <a:cs typeface="+mn-cs"/>
            </a:endParaRPr>
          </a:p>
          <a:p>
            <a:r>
              <a:rPr lang="en-US" sz="1300" kern="1200" dirty="0" smtClean="0">
                <a:solidFill>
                  <a:schemeClr val="tx1"/>
                </a:solidFill>
                <a:effectLst/>
                <a:latin typeface="+mn-lt"/>
                <a:ea typeface="+mn-ea"/>
                <a:cs typeface="+mn-cs"/>
              </a:rPr>
              <a:t> </a:t>
            </a:r>
          </a:p>
          <a:p>
            <a:r>
              <a:rPr lang="en-US" sz="1300" b="0" i="1" kern="1200" dirty="0" smtClean="0">
                <a:solidFill>
                  <a:schemeClr val="tx1"/>
                </a:solidFill>
                <a:effectLst/>
                <a:latin typeface="+mn-lt"/>
                <a:ea typeface="+mn-ea"/>
                <a:cs typeface="+mn-cs"/>
              </a:rPr>
              <a:t>Perceived positive consequences </a:t>
            </a:r>
            <a:r>
              <a:rPr lang="en-US" sz="1300" b="0" kern="1200" dirty="0" smtClean="0">
                <a:solidFill>
                  <a:schemeClr val="tx1"/>
                </a:solidFill>
                <a:effectLst/>
                <a:latin typeface="+mn-lt"/>
                <a:ea typeface="+mn-ea"/>
                <a:cs typeface="+mn-cs"/>
              </a:rPr>
              <a:t>was also a significant determinant. People who directly associated the construction practices with preventing damage to their home during hazard events and increasing their home’s overall stability and durability were more likely to adopt them. </a:t>
            </a:r>
            <a:r>
              <a:rPr lang="en-US" sz="1300" b="1" kern="1200" dirty="0" smtClean="0">
                <a:solidFill>
                  <a:schemeClr val="tx1"/>
                </a:solidFill>
                <a:effectLst/>
                <a:latin typeface="+mn-lt"/>
                <a:ea typeface="+mn-ea"/>
                <a:cs typeface="+mn-cs"/>
              </a:rPr>
              <a:t>To scale up the adoption of hazard‑resistant construction practices, organizations such as CRS should ensure that people understand their advantages in severe climatic conditions </a:t>
            </a:r>
            <a:r>
              <a:rPr lang="en-US" sz="1300" b="1" u="sng" kern="1200" dirty="0" smtClean="0">
                <a:solidFill>
                  <a:schemeClr val="tx1"/>
                </a:solidFill>
                <a:effectLst/>
                <a:latin typeface="+mn-lt"/>
                <a:ea typeface="+mn-ea"/>
                <a:cs typeface="+mn-cs"/>
              </a:rPr>
              <a:t>and </a:t>
            </a:r>
            <a:r>
              <a:rPr lang="en-US" sz="1300" b="1" kern="1200" dirty="0" smtClean="0">
                <a:solidFill>
                  <a:schemeClr val="tx1"/>
                </a:solidFill>
                <a:effectLst/>
                <a:latin typeface="+mn-lt"/>
                <a:ea typeface="+mn-ea"/>
                <a:cs typeface="+mn-cs"/>
              </a:rPr>
              <a:t>the everyday and long‑term benefits of using them. This requires investing more time in understanding which aspects of their home are most important to each target group and creating a communications strategy that relates the recommended practices to them.</a:t>
            </a:r>
            <a:endParaRPr lang="en-US" sz="1300" kern="1200" dirty="0" smtClean="0">
              <a:solidFill>
                <a:schemeClr val="tx1"/>
              </a:solidFill>
              <a:effectLst/>
              <a:latin typeface="+mn-lt"/>
              <a:ea typeface="+mn-ea"/>
              <a:cs typeface="+mn-cs"/>
            </a:endParaRPr>
          </a:p>
          <a:p>
            <a:r>
              <a:rPr lang="en-US" sz="1300" b="1" kern="1200" dirty="0" smtClean="0">
                <a:solidFill>
                  <a:schemeClr val="tx1"/>
                </a:solidFill>
                <a:effectLst/>
                <a:latin typeface="+mn-lt"/>
                <a:ea typeface="+mn-ea"/>
                <a:cs typeface="+mn-cs"/>
              </a:rPr>
              <a:t> </a:t>
            </a:r>
            <a:endParaRPr lang="en-US" sz="1300" kern="1200" dirty="0" smtClean="0">
              <a:solidFill>
                <a:schemeClr val="tx1"/>
              </a:solidFill>
              <a:effectLst/>
              <a:latin typeface="+mn-lt"/>
              <a:ea typeface="+mn-ea"/>
              <a:cs typeface="+mn-cs"/>
            </a:endParaRPr>
          </a:p>
          <a:p>
            <a:r>
              <a:rPr lang="en-US" sz="1300" i="1" kern="1200" dirty="0" smtClean="0">
                <a:solidFill>
                  <a:schemeClr val="tx1"/>
                </a:solidFill>
                <a:effectLst/>
                <a:latin typeface="+mn-lt"/>
                <a:ea typeface="+mn-ea"/>
                <a:cs typeface="+mn-cs"/>
              </a:rPr>
              <a:t>Perceived self‑efficacy </a:t>
            </a:r>
            <a:r>
              <a:rPr lang="en-US" sz="1300" kern="1200" dirty="0" smtClean="0">
                <a:solidFill>
                  <a:schemeClr val="tx1"/>
                </a:solidFill>
                <a:effectLst/>
                <a:latin typeface="+mn-lt"/>
                <a:ea typeface="+mn-ea"/>
                <a:cs typeface="+mn-cs"/>
              </a:rPr>
              <a:t>was shown to be a moderately significant determinant, although its relationship with other determinants made it difficult to ascertain its relative importance. People were prevented from using the practices when they felt they lacked the necessary skills and knowledge </a:t>
            </a:r>
            <a:r>
              <a:rPr lang="en-US" sz="1300" u="sng" kern="1200" dirty="0" smtClean="0">
                <a:solidFill>
                  <a:schemeClr val="tx1"/>
                </a:solidFill>
                <a:effectLst/>
                <a:latin typeface="+mn-lt"/>
                <a:ea typeface="+mn-ea"/>
                <a:cs typeface="+mn-cs"/>
              </a:rPr>
              <a:t>and </a:t>
            </a:r>
            <a:r>
              <a:rPr lang="en-US" sz="1300" kern="1200" dirty="0" smtClean="0">
                <a:solidFill>
                  <a:schemeClr val="tx1"/>
                </a:solidFill>
                <a:effectLst/>
                <a:latin typeface="+mn-lt"/>
                <a:ea typeface="+mn-ea"/>
                <a:cs typeface="+mn-cs"/>
              </a:rPr>
              <a:t>were unable to pay a carpenter or mason to use them. </a:t>
            </a:r>
            <a:r>
              <a:rPr lang="en-US" sz="1300" b="1" kern="1200" dirty="0" smtClean="0">
                <a:solidFill>
                  <a:schemeClr val="tx1"/>
                </a:solidFill>
                <a:effectLst/>
                <a:latin typeface="+mn-lt"/>
                <a:ea typeface="+mn-ea"/>
                <a:cs typeface="+mn-cs"/>
              </a:rPr>
              <a:t>Thus, organizations such as CRS should make program design choices based on knowledge of the relevant skill sets of the target communities, the extent to which skills need to increase for people to feel confident carrying out the practices, and the capacity of different sectors of the target communities to pay for skilled labor</a:t>
            </a:r>
            <a:r>
              <a:rPr lang="en-US" sz="1300" kern="1200" dirty="0" smtClean="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10"/>
          </p:nvPr>
        </p:nvSpPr>
        <p:spPr/>
        <p:txBody>
          <a:bodyPr/>
          <a:lstStyle/>
          <a:p>
            <a:fld id="{27A5B7E7-E587-8349-8679-CA163636E320}" type="slidenum">
              <a:rPr lang="en-US" smtClean="0"/>
              <a:t>4</a:t>
            </a:fld>
            <a:endParaRPr lang="en-US"/>
          </a:p>
        </p:txBody>
      </p:sp>
    </p:spTree>
    <p:extLst>
      <p:ext uri="{BB962C8B-B14F-4D97-AF65-F5344CB8AC3E}">
        <p14:creationId xmlns:p14="http://schemas.microsoft.com/office/powerpoint/2010/main" val="9440512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679582" y="2211276"/>
            <a:ext cx="5810250" cy="1554241"/>
          </a:xfrm>
        </p:spPr>
        <p:txBody>
          <a:bodyPr>
            <a:noAutofit/>
          </a:bodyPr>
          <a:lstStyle>
            <a:lvl1pPr>
              <a:defRPr sz="3800">
                <a:solidFill>
                  <a:schemeClr val="tx2"/>
                </a:solidFill>
              </a:defRPr>
            </a:lvl1pPr>
          </a:lstStyle>
          <a:p>
            <a:r>
              <a:rPr lang="en-US" dirty="0" smtClean="0"/>
              <a:t>Title goes here</a:t>
            </a:r>
            <a:endParaRPr lang="en-US" dirty="0"/>
          </a:p>
        </p:txBody>
      </p:sp>
      <p:sp>
        <p:nvSpPr>
          <p:cNvPr id="3" name="Subtitle 2"/>
          <p:cNvSpPr>
            <a:spLocks noGrp="1"/>
          </p:cNvSpPr>
          <p:nvPr>
            <p:ph type="subTitle" idx="1"/>
          </p:nvPr>
        </p:nvSpPr>
        <p:spPr>
          <a:xfrm>
            <a:off x="2679583" y="4360872"/>
            <a:ext cx="5810248" cy="1449834"/>
          </a:xfrm>
        </p:spPr>
        <p:txBody>
          <a:bodyPr/>
          <a:lstStyle>
            <a:lvl1pPr marL="0" indent="0" algn="l">
              <a:buNone/>
              <a:defRPr sz="2200" b="0">
                <a:solidFill>
                  <a:srgbClr val="585858"/>
                </a:solidFill>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US" dirty="0" smtClean="0"/>
              <a:t>Click to edit Master subtitle style</a:t>
            </a:r>
            <a:endParaRPr lang="en-US" dirty="0"/>
          </a:p>
        </p:txBody>
      </p:sp>
      <p:cxnSp>
        <p:nvCxnSpPr>
          <p:cNvPr id="9" name="Straight Connector 8"/>
          <p:cNvCxnSpPr/>
          <p:nvPr userDrawn="1"/>
        </p:nvCxnSpPr>
        <p:spPr>
          <a:xfrm>
            <a:off x="2679583" y="3900562"/>
            <a:ext cx="5794373"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13" name="Picture 12" descr="PPT-02.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6734298" y="5179818"/>
            <a:ext cx="3334512" cy="2602992"/>
          </a:xfrm>
          <a:prstGeom prst="rect">
            <a:avLst/>
          </a:prstGeom>
        </p:spPr>
      </p:pic>
      <p:pic>
        <p:nvPicPr>
          <p:cNvPr id="10" name="Picture 9" descr="CRS_Logo_Pos_Hor_RGB.pn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116702" y="1009936"/>
            <a:ext cx="6400376" cy="763792"/>
          </a:xfrm>
          <a:prstGeom prst="rect">
            <a:avLst/>
          </a:prstGeom>
        </p:spPr>
      </p:pic>
      <p:pic>
        <p:nvPicPr>
          <p:cNvPr id="5" name="Picture 4" descr="CRS_Tag_Fresh_RGB.png"/>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2679582" y="7057368"/>
            <a:ext cx="3115056" cy="268224"/>
          </a:xfrm>
          <a:prstGeom prst="rect">
            <a:avLst/>
          </a:prstGeom>
        </p:spPr>
      </p:pic>
      <p:pic>
        <p:nvPicPr>
          <p:cNvPr id="6" name="Picture 5" descr="fresh_corner_left.png"/>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0" y="-1"/>
            <a:ext cx="3299882" cy="3281395"/>
          </a:xfrm>
          <a:prstGeom prst="rect">
            <a:avLst/>
          </a:prstGeom>
        </p:spPr>
      </p:pic>
    </p:spTree>
    <p:extLst>
      <p:ext uri="{BB962C8B-B14F-4D97-AF65-F5344CB8AC3E}">
        <p14:creationId xmlns:p14="http://schemas.microsoft.com/office/powerpoint/2010/main" val="1395277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5"/>
          <p:cNvSpPr>
            <a:spLocks noGrp="1"/>
          </p:cNvSpPr>
          <p:nvPr>
            <p:ph type="sldNum" sz="quarter" idx="4"/>
          </p:nvPr>
        </p:nvSpPr>
        <p:spPr>
          <a:xfrm>
            <a:off x="322415" y="7441142"/>
            <a:ext cx="336919" cy="228600"/>
          </a:xfrm>
          <a:prstGeom prst="rect">
            <a:avLst/>
          </a:prstGeom>
        </p:spPr>
        <p:txBody>
          <a:bodyPr/>
          <a:lstStyle>
            <a:lvl1pPr>
              <a:defRPr sz="1000" b="1">
                <a:solidFill>
                  <a:schemeClr val="bg1"/>
                </a:solidFill>
              </a:defRPr>
            </a:lvl1pPr>
          </a:lstStyle>
          <a:p>
            <a:fld id="{3AF21FA0-C69A-D549-B93E-AD7DB9D7EB7A}" type="slidenum">
              <a:rPr lang="en-US" smtClean="0"/>
              <a:pPr/>
              <a:t>‹#›</a:t>
            </a:fld>
            <a:endParaRPr lang="en-US" dirty="0"/>
          </a:p>
        </p:txBody>
      </p:sp>
    </p:spTree>
    <p:extLst>
      <p:ext uri="{BB962C8B-B14F-4D97-AF65-F5344CB8AC3E}">
        <p14:creationId xmlns:p14="http://schemas.microsoft.com/office/powerpoint/2010/main" val="3996437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Slide Number Placeholder 5"/>
          <p:cNvSpPr txBox="1">
            <a:spLocks/>
          </p:cNvSpPr>
          <p:nvPr userDrawn="1"/>
        </p:nvSpPr>
        <p:spPr>
          <a:xfrm>
            <a:off x="322415" y="7441142"/>
            <a:ext cx="336919" cy="228600"/>
          </a:xfrm>
          <a:prstGeom prst="rect">
            <a:avLst/>
          </a:prstGeom>
        </p:spPr>
        <p:txBody>
          <a:bodyPr/>
          <a:lstStyle>
            <a:defPPr>
              <a:defRPr lang="en-US"/>
            </a:defPPr>
            <a:lvl1pPr marL="0" algn="l" defTabSz="509412" rtl="0" eaLnBrk="1" latinLnBrk="0" hangingPunct="1">
              <a:defRPr sz="1000" b="1" kern="1200">
                <a:solidFill>
                  <a:schemeClr val="bg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a:lstStyle>
          <a:p>
            <a:fld id="{3AF21FA0-C69A-D549-B93E-AD7DB9D7EB7A}" type="slidenum">
              <a:rPr lang="en-US" smtClean="0"/>
              <a:pPr/>
              <a:t>‹#›</a:t>
            </a:fld>
            <a:endParaRPr lang="en-US" dirty="0"/>
          </a:p>
        </p:txBody>
      </p:sp>
    </p:spTree>
    <p:extLst>
      <p:ext uri="{BB962C8B-B14F-4D97-AF65-F5344CB8AC3E}">
        <p14:creationId xmlns:p14="http://schemas.microsoft.com/office/powerpoint/2010/main" val="676892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7245" y="1579563"/>
            <a:ext cx="3886200" cy="5169927"/>
          </a:xfrm>
        </p:spPr>
        <p:txBody>
          <a:bodyPr/>
          <a:lstStyle>
            <a:lvl1pPr>
              <a:defRPr sz="22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5254625" y="1579563"/>
            <a:ext cx="3886200" cy="5169927"/>
          </a:xfrm>
        </p:spPr>
        <p:txBody>
          <a:bodyPr/>
          <a:lstStyle>
            <a:lvl1pPr marL="0" indent="0">
              <a:buNone/>
              <a:defRPr sz="22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endParaRPr lang="en-US" dirty="0"/>
          </a:p>
        </p:txBody>
      </p:sp>
      <p:sp>
        <p:nvSpPr>
          <p:cNvPr id="8" name="Slide Number Placeholder 5"/>
          <p:cNvSpPr txBox="1">
            <a:spLocks/>
          </p:cNvSpPr>
          <p:nvPr userDrawn="1"/>
        </p:nvSpPr>
        <p:spPr>
          <a:xfrm>
            <a:off x="322415" y="7441142"/>
            <a:ext cx="336919" cy="228600"/>
          </a:xfrm>
          <a:prstGeom prst="rect">
            <a:avLst/>
          </a:prstGeom>
        </p:spPr>
        <p:txBody>
          <a:bodyPr/>
          <a:lstStyle>
            <a:defPPr>
              <a:defRPr lang="en-US"/>
            </a:defPPr>
            <a:lvl1pPr marL="0" algn="l" defTabSz="509412" rtl="0" eaLnBrk="1" latinLnBrk="0" hangingPunct="1">
              <a:defRPr sz="1000" b="1" kern="1200">
                <a:solidFill>
                  <a:schemeClr val="bg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a:lstStyle>
          <a:p>
            <a:fld id="{3AF21FA0-C69A-D549-B93E-AD7DB9D7EB7A}" type="slidenum">
              <a:rPr lang="en-US" smtClean="0"/>
              <a:pPr/>
              <a:t>‹#›</a:t>
            </a:fld>
            <a:endParaRPr lang="en-US" dirty="0"/>
          </a:p>
        </p:txBody>
      </p:sp>
    </p:spTree>
    <p:extLst>
      <p:ext uri="{BB962C8B-B14F-4D97-AF65-F5344CB8AC3E}">
        <p14:creationId xmlns:p14="http://schemas.microsoft.com/office/powerpoint/2010/main" val="278295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ideb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7244" y="1579563"/>
            <a:ext cx="4508807" cy="5169927"/>
          </a:xfrm>
        </p:spPr>
        <p:txBody>
          <a:bodyPr/>
          <a:lstStyle>
            <a:lvl1pPr>
              <a:defRPr sz="22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5"/>
          <p:cNvSpPr txBox="1">
            <a:spLocks/>
          </p:cNvSpPr>
          <p:nvPr userDrawn="1"/>
        </p:nvSpPr>
        <p:spPr>
          <a:xfrm>
            <a:off x="322415" y="7441142"/>
            <a:ext cx="336919" cy="228600"/>
          </a:xfrm>
          <a:prstGeom prst="rect">
            <a:avLst/>
          </a:prstGeom>
        </p:spPr>
        <p:txBody>
          <a:bodyPr/>
          <a:lstStyle>
            <a:defPPr>
              <a:defRPr lang="en-US"/>
            </a:defPPr>
            <a:lvl1pPr marL="0" algn="l" defTabSz="509412" rtl="0" eaLnBrk="1" latinLnBrk="0" hangingPunct="1">
              <a:defRPr sz="1000" b="1" kern="1200">
                <a:solidFill>
                  <a:schemeClr val="bg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a:lstStyle>
          <a:p>
            <a:fld id="{3AF21FA0-C69A-D549-B93E-AD7DB9D7EB7A}" type="slidenum">
              <a:rPr lang="en-US" smtClean="0"/>
              <a:pPr/>
              <a:t>‹#›</a:t>
            </a:fld>
            <a:endParaRPr lang="en-US" dirty="0"/>
          </a:p>
        </p:txBody>
      </p:sp>
    </p:spTree>
    <p:extLst>
      <p:ext uri="{BB962C8B-B14F-4D97-AF65-F5344CB8AC3E}">
        <p14:creationId xmlns:p14="http://schemas.microsoft.com/office/powerpoint/2010/main" val="3734919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right Green Divider">
    <p:spTree>
      <p:nvGrpSpPr>
        <p:cNvPr id="1" name=""/>
        <p:cNvGrpSpPr/>
        <p:nvPr/>
      </p:nvGrpSpPr>
      <p:grpSpPr>
        <a:xfrm>
          <a:off x="0" y="0"/>
          <a:ext cx="0" cy="0"/>
          <a:chOff x="0" y="0"/>
          <a:chExt cx="0" cy="0"/>
        </a:xfrm>
      </p:grpSpPr>
      <p:sp>
        <p:nvSpPr>
          <p:cNvPr id="12" name="Content Placeholder 2"/>
          <p:cNvSpPr>
            <a:spLocks noGrp="1"/>
          </p:cNvSpPr>
          <p:nvPr>
            <p:ph idx="1" hasCustomPrompt="1"/>
          </p:nvPr>
        </p:nvSpPr>
        <p:spPr>
          <a:xfrm>
            <a:off x="3330576" y="2723175"/>
            <a:ext cx="5810250" cy="455406"/>
          </a:xfrm>
        </p:spPr>
        <p:txBody>
          <a:bodyPr anchor="b" anchorCtr="0"/>
          <a:lstStyle>
            <a:lvl1pPr marL="0" indent="0">
              <a:buNone/>
              <a:defRPr sz="1800" b="0">
                <a:solidFill>
                  <a:schemeClr val="accent1"/>
                </a:solidFill>
              </a:defRPr>
            </a:lvl1pPr>
          </a:lstStyle>
          <a:p>
            <a:pPr lvl="0"/>
            <a:r>
              <a:rPr lang="en-US" dirty="0" smtClean="0"/>
              <a:t>CLICK TO EDIT MASTER TEXT STYLES</a:t>
            </a:r>
            <a:endParaRPr lang="en-US" dirty="0"/>
          </a:p>
        </p:txBody>
      </p:sp>
      <p:sp>
        <p:nvSpPr>
          <p:cNvPr id="16" name="Title 1"/>
          <p:cNvSpPr>
            <a:spLocks noGrp="1"/>
          </p:cNvSpPr>
          <p:nvPr>
            <p:ph type="ctrTitle" hasCustomPrompt="1"/>
          </p:nvPr>
        </p:nvSpPr>
        <p:spPr>
          <a:xfrm>
            <a:off x="3330576" y="3275676"/>
            <a:ext cx="5810250" cy="2439961"/>
          </a:xfrm>
        </p:spPr>
        <p:txBody>
          <a:bodyPr anchor="t" anchorCtr="0">
            <a:noAutofit/>
          </a:bodyPr>
          <a:lstStyle>
            <a:lvl1pPr>
              <a:defRPr sz="3800">
                <a:solidFill>
                  <a:schemeClr val="accent2"/>
                </a:solidFill>
              </a:defRPr>
            </a:lvl1pPr>
          </a:lstStyle>
          <a:p>
            <a:r>
              <a:rPr lang="en-US" dirty="0" smtClean="0"/>
              <a:t>Title goes here</a:t>
            </a:r>
            <a:endParaRPr lang="en-US" dirty="0"/>
          </a:p>
        </p:txBody>
      </p:sp>
      <p:pic>
        <p:nvPicPr>
          <p:cNvPr id="10" name="Picture 9" descr="PPT-02.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rot="10800000">
            <a:off x="-3936" y="0"/>
            <a:ext cx="3334512" cy="2602992"/>
          </a:xfrm>
          <a:prstGeom prst="rect">
            <a:avLst/>
          </a:prstGeom>
        </p:spPr>
      </p:pic>
      <p:sp>
        <p:nvSpPr>
          <p:cNvPr id="5" name="Slide Number Placeholder 5"/>
          <p:cNvSpPr>
            <a:spLocks noGrp="1"/>
          </p:cNvSpPr>
          <p:nvPr>
            <p:ph type="sldNum" sz="quarter" idx="4"/>
          </p:nvPr>
        </p:nvSpPr>
        <p:spPr>
          <a:xfrm>
            <a:off x="322415" y="7441142"/>
            <a:ext cx="336919" cy="228600"/>
          </a:xfrm>
          <a:prstGeom prst="rect">
            <a:avLst/>
          </a:prstGeom>
        </p:spPr>
        <p:txBody>
          <a:bodyPr/>
          <a:lstStyle>
            <a:lvl1pPr>
              <a:defRPr sz="1000" b="1">
                <a:solidFill>
                  <a:schemeClr val="bg1"/>
                </a:solidFill>
              </a:defRPr>
            </a:lvl1pPr>
          </a:lstStyle>
          <a:p>
            <a:fld id="{3AF21FA0-C69A-D549-B93E-AD7DB9D7EB7A}" type="slidenum">
              <a:rPr lang="en-US" smtClean="0"/>
              <a:pPr/>
              <a:t>‹#›</a:t>
            </a:fld>
            <a:endParaRPr lang="en-US" dirty="0"/>
          </a:p>
        </p:txBody>
      </p:sp>
    </p:spTree>
    <p:extLst>
      <p:ext uri="{BB962C8B-B14F-4D97-AF65-F5344CB8AC3E}">
        <p14:creationId xmlns:p14="http://schemas.microsoft.com/office/powerpoint/2010/main" val="3738434187"/>
      </p:ext>
    </p:extLst>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reen Divider">
    <p:spTree>
      <p:nvGrpSpPr>
        <p:cNvPr id="1" name=""/>
        <p:cNvGrpSpPr/>
        <p:nvPr/>
      </p:nvGrpSpPr>
      <p:grpSpPr>
        <a:xfrm>
          <a:off x="0" y="0"/>
          <a:ext cx="0" cy="0"/>
          <a:chOff x="0" y="0"/>
          <a:chExt cx="0" cy="0"/>
        </a:xfrm>
      </p:grpSpPr>
      <p:sp>
        <p:nvSpPr>
          <p:cNvPr id="14" name="Title 1"/>
          <p:cNvSpPr>
            <a:spLocks noGrp="1"/>
          </p:cNvSpPr>
          <p:nvPr>
            <p:ph type="ctrTitle" hasCustomPrompt="1"/>
          </p:nvPr>
        </p:nvSpPr>
        <p:spPr>
          <a:xfrm>
            <a:off x="3330576" y="3275676"/>
            <a:ext cx="5810250" cy="2439961"/>
          </a:xfrm>
        </p:spPr>
        <p:txBody>
          <a:bodyPr anchor="t" anchorCtr="0">
            <a:noAutofit/>
          </a:bodyPr>
          <a:lstStyle>
            <a:lvl1pPr>
              <a:defRPr sz="3800">
                <a:solidFill>
                  <a:schemeClr val="accent3"/>
                </a:solidFill>
              </a:defRPr>
            </a:lvl1pPr>
          </a:lstStyle>
          <a:p>
            <a:r>
              <a:rPr lang="en-US" dirty="0" smtClean="0"/>
              <a:t>Title goes here</a:t>
            </a:r>
            <a:endParaRPr lang="en-US" dirty="0"/>
          </a:p>
        </p:txBody>
      </p:sp>
      <p:sp>
        <p:nvSpPr>
          <p:cNvPr id="19" name="Content Placeholder 2"/>
          <p:cNvSpPr>
            <a:spLocks noGrp="1"/>
          </p:cNvSpPr>
          <p:nvPr>
            <p:ph idx="1" hasCustomPrompt="1"/>
          </p:nvPr>
        </p:nvSpPr>
        <p:spPr>
          <a:xfrm>
            <a:off x="3330576" y="2723175"/>
            <a:ext cx="5810250" cy="455406"/>
          </a:xfrm>
        </p:spPr>
        <p:txBody>
          <a:bodyPr anchor="b" anchorCtr="0"/>
          <a:lstStyle>
            <a:lvl1pPr marL="0" indent="0">
              <a:buNone/>
              <a:defRPr sz="1800" b="0">
                <a:solidFill>
                  <a:schemeClr val="accent1"/>
                </a:solidFill>
              </a:defRPr>
            </a:lvl1pPr>
          </a:lstStyle>
          <a:p>
            <a:pPr lvl="0"/>
            <a:r>
              <a:rPr lang="en-US" dirty="0" smtClean="0"/>
              <a:t>CLICK TO EDIT MASTER TEXT STYLES</a:t>
            </a:r>
            <a:endParaRPr lang="en-US" dirty="0"/>
          </a:p>
        </p:txBody>
      </p:sp>
      <p:pic>
        <p:nvPicPr>
          <p:cNvPr id="9" name="Picture 8" descr="PPT-02.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rot="10800000">
            <a:off x="-3936" y="0"/>
            <a:ext cx="3334512" cy="2602992"/>
          </a:xfrm>
          <a:prstGeom prst="rect">
            <a:avLst/>
          </a:prstGeom>
        </p:spPr>
      </p:pic>
    </p:spTree>
    <p:extLst>
      <p:ext uri="{BB962C8B-B14F-4D97-AF65-F5344CB8AC3E}">
        <p14:creationId xmlns:p14="http://schemas.microsoft.com/office/powerpoint/2010/main" val="33321680"/>
      </p:ext>
    </p:extLst>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right Blue Divider">
    <p:spTree>
      <p:nvGrpSpPr>
        <p:cNvPr id="1" name=""/>
        <p:cNvGrpSpPr/>
        <p:nvPr/>
      </p:nvGrpSpPr>
      <p:grpSpPr>
        <a:xfrm>
          <a:off x="0" y="0"/>
          <a:ext cx="0" cy="0"/>
          <a:chOff x="0" y="0"/>
          <a:chExt cx="0" cy="0"/>
        </a:xfrm>
      </p:grpSpPr>
      <p:sp>
        <p:nvSpPr>
          <p:cNvPr id="16" name="Title 1"/>
          <p:cNvSpPr>
            <a:spLocks noGrp="1"/>
          </p:cNvSpPr>
          <p:nvPr>
            <p:ph type="ctrTitle" hasCustomPrompt="1"/>
          </p:nvPr>
        </p:nvSpPr>
        <p:spPr>
          <a:xfrm>
            <a:off x="3330576" y="3275676"/>
            <a:ext cx="5810250" cy="2439961"/>
          </a:xfrm>
        </p:spPr>
        <p:txBody>
          <a:bodyPr anchor="t" anchorCtr="0">
            <a:noAutofit/>
          </a:bodyPr>
          <a:lstStyle>
            <a:lvl1pPr>
              <a:defRPr sz="3800">
                <a:solidFill>
                  <a:schemeClr val="accent4"/>
                </a:solidFill>
              </a:defRPr>
            </a:lvl1pPr>
          </a:lstStyle>
          <a:p>
            <a:r>
              <a:rPr lang="en-US" dirty="0" smtClean="0"/>
              <a:t>Title goes here</a:t>
            </a:r>
            <a:endParaRPr lang="en-US" dirty="0"/>
          </a:p>
        </p:txBody>
      </p:sp>
      <p:sp>
        <p:nvSpPr>
          <p:cNvPr id="21" name="Content Placeholder 2"/>
          <p:cNvSpPr>
            <a:spLocks noGrp="1"/>
          </p:cNvSpPr>
          <p:nvPr>
            <p:ph idx="1" hasCustomPrompt="1"/>
          </p:nvPr>
        </p:nvSpPr>
        <p:spPr>
          <a:xfrm>
            <a:off x="3330576" y="2723175"/>
            <a:ext cx="5810250" cy="455406"/>
          </a:xfrm>
        </p:spPr>
        <p:txBody>
          <a:bodyPr anchor="b" anchorCtr="0"/>
          <a:lstStyle>
            <a:lvl1pPr marL="0" indent="0">
              <a:buNone/>
              <a:defRPr sz="1800" b="0">
                <a:solidFill>
                  <a:schemeClr val="accent1"/>
                </a:solidFill>
              </a:defRPr>
            </a:lvl1pPr>
          </a:lstStyle>
          <a:p>
            <a:pPr lvl="0"/>
            <a:r>
              <a:rPr lang="en-US" dirty="0" smtClean="0"/>
              <a:t>CLICK TO EDIT MASTER TEXT STYLES</a:t>
            </a:r>
            <a:endParaRPr lang="en-US" dirty="0"/>
          </a:p>
        </p:txBody>
      </p:sp>
      <p:pic>
        <p:nvPicPr>
          <p:cNvPr id="9" name="Picture 8" descr="PPT-02.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rot="10800000">
            <a:off x="-3936" y="0"/>
            <a:ext cx="3334512" cy="2602992"/>
          </a:xfrm>
          <a:prstGeom prst="rect">
            <a:avLst/>
          </a:prstGeom>
        </p:spPr>
      </p:pic>
    </p:spTree>
    <p:extLst>
      <p:ext uri="{BB962C8B-B14F-4D97-AF65-F5344CB8AC3E}">
        <p14:creationId xmlns:p14="http://schemas.microsoft.com/office/powerpoint/2010/main" val="33321680"/>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descr="footer_fresh.jpg"/>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0" y="7031736"/>
            <a:ext cx="10058400" cy="740664"/>
          </a:xfrm>
          <a:prstGeom prst="rect">
            <a:avLst/>
          </a:prstGeom>
        </p:spPr>
      </p:pic>
      <p:sp>
        <p:nvSpPr>
          <p:cNvPr id="2" name="Title Placeholder 1"/>
          <p:cNvSpPr>
            <a:spLocks noGrp="1"/>
          </p:cNvSpPr>
          <p:nvPr>
            <p:ph type="title"/>
          </p:nvPr>
        </p:nvSpPr>
        <p:spPr>
          <a:xfrm>
            <a:off x="914400" y="-4670"/>
            <a:ext cx="7315200" cy="1124712"/>
          </a:xfrm>
          <a:prstGeom prst="rect">
            <a:avLst/>
          </a:prstGeom>
        </p:spPr>
        <p:txBody>
          <a:bodyPr vert="horz" lIns="0" tIns="0" rIns="101882" bIns="0" rtlCol="0" anchor="b" anchorCtr="0">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914400" y="1587677"/>
            <a:ext cx="8229600" cy="517888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5"/>
          <p:cNvSpPr>
            <a:spLocks noGrp="1"/>
          </p:cNvSpPr>
          <p:nvPr>
            <p:ph type="sldNum" sz="quarter" idx="4"/>
          </p:nvPr>
        </p:nvSpPr>
        <p:spPr>
          <a:xfrm>
            <a:off x="322415" y="7441142"/>
            <a:ext cx="336919" cy="228600"/>
          </a:xfrm>
          <a:prstGeom prst="rect">
            <a:avLst/>
          </a:prstGeom>
        </p:spPr>
        <p:txBody>
          <a:bodyPr/>
          <a:lstStyle>
            <a:lvl1pPr>
              <a:defRPr sz="1000" b="1">
                <a:solidFill>
                  <a:schemeClr val="bg1"/>
                </a:solidFill>
              </a:defRPr>
            </a:lvl1pPr>
          </a:lstStyle>
          <a:p>
            <a:fld id="{3AF21FA0-C69A-D549-B93E-AD7DB9D7EB7A}" type="slidenum">
              <a:rPr lang="en-US" smtClean="0"/>
              <a:pPr/>
              <a:t>‹#›</a:t>
            </a:fld>
            <a:endParaRPr lang="en-US" dirty="0"/>
          </a:p>
        </p:txBody>
      </p:sp>
    </p:spTree>
    <p:extLst>
      <p:ext uri="{BB962C8B-B14F-4D97-AF65-F5344CB8AC3E}">
        <p14:creationId xmlns:p14="http://schemas.microsoft.com/office/powerpoint/2010/main" val="3354095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2" r:id="rId4"/>
    <p:sldLayoutId id="2147483656" r:id="rId5"/>
    <p:sldLayoutId id="2147483651" r:id="rId6"/>
    <p:sldLayoutId id="2147483654" r:id="rId7"/>
    <p:sldLayoutId id="2147483655" r:id="rId8"/>
  </p:sldLayoutIdLst>
  <p:hf hdr="0" ftr="0" dt="0"/>
  <p:txStyles>
    <p:titleStyle>
      <a:lvl1pPr algn="l" defTabSz="509412" rtl="0" eaLnBrk="1" latinLnBrk="0" hangingPunct="1">
        <a:spcBef>
          <a:spcPct val="0"/>
        </a:spcBef>
        <a:buNone/>
        <a:defRPr sz="3000" b="1" i="0" kern="1200" spc="-111">
          <a:solidFill>
            <a:schemeClr val="tx2"/>
          </a:solidFill>
          <a:latin typeface="Times New Roman"/>
          <a:ea typeface="+mj-ea"/>
          <a:cs typeface="Times New Roman"/>
        </a:defRPr>
      </a:lvl1pPr>
    </p:titleStyle>
    <p:bodyStyle>
      <a:lvl1pPr marL="251169" indent="-251169" algn="l" defTabSz="509412" rtl="0" eaLnBrk="1" latinLnBrk="0" hangingPunct="1">
        <a:lnSpc>
          <a:spcPct val="110000"/>
        </a:lnSpc>
        <a:spcBef>
          <a:spcPts val="1000"/>
        </a:spcBef>
        <a:buSzPct val="80000"/>
        <a:buFont typeface="Arial"/>
        <a:buChar char="•"/>
        <a:defRPr sz="2200" b="0" kern="1200">
          <a:solidFill>
            <a:schemeClr val="accent1"/>
          </a:solidFill>
          <a:latin typeface="+mn-lt"/>
          <a:ea typeface="+mn-ea"/>
          <a:cs typeface="+mn-cs"/>
        </a:defRPr>
      </a:lvl1pPr>
      <a:lvl2pPr marL="512950" indent="-261781" algn="l" defTabSz="509412" rtl="0" eaLnBrk="1" latinLnBrk="0" hangingPunct="1">
        <a:lnSpc>
          <a:spcPct val="110000"/>
        </a:lnSpc>
        <a:spcBef>
          <a:spcPts val="1000"/>
        </a:spcBef>
        <a:buSzPct val="80000"/>
        <a:buFont typeface="Arial"/>
        <a:buChar char="–"/>
        <a:defRPr sz="1800" kern="1200">
          <a:solidFill>
            <a:schemeClr val="accent1"/>
          </a:solidFill>
          <a:latin typeface="+mn-lt"/>
          <a:ea typeface="+mn-ea"/>
          <a:cs typeface="+mn-cs"/>
        </a:defRPr>
      </a:lvl2pPr>
      <a:lvl3pPr marL="765888" indent="-252938" algn="l" defTabSz="509412" rtl="0" eaLnBrk="1" latinLnBrk="0" hangingPunct="1">
        <a:lnSpc>
          <a:spcPct val="110000"/>
        </a:lnSpc>
        <a:spcBef>
          <a:spcPts val="1000"/>
        </a:spcBef>
        <a:buSzPct val="80000"/>
        <a:buFont typeface="Arial"/>
        <a:buChar char="•"/>
        <a:defRPr sz="1800" i="1" kern="1200">
          <a:solidFill>
            <a:schemeClr val="accent1"/>
          </a:solidFill>
          <a:latin typeface="+mn-lt"/>
          <a:ea typeface="+mn-ea"/>
          <a:cs typeface="+mn-cs"/>
        </a:defRPr>
      </a:lvl3pPr>
      <a:lvl4pPr marL="1017056" indent="-251169" algn="l" defTabSz="509412" rtl="0" eaLnBrk="1" latinLnBrk="0" hangingPunct="1">
        <a:lnSpc>
          <a:spcPct val="110000"/>
        </a:lnSpc>
        <a:spcBef>
          <a:spcPts val="1000"/>
        </a:spcBef>
        <a:buSzPct val="80000"/>
        <a:buFont typeface="Arial"/>
        <a:buChar char="–"/>
        <a:defRPr sz="1800" kern="1200">
          <a:solidFill>
            <a:schemeClr val="accent1"/>
          </a:solidFill>
          <a:latin typeface="+mn-lt"/>
          <a:ea typeface="+mn-ea"/>
          <a:cs typeface="+mn-cs"/>
        </a:defRPr>
      </a:lvl4pPr>
      <a:lvl5pPr marL="1278838" indent="-261781" algn="l" defTabSz="509412" rtl="0" eaLnBrk="1" latinLnBrk="0" hangingPunct="1">
        <a:lnSpc>
          <a:spcPct val="110000"/>
        </a:lnSpc>
        <a:spcBef>
          <a:spcPts val="1000"/>
        </a:spcBef>
        <a:buSzPct val="80000"/>
        <a:buFont typeface="Arial"/>
        <a:buChar char="»"/>
        <a:defRPr sz="1800" kern="1200">
          <a:solidFill>
            <a:schemeClr val="accent1"/>
          </a:solidFill>
          <a:latin typeface="+mn-lt"/>
          <a:ea typeface="+mn-ea"/>
          <a:cs typeface="+mn-cs"/>
        </a:defRPr>
      </a:lvl5pPr>
      <a:lvl6pPr marL="2801767" indent="-254706" algn="l" defTabSz="509412" rtl="0" eaLnBrk="1" latinLnBrk="0" hangingPunct="1">
        <a:spcBef>
          <a:spcPct val="20000"/>
        </a:spcBef>
        <a:buFont typeface="Arial"/>
        <a:buChar char="•"/>
        <a:defRPr sz="2200" kern="1200">
          <a:solidFill>
            <a:schemeClr val="tx1"/>
          </a:solidFill>
          <a:latin typeface="+mn-lt"/>
          <a:ea typeface="+mn-ea"/>
          <a:cs typeface="+mn-cs"/>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9412" rtl="0" eaLnBrk="1" latinLnBrk="0" hangingPunct="1">
        <a:defRPr sz="2000" kern="1200">
          <a:solidFill>
            <a:schemeClr val="tx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6.jpeg"/><Relationship Id="rId3"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 Id="rId3" Type="http://schemas.openxmlformats.org/officeDocument/2006/relationships/image" Target="../media/image9.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 Id="rId3" Type="http://schemas.openxmlformats.org/officeDocument/2006/relationships/image" Target="../media/image1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Extending Impact </a:t>
            </a:r>
            <a:endParaRPr lang="en-US" dirty="0"/>
          </a:p>
        </p:txBody>
      </p:sp>
      <p:sp>
        <p:nvSpPr>
          <p:cNvPr id="3" name="Subtitle 2"/>
          <p:cNvSpPr>
            <a:spLocks noGrp="1"/>
          </p:cNvSpPr>
          <p:nvPr>
            <p:ph type="subTitle" idx="1"/>
          </p:nvPr>
        </p:nvSpPr>
        <p:spPr/>
        <p:txBody>
          <a:bodyPr/>
          <a:lstStyle/>
          <a:p>
            <a:r>
              <a:rPr lang="en-US" dirty="0" smtClean="0"/>
              <a:t>Seki Hirano </a:t>
            </a:r>
          </a:p>
          <a:p>
            <a:r>
              <a:rPr lang="en-US" dirty="0" smtClean="0"/>
              <a:t>Senior Technical Advisor </a:t>
            </a:r>
          </a:p>
          <a:p>
            <a:r>
              <a:rPr lang="en-US" dirty="0" smtClean="0"/>
              <a:t>Shelter and Settlements</a:t>
            </a:r>
            <a:endParaRPr lang="en-US" dirty="0"/>
          </a:p>
        </p:txBody>
      </p:sp>
      <p:pic>
        <p:nvPicPr>
          <p:cNvPr id="1026" name="Picture 2" descr="C:\Users\seki\Dropbox\CRS Shelter and settlements\01 HRD\01 Presentations\Uk shelter forum 2015\book cover.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18870" y="3142211"/>
            <a:ext cx="1860464" cy="2630656"/>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479334" y="2172965"/>
            <a:ext cx="6014257" cy="39097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4444361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challenge</a:t>
            </a:r>
            <a:endParaRPr lang="en-US" dirty="0"/>
          </a:p>
        </p:txBody>
      </p:sp>
      <p:sp>
        <p:nvSpPr>
          <p:cNvPr id="3" name="Content Placeholder 2"/>
          <p:cNvSpPr>
            <a:spLocks noGrp="1"/>
          </p:cNvSpPr>
          <p:nvPr>
            <p:ph idx="1"/>
          </p:nvPr>
        </p:nvSpPr>
        <p:spPr/>
        <p:txBody>
          <a:bodyPr/>
          <a:lstStyle/>
          <a:p>
            <a:r>
              <a:rPr lang="en-US" dirty="0" smtClean="0"/>
              <a:t>One </a:t>
            </a:r>
            <a:r>
              <a:rPr lang="en-US" dirty="0"/>
              <a:t>of the greatest challenges of post-disaster housing reconstruction is the sheer scale of destruction and the resources required for recovery efforts. In the past decade, over 25 million people have been made homeless by </a:t>
            </a:r>
            <a:r>
              <a:rPr lang="en-US" dirty="0" smtClean="0"/>
              <a:t>disasters, </a:t>
            </a:r>
            <a:r>
              <a:rPr lang="en-US" dirty="0"/>
              <a:t>but only a fraction of them became beneficiaries of reconstruction </a:t>
            </a:r>
            <a:r>
              <a:rPr lang="en-US" dirty="0" smtClean="0"/>
              <a:t>programs</a:t>
            </a:r>
          </a:p>
          <a:p>
            <a:r>
              <a:rPr lang="en-US" dirty="0" smtClean="0"/>
              <a:t>We wanted to find out what makes for a more effective, increase impact with the resources granted to us to  assist as many families safe towards future disasters. </a:t>
            </a:r>
          </a:p>
          <a:p>
            <a:r>
              <a:rPr lang="en-US" dirty="0" smtClean="0"/>
              <a:t>This study focuses on UNAIDED FAMILIES. </a:t>
            </a:r>
            <a:endParaRPr lang="en-US" dirty="0"/>
          </a:p>
        </p:txBody>
      </p:sp>
      <p:sp>
        <p:nvSpPr>
          <p:cNvPr id="4" name="Slide Number Placeholder 3"/>
          <p:cNvSpPr>
            <a:spLocks noGrp="1"/>
          </p:cNvSpPr>
          <p:nvPr>
            <p:ph type="sldNum" sz="quarter" idx="4"/>
          </p:nvPr>
        </p:nvSpPr>
        <p:spPr/>
        <p:txBody>
          <a:bodyPr/>
          <a:lstStyle/>
          <a:p>
            <a:fld id="{3AF21FA0-C69A-D549-B93E-AD7DB9D7EB7A}" type="slidenum">
              <a:rPr lang="en-US" smtClean="0"/>
              <a:pPr/>
              <a:t>2</a:t>
            </a:fld>
            <a:endParaRPr lang="en-US" dirty="0"/>
          </a:p>
        </p:txBody>
      </p:sp>
      <p:pic>
        <p:nvPicPr>
          <p:cNvPr id="6" name="Picture 3" descr="C:\Users\seki\Dropbox\CRS Shelter and settlements\01 HRD\01 Presentations\Uk shelter forum 2015\humanitarina effectivenes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247861" y="5288960"/>
            <a:ext cx="4810539" cy="248344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C:\Users\seki\Dropbox\CRS Shelter and settlements\01 HRD\01 Presentations\Uk shelter forum 2015\WHS logo.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99090" y="5436907"/>
            <a:ext cx="3379304" cy="155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521090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2264623"/>
            <a:ext cx="5387009" cy="55077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466883" y="2712479"/>
            <a:ext cx="4472247" cy="4272742"/>
          </a:xfrm>
        </p:spPr>
        <p:txBody>
          <a:bodyPr/>
          <a:lstStyle/>
          <a:p>
            <a:r>
              <a:rPr lang="en-US" dirty="0"/>
              <a:t>CRS used the Designing for Behavior Change methodology to conduct a study on </a:t>
            </a:r>
            <a:r>
              <a:rPr lang="en-US" dirty="0" smtClean="0"/>
              <a:t>head of households </a:t>
            </a:r>
            <a:r>
              <a:rPr lang="en-US" dirty="0"/>
              <a:t>perceptions of using CRS‑recommended hazard‑resistant construction practices </a:t>
            </a:r>
            <a:r>
              <a:rPr lang="en-US" dirty="0" smtClean="0"/>
              <a:t>in </a:t>
            </a:r>
            <a:r>
              <a:rPr lang="en-US" dirty="0"/>
              <a:t>five countries where CRS had implemented post‑disaster reconstruction projects in the last six years: Bangladesh, India, Pakistan, the Philippines and Madagascar.</a:t>
            </a:r>
          </a:p>
        </p:txBody>
      </p:sp>
      <p:sp>
        <p:nvSpPr>
          <p:cNvPr id="4" name="Slide Number Placeholder 3"/>
          <p:cNvSpPr>
            <a:spLocks noGrp="1"/>
          </p:cNvSpPr>
          <p:nvPr>
            <p:ph type="sldNum" sz="quarter" idx="4"/>
          </p:nvPr>
        </p:nvSpPr>
        <p:spPr/>
        <p:txBody>
          <a:bodyPr/>
          <a:lstStyle/>
          <a:p>
            <a:fld id="{3AF21FA0-C69A-D549-B93E-AD7DB9D7EB7A}" type="slidenum">
              <a:rPr lang="en-US" smtClean="0"/>
              <a:pPr/>
              <a:t>3</a:t>
            </a:fld>
            <a:endParaRPr lang="en-US" dirty="0"/>
          </a:p>
        </p:txBody>
      </p:sp>
      <p:pic>
        <p:nvPicPr>
          <p:cNvPr id="1026"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755957" y="49068"/>
            <a:ext cx="6122987" cy="2444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8467036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and recommendations</a:t>
            </a:r>
            <a:endParaRPr lang="en-US" dirty="0"/>
          </a:p>
        </p:txBody>
      </p:sp>
      <p:sp>
        <p:nvSpPr>
          <p:cNvPr id="3" name="Content Placeholder 2"/>
          <p:cNvSpPr>
            <a:spLocks noGrp="1"/>
          </p:cNvSpPr>
          <p:nvPr>
            <p:ph idx="1"/>
          </p:nvPr>
        </p:nvSpPr>
        <p:spPr>
          <a:xfrm>
            <a:off x="5685182" y="1587677"/>
            <a:ext cx="4373218" cy="5389593"/>
          </a:xfrm>
        </p:spPr>
        <p:txBody>
          <a:bodyPr/>
          <a:lstStyle/>
          <a:p>
            <a:r>
              <a:rPr lang="en-US" i="1" dirty="0" smtClean="0"/>
              <a:t>Top five determinants </a:t>
            </a:r>
          </a:p>
          <a:p>
            <a:r>
              <a:rPr lang="en-US" i="1" dirty="0" smtClean="0"/>
              <a:t>Cues </a:t>
            </a:r>
            <a:r>
              <a:rPr lang="en-US" i="1" dirty="0"/>
              <a:t>for action </a:t>
            </a:r>
            <a:r>
              <a:rPr lang="en-US" dirty="0"/>
              <a:t>proved the most significant determinant. </a:t>
            </a:r>
            <a:endParaRPr lang="en-US" dirty="0" smtClean="0"/>
          </a:p>
          <a:p>
            <a:r>
              <a:rPr lang="en-US" i="1" dirty="0"/>
              <a:t>Access </a:t>
            </a:r>
            <a:r>
              <a:rPr lang="en-US" dirty="0"/>
              <a:t>to materials and skilled </a:t>
            </a:r>
            <a:r>
              <a:rPr lang="en-US" dirty="0" smtClean="0"/>
              <a:t>labor</a:t>
            </a:r>
          </a:p>
          <a:p>
            <a:r>
              <a:rPr lang="en-US" i="1" dirty="0"/>
              <a:t>Perceived risk </a:t>
            </a:r>
            <a:endParaRPr lang="en-US" i="1" dirty="0" smtClean="0"/>
          </a:p>
          <a:p>
            <a:r>
              <a:rPr lang="en-US" i="1" dirty="0"/>
              <a:t>Perceived positive consequences </a:t>
            </a:r>
            <a:endParaRPr lang="en-US" i="1" dirty="0" smtClean="0"/>
          </a:p>
          <a:p>
            <a:r>
              <a:rPr lang="en-US" i="1" dirty="0"/>
              <a:t>Perceived self‑efficacy </a:t>
            </a:r>
            <a:r>
              <a:rPr lang="en-US" dirty="0" smtClean="0"/>
              <a:t> </a:t>
            </a:r>
            <a:endParaRPr lang="en-US" dirty="0"/>
          </a:p>
        </p:txBody>
      </p:sp>
      <p:sp>
        <p:nvSpPr>
          <p:cNvPr id="4" name="Slide Number Placeholder 3"/>
          <p:cNvSpPr>
            <a:spLocks noGrp="1"/>
          </p:cNvSpPr>
          <p:nvPr>
            <p:ph type="sldNum" sz="quarter" idx="4"/>
          </p:nvPr>
        </p:nvSpPr>
        <p:spPr/>
        <p:txBody>
          <a:bodyPr/>
          <a:lstStyle/>
          <a:p>
            <a:fld id="{3AF21FA0-C69A-D549-B93E-AD7DB9D7EB7A}" type="slidenum">
              <a:rPr lang="en-US" smtClean="0"/>
              <a:pPr/>
              <a:t>4</a:t>
            </a:fld>
            <a:endParaRPr lang="en-US" dirty="0"/>
          </a:p>
        </p:txBody>
      </p:sp>
      <p:pic>
        <p:nvPicPr>
          <p:cNvPr id="2050"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1232871"/>
            <a:ext cx="5685183" cy="65395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022939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70"/>
            <a:ext cx="8362604" cy="1124712"/>
          </a:xfrm>
        </p:spPr>
        <p:txBody>
          <a:bodyPr/>
          <a:lstStyle/>
          <a:p>
            <a:r>
              <a:rPr lang="en-US" dirty="0" smtClean="0"/>
              <a:t>Interested to join us to promoting this way of working forward</a:t>
            </a:r>
            <a:r>
              <a:rPr lang="en-US" dirty="0"/>
              <a:t>?</a:t>
            </a:r>
          </a:p>
        </p:txBody>
      </p:sp>
      <p:sp>
        <p:nvSpPr>
          <p:cNvPr id="3" name="Content Placeholder 2"/>
          <p:cNvSpPr>
            <a:spLocks noGrp="1"/>
          </p:cNvSpPr>
          <p:nvPr>
            <p:ph idx="1"/>
          </p:nvPr>
        </p:nvSpPr>
        <p:spPr/>
        <p:txBody>
          <a:bodyPr/>
          <a:lstStyle/>
          <a:p>
            <a:r>
              <a:rPr lang="en-US" dirty="0" smtClean="0"/>
              <a:t>Could this way of targeting humanitarian </a:t>
            </a:r>
            <a:r>
              <a:rPr lang="en-US" dirty="0"/>
              <a:t>assistance </a:t>
            </a:r>
            <a:r>
              <a:rPr lang="en-US" dirty="0" smtClean="0"/>
              <a:t>extend the impact we could have? </a:t>
            </a:r>
          </a:p>
          <a:p>
            <a:r>
              <a:rPr lang="en-US" dirty="0" smtClean="0"/>
              <a:t>Opportunity; </a:t>
            </a:r>
            <a:endParaRPr lang="en-US" dirty="0"/>
          </a:p>
          <a:p>
            <a:r>
              <a:rPr lang="en-US" dirty="0" smtClean="0"/>
              <a:t>Formulate a World humanitarian summit paper.</a:t>
            </a:r>
          </a:p>
          <a:p>
            <a:r>
              <a:rPr lang="en-US" dirty="0" smtClean="0"/>
              <a:t>Join us in implementing some of the recommendations from the study?</a:t>
            </a:r>
          </a:p>
          <a:p>
            <a:r>
              <a:rPr lang="en-US" dirty="0" smtClean="0"/>
              <a:t>http</a:t>
            </a:r>
            <a:r>
              <a:rPr lang="en-US" dirty="0"/>
              <a:t>://www.crsprogramquality.org/2015/extending-impact </a:t>
            </a:r>
            <a:endParaRPr lang="en-US" dirty="0" smtClean="0"/>
          </a:p>
          <a:p>
            <a:r>
              <a:rPr lang="en-US" dirty="0" smtClean="0"/>
              <a:t>Contact; Seki.hirano@crs.org</a:t>
            </a:r>
            <a:endParaRPr lang="en-US" dirty="0"/>
          </a:p>
        </p:txBody>
      </p:sp>
      <p:sp>
        <p:nvSpPr>
          <p:cNvPr id="4" name="Slide Number Placeholder 3"/>
          <p:cNvSpPr>
            <a:spLocks noGrp="1"/>
          </p:cNvSpPr>
          <p:nvPr>
            <p:ph type="sldNum" sz="quarter" idx="4"/>
          </p:nvPr>
        </p:nvSpPr>
        <p:spPr/>
        <p:txBody>
          <a:bodyPr/>
          <a:lstStyle/>
          <a:p>
            <a:fld id="{3AF21FA0-C69A-D549-B93E-AD7DB9D7EB7A}" type="slidenum">
              <a:rPr lang="en-US" smtClean="0"/>
              <a:pPr/>
              <a:t>5</a:t>
            </a:fld>
            <a:endParaRPr lang="en-US" dirty="0"/>
          </a:p>
        </p:txBody>
      </p:sp>
      <p:pic>
        <p:nvPicPr>
          <p:cNvPr id="8" name="Picture 2" descr="C:\Users\seki\Dropbox\CRS Shelter and settlements\01 HRD\01 Presentations\Uk shelter forum 2015\WH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5785658"/>
            <a:ext cx="10077638" cy="20924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899236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Custom 23">
      <a:dk1>
        <a:sysClr val="windowText" lastClr="000000"/>
      </a:dk1>
      <a:lt1>
        <a:sysClr val="window" lastClr="FFFFFF"/>
      </a:lt1>
      <a:dk2>
        <a:srgbClr val="003087"/>
      </a:dk2>
      <a:lt2>
        <a:srgbClr val="F2F2F2"/>
      </a:lt2>
      <a:accent1>
        <a:srgbClr val="585858"/>
      </a:accent1>
      <a:accent2>
        <a:srgbClr val="B7BF10"/>
      </a:accent2>
      <a:accent3>
        <a:srgbClr val="00B388"/>
      </a:accent3>
      <a:accent4>
        <a:srgbClr val="00B5E2"/>
      </a:accent4>
      <a:accent5>
        <a:srgbClr val="A7A7A7"/>
      </a:accent5>
      <a:accent6>
        <a:srgbClr val="F79646"/>
      </a:accent6>
      <a:hlink>
        <a:srgbClr val="00B5E2"/>
      </a:hlink>
      <a:folHlink>
        <a:srgbClr val="00B5E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14170D39CB26E45808F72C1C4D9CE7F" ma:contentTypeVersion="3" ma:contentTypeDescription="Create a new document." ma:contentTypeScope="" ma:versionID="371009f983ad22d3be16a3ddd9cc7ba4">
  <xsd:schema xmlns:xsd="http://www.w3.org/2001/XMLSchema" xmlns:xs="http://www.w3.org/2001/XMLSchema" xmlns:p="http://schemas.microsoft.com/office/2006/metadata/properties" xmlns:ns1="http://schemas.microsoft.com/sharepoint/v3" xmlns:ns2="b4e4be8c-aae4-4fdd-b2d1-ab6d4aae907d" xmlns:ns4="9c2bb3a3-222a-4cff-9775-f3a8807de443" targetNamespace="http://schemas.microsoft.com/office/2006/metadata/properties" ma:root="true" ma:fieldsID="7606a0356dce708f4f8711653d948b48" ns1:_="" ns2:_="" ns4:_="">
    <xsd:import namespace="http://schemas.microsoft.com/sharepoint/v3"/>
    <xsd:import namespace="b4e4be8c-aae4-4fdd-b2d1-ab6d4aae907d"/>
    <xsd:import namespace="9c2bb3a3-222a-4cff-9775-f3a8807de443"/>
    <xsd:element name="properties">
      <xsd:complexType>
        <xsd:sequence>
          <xsd:element name="documentManagement">
            <xsd:complexType>
              <xsd:all>
                <xsd:element ref="ns2:Description_x0020_Text"/>
                <xsd:element ref="ns2:CRS_x0020_Region" minOccurs="0"/>
                <xsd:element ref="ns2:Geography" minOccurs="0"/>
                <xsd:element ref="ns1:Language" minOccurs="0"/>
                <xsd:element ref="ns2:Topic" minOccurs="0"/>
                <xsd:element ref="ns2:Include_x0020_in_x0020_Site_x0020_Index" minOccurs="0"/>
                <xsd:element ref="ns4:Category"/>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Language" ma:index="5" nillable="true" ma:displayName="Language" ma:default="English" ma:format="Dropdown"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element name="PublishingStartDate" ma:index="16" nillable="true" ma:displayName="Scheduling Start Date" ma:internalName="PublishingStartDate">
      <xsd:simpleType>
        <xsd:restriction base="dms:Unknown"/>
      </xsd:simpleType>
    </xsd:element>
    <xsd:element name="PublishingExpirationDate" ma:index="17"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4e4be8c-aae4-4fdd-b2d1-ab6d4aae907d" elementFormDefault="qualified">
    <xsd:import namespace="http://schemas.microsoft.com/office/2006/documentManagement/types"/>
    <xsd:import namespace="http://schemas.microsoft.com/office/infopath/2007/PartnerControls"/>
    <xsd:element name="Description_x0020_Text" ma:index="2" ma:displayName="Description Text" ma:internalName="Description_x0020_Text" ma:readOnly="false">
      <xsd:simpleType>
        <xsd:restriction base="dms:Note">
          <xsd:maxLength value="255"/>
        </xsd:restriction>
      </xsd:simpleType>
    </xsd:element>
    <xsd:element name="CRS_x0020_Region" ma:index="3" nillable="true" ma:displayName="CRS Region" ma:list="{532a098f-89e0-40d6-9d5f-15c3167b398d}" ma:internalName="CRS_x0020_Region" ma:showField="Column2" ma:web="b4e4be8c-aae4-4fdd-b2d1-ab6d4aae907d">
      <xsd:simpleType>
        <xsd:restriction base="dms:Lookup"/>
      </xsd:simpleType>
    </xsd:element>
    <xsd:element name="Geography" ma:index="4" nillable="true" ma:displayName="Geography" ma:default="None" ma:format="Dropdown" ma:internalName="Geography" ma:readOnly="false">
      <xsd:simpleType>
        <xsd:restriction base="dms:Choice">
          <xsd:enumeration value="None"/>
          <xsd:enumeration value="Afghanistan"/>
          <xsd:enumeration value="Africa"/>
          <xsd:enumeration value="Albania"/>
          <xsd:enumeration value="Angola"/>
          <xsd:enumeration value="Argentina"/>
          <xsd:enumeration value="Armenia"/>
          <xsd:enumeration value="Azerbaijan"/>
          <xsd:enumeration value="Baltimore"/>
          <xsd:enumeration value="Bangladesh"/>
          <xsd:enumeration value="Belize"/>
          <xsd:enumeration value="Benin"/>
          <xsd:enumeration value="Bolivia"/>
          <xsd:enumeration value="Bosnia And Herzegovina"/>
          <xsd:enumeration value="Botswana"/>
          <xsd:enumeration value="Brazil"/>
          <xsd:enumeration value="Bulgaria"/>
          <xsd:enumeration value="Burkina Faso"/>
          <xsd:enumeration value="Burma"/>
          <xsd:enumeration value="Burundi"/>
          <xsd:enumeration value="Cambodia"/>
          <xsd:enumeration value="Cameroon"/>
          <xsd:enumeration value="CARO"/>
          <xsd:enumeration value="Central African Republic"/>
          <xsd:enumeration value="Chad"/>
          <xsd:enumeration value="China"/>
          <xsd:enumeration value="Colombia"/>
          <xsd:enumeration value="Congo"/>
          <xsd:enumeration value="Costa Rica"/>
          <xsd:enumeration value="Croatia"/>
          <xsd:enumeration value="Cuba"/>
          <xsd:enumeration value="CWA"/>
          <xsd:enumeration value="Democratic Republic of Congo"/>
          <xsd:enumeration value="Djibouti"/>
          <xsd:enumeration value="Dominican Republic"/>
          <xsd:enumeration value="DR Congo"/>
          <xsd:enumeration value="EARO"/>
          <xsd:enumeration value="East &amp; South Asia"/>
          <xsd:enumeration value="Ecuador"/>
          <xsd:enumeration value="Egypt"/>
          <xsd:enumeration value="El Salvador"/>
          <xsd:enumeration value="EMECA"/>
          <xsd:enumeration value="Equatorial Guinea"/>
          <xsd:enumeration value="Eritrea"/>
          <xsd:enumeration value="ESA"/>
          <xsd:enumeration value="Ethiopia"/>
          <xsd:enumeration value="France"/>
          <xsd:enumeration value="Gambia"/>
          <xsd:enumeration value="Gaza"/>
          <xsd:enumeration value="Geneva"/>
          <xsd:enumeration value="Georgia"/>
          <xsd:enumeration value="Ghana"/>
          <xsd:enumeration value="Global"/>
          <xsd:enumeration value="Great Britain"/>
          <xsd:enumeration value="Guatemala"/>
          <xsd:enumeration value="Guinea Bissau"/>
          <xsd:enumeration value="Guinea-Conakry"/>
          <xsd:enumeration value="Guyana"/>
          <xsd:enumeration value="Haiti"/>
          <xsd:enumeration value="Headquarters"/>
          <xsd:enumeration value="Honduras"/>
          <xsd:enumeration value="India"/>
          <xsd:enumeration value="Indonesia"/>
          <xsd:enumeration value="Iran"/>
          <xsd:enumeration value="Iraq"/>
          <xsd:enumeration value="Jamaica"/>
          <xsd:enumeration value="Jordan"/>
          <xsd:enumeration value="Jwbg"/>
          <xsd:enumeration value="Kenya"/>
          <xsd:enumeration value="Kinshasa"/>
          <xsd:enumeration value="Kosovo"/>
          <xsd:enumeration value="Kyrgyzstan"/>
          <xsd:enumeration value="LACRO"/>
          <xsd:enumeration value="Lao PDR"/>
          <xsd:enumeration value="Laos"/>
          <xsd:enumeration value="Lebanon"/>
          <xsd:enumeration value="Lesotho"/>
          <xsd:enumeration value="Liberia"/>
          <xsd:enumeration value="Macedonia"/>
          <xsd:enumeration value="Madagascar"/>
          <xsd:enumeration value="Malawi"/>
          <xsd:enumeration value="Mali"/>
          <xsd:enumeration value="Mauritania"/>
          <xsd:enumeration value="Mexico"/>
          <xsd:enumeration value="Moldova"/>
          <xsd:enumeration value="Morocco"/>
          <xsd:enumeration value="Nepal"/>
          <xsd:enumeration value="Nicaragua"/>
          <xsd:enumeration value="Niger"/>
          <xsd:enumeration value="Nigeria"/>
          <xsd:enumeration value="North Korea"/>
          <xsd:enumeration value="Northern Sudan"/>
          <xsd:enumeration value="Pakistan"/>
          <xsd:enumeration value="Papua New Guinea (The Pacific)"/>
          <xsd:enumeration value="Peru"/>
          <xsd:enumeration value="Philippines"/>
          <xsd:enumeration value="Romania"/>
          <xsd:enumeration value="Rwanda"/>
          <xsd:enumeration value="SARO"/>
          <xsd:enumeration value="Senegal"/>
          <xsd:enumeration value="Serbia"/>
          <xsd:enumeration value="Serbia And Montenegro"/>
          <xsd:enumeration value="Sierra Leone"/>
          <xsd:enumeration value="Somalia"/>
          <xsd:enumeration value="Sothern Africa"/>
          <xsd:enumeration value="South Africa"/>
          <xsd:enumeration value="South Sudan"/>
          <xsd:enumeration value="Sri Lanka"/>
          <xsd:enumeration value="Sudan"/>
          <xsd:enumeration value="SWA"/>
          <xsd:enumeration value="Swaziland"/>
          <xsd:enumeration value="Syria"/>
          <xsd:enumeration value="Tanzania"/>
          <xsd:enumeration value="Thailand"/>
          <xsd:enumeration value="The Gambia"/>
          <xsd:enumeration value="Timor-Leste"/>
          <xsd:enumeration value="Togo"/>
          <xsd:enumeration value="Tpc Cambodia"/>
          <xsd:enumeration value="Turkey"/>
          <xsd:enumeration value="Uganda"/>
          <xsd:enumeration value="United Kingdom"/>
          <xsd:enumeration value="United States"/>
          <xsd:enumeration value="Venezuela"/>
          <xsd:enumeration value="Vietnam"/>
          <xsd:enumeration value="Zambia"/>
          <xsd:enumeration value="Zimbabwe"/>
        </xsd:restriction>
      </xsd:simpleType>
    </xsd:element>
    <xsd:element name="Topic" ma:index="6" nillable="true" ma:displayName="Topic" ma:default="None" ma:description="CRS Custom Column" ma:format="Dropdown" ma:internalName="Topic" ma:readOnly="false">
      <xsd:simpleType>
        <xsd:union memberTypes="dms:Text">
          <xsd:simpleType>
            <xsd:restriction base="dms:Choice">
              <xsd:enumeration value="Please Select"/>
              <xsd:enumeration value="Administration"/>
              <xsd:enumeration value="Awareness"/>
              <xsd:enumeration value="Business Development"/>
              <xsd:enumeration value="Committee"/>
              <xsd:enumeration value="Commodities"/>
              <xsd:enumeration value="Communications"/>
              <xsd:enumeration value="Compliance"/>
              <xsd:enumeration value="Emergency"/>
              <xsd:enumeration value="Event"/>
              <xsd:enumeration value="Finance"/>
              <xsd:enumeration value="Fund Raising"/>
              <xsd:enumeration value="Human Resources"/>
              <xsd:enumeration value="Information/Communication Technology"/>
              <xsd:enumeration value="Leadership"/>
              <xsd:enumeration value="Legal"/>
              <xsd:enumeration value="Management Quality"/>
              <xsd:enumeration value="Marketing"/>
              <xsd:enumeration value="Partnership"/>
              <xsd:enumeration value="Procurement"/>
              <xsd:enumeration value="Program Quality"/>
              <xsd:enumeration value="Programming"/>
              <xsd:enumeration value="Publications"/>
              <xsd:enumeration value="Report"/>
              <xsd:enumeration value="Security"/>
              <xsd:enumeration value="Stakeholder Collaboration"/>
              <xsd:enumeration value="Strategy"/>
              <xsd:enumeration value="Training"/>
              <xsd:enumeration value="None"/>
            </xsd:restriction>
          </xsd:simpleType>
        </xsd:union>
      </xsd:simpleType>
    </xsd:element>
    <xsd:element name="Include_x0020_in_x0020_Site_x0020_Index" ma:index="8" nillable="true" ma:displayName="Include in Site Index" ma:default="0" ma:description="CRS Custom Column - By checking the box the item will be included in the site index for CRS Global. Check the box if you want to share this document with CRS staff" ma:internalName="Include_x0020_in_x0020_Site_x0020_Index">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9c2bb3a3-222a-4cff-9775-f3a8807de443" elementFormDefault="qualified">
    <xsd:import namespace="http://schemas.microsoft.com/office/2006/documentManagement/types"/>
    <xsd:import namespace="http://schemas.microsoft.com/office/infopath/2007/PartnerControls"/>
    <xsd:element name="Category" ma:index="15" ma:displayName="Category" ma:default="Core Brand Assets" ma:format="Dropdown" ma:internalName="Category" ma:readOnly="false">
      <xsd:simpleType>
        <xsd:restriction base="dms:Choice">
          <xsd:enumeration value="Core Brand Assets"/>
          <xsd:enumeration value="References/Guidelines"/>
          <xsd:enumeration value="Presentation Templates"/>
          <xsd:enumeration value="Embed (System use only)"/>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axOccurs="1" ma:index="1" ma:displayName="Title"/>
        <xsd:element ref="dc:subject" minOccurs="0" maxOccurs="1"/>
        <xsd:element ref="dc:description" minOccurs="0" maxOccurs="1"/>
        <xsd:element name="keywords" minOccurs="0" maxOccurs="1" type="xsd:string" ma:index="7"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Category xmlns="9c2bb3a3-222a-4cff-9775-f3a8807de443">Presentation Templates</Category>
    <Include_x0020_in_x0020_Site_x0020_Index xmlns="b4e4be8c-aae4-4fdd-b2d1-ab6d4aae907d">true</Include_x0020_in_x0020_Site_x0020_Index>
    <Description_x0020_Text xmlns="b4e4be8c-aae4-4fdd-b2d1-ab6d4aae907d">CRS PPT Fresh Template English</Description_x0020_Text>
    <Geography xmlns="b4e4be8c-aae4-4fdd-b2d1-ab6d4aae907d">None</Geography>
    <Topic xmlns="b4e4be8c-aae4-4fdd-b2d1-ab6d4aae907d">Brand Materials</Topic>
    <CRS_x0020_Region xmlns="b4e4be8c-aae4-4fdd-b2d1-ab6d4aae907d" xsi:nil="true"/>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53C71-5B4B-429A-898E-68FD4B9681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4e4be8c-aae4-4fdd-b2d1-ab6d4aae907d"/>
    <ds:schemaRef ds:uri="9c2bb3a3-222a-4cff-9775-f3a8807de4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D65E357-16C2-42AA-BA66-C198FBF08C1D}">
  <ds:schemaRefs>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http://purl.org/dc/terms/"/>
    <ds:schemaRef ds:uri="http://www.w3.org/XML/1998/namespace"/>
    <ds:schemaRef ds:uri="http://schemas.microsoft.com/office/2006/metadata/properties"/>
    <ds:schemaRef ds:uri="http://purl.org/dc/elements/1.1/"/>
    <ds:schemaRef ds:uri="9c2bb3a3-222a-4cff-9775-f3a8807de443"/>
    <ds:schemaRef ds:uri="b4e4be8c-aae4-4fdd-b2d1-ab6d4aae907d"/>
    <ds:schemaRef ds:uri="http://schemas.microsoft.com/sharepoint/v3"/>
  </ds:schemaRefs>
</ds:datastoreItem>
</file>

<file path=customXml/itemProps3.xml><?xml version="1.0" encoding="utf-8"?>
<ds:datastoreItem xmlns:ds="http://schemas.openxmlformats.org/officeDocument/2006/customXml" ds:itemID="{63D1BB83-2743-4187-8F8D-8FB64379446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2145</TotalTime>
  <Words>377</Words>
  <Application>Microsoft Macintosh PowerPoint</Application>
  <PresentationFormat>Custom</PresentationFormat>
  <Paragraphs>38</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Extending Impact </vt:lpstr>
      <vt:lpstr>The challenge</vt:lpstr>
      <vt:lpstr>PowerPoint Presentation</vt:lpstr>
      <vt:lpstr>Conclusion and recommendations</vt:lpstr>
      <vt:lpstr>Interested to join us to promoting this way of working forward?</vt:lpstr>
    </vt:vector>
  </TitlesOfParts>
  <Company>Catholic Relief Services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CRS PPT Fresh Template Eng MK1471 22Sep14</dc:title>
  <dc:creator>Pause for Thought</dc:creator>
  <cp:lastModifiedBy>Aparna Maladkar</cp:lastModifiedBy>
  <cp:revision>101</cp:revision>
  <dcterms:created xsi:type="dcterms:W3CDTF">2014-08-13T11:43:29Z</dcterms:created>
  <dcterms:modified xsi:type="dcterms:W3CDTF">2016-12-05T17:00:43Z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0x010100F14170D39CB26E45808F72C1C4D9CE7F</vt:lpwstr>
  </property>
</Properties>
</file>