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9" r:id="rId3"/>
    <p:sldId id="260" r:id="rId4"/>
    <p:sldId id="271" r:id="rId5"/>
    <p:sldId id="272" r:id="rId6"/>
    <p:sldId id="270" r:id="rId7"/>
    <p:sldId id="273" r:id="rId8"/>
    <p:sldId id="274" r:id="rId9"/>
    <p:sldId id="275" r:id="rId10"/>
    <p:sldId id="276" r:id="rId11"/>
    <p:sldId id="261" r:id="rId12"/>
    <p:sldId id="262" r:id="rId13"/>
    <p:sldId id="277" r:id="rId14"/>
    <p:sldId id="278" r:id="rId15"/>
    <p:sldId id="279"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2" d="100"/>
          <a:sy n="82" d="100"/>
        </p:scale>
        <p:origin x="-804" y="192"/>
      </p:cViewPr>
      <p:guideLst>
        <p:guide orient="horz" pos="2160"/>
        <p:guide pos="2880"/>
      </p:guideLst>
    </p:cSldViewPr>
  </p:slideViewPr>
  <p:notesTextViewPr>
    <p:cViewPr>
      <p:scale>
        <a:sx n="1" d="1"/>
        <a:sy n="1" d="1"/>
      </p:scale>
      <p:origin x="0" y="0"/>
    </p:cViewPr>
  </p:notesTextViewPr>
  <p:sorterViewPr>
    <p:cViewPr>
      <p:scale>
        <a:sx n="100" d="100"/>
        <a:sy n="100" d="100"/>
      </p:scale>
      <p:origin x="0" y="-33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9CA311C-B48A-4351-9ED0-988EC113AF33}" type="datetimeFigureOut">
              <a:rPr lang="en-GB" smtClean="0"/>
              <a:t>10/11/2016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999321-555F-476C-B139-C7261E53C74C}" type="slidenum">
              <a:rPr lang="en-GB" smtClean="0"/>
              <a:t>‹#›</a:t>
            </a:fld>
            <a:endParaRPr lang="en-GB"/>
          </a:p>
        </p:txBody>
      </p:sp>
    </p:spTree>
    <p:extLst>
      <p:ext uri="{BB962C8B-B14F-4D97-AF65-F5344CB8AC3E}">
        <p14:creationId xmlns:p14="http://schemas.microsoft.com/office/powerpoint/2010/main" val="4396497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9CA311C-B48A-4351-9ED0-988EC113AF33}" type="datetimeFigureOut">
              <a:rPr lang="en-GB" smtClean="0"/>
              <a:t>10/11/2016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999321-555F-476C-B139-C7261E53C74C}" type="slidenum">
              <a:rPr lang="en-GB" smtClean="0"/>
              <a:t>‹#›</a:t>
            </a:fld>
            <a:endParaRPr lang="en-GB"/>
          </a:p>
        </p:txBody>
      </p:sp>
    </p:spTree>
    <p:extLst>
      <p:ext uri="{BB962C8B-B14F-4D97-AF65-F5344CB8AC3E}">
        <p14:creationId xmlns:p14="http://schemas.microsoft.com/office/powerpoint/2010/main" val="2158457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9CA311C-B48A-4351-9ED0-988EC113AF33}" type="datetimeFigureOut">
              <a:rPr lang="en-GB" smtClean="0"/>
              <a:t>10/11/2016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999321-555F-476C-B139-C7261E53C74C}" type="slidenum">
              <a:rPr lang="en-GB" smtClean="0"/>
              <a:t>‹#›</a:t>
            </a:fld>
            <a:endParaRPr lang="en-GB"/>
          </a:p>
        </p:txBody>
      </p:sp>
    </p:spTree>
    <p:extLst>
      <p:ext uri="{BB962C8B-B14F-4D97-AF65-F5344CB8AC3E}">
        <p14:creationId xmlns:p14="http://schemas.microsoft.com/office/powerpoint/2010/main" val="957481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9CA311C-B48A-4351-9ED0-988EC113AF33}" type="datetimeFigureOut">
              <a:rPr lang="en-GB" smtClean="0"/>
              <a:t>10/11/2016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999321-555F-476C-B139-C7261E53C74C}" type="slidenum">
              <a:rPr lang="en-GB" smtClean="0"/>
              <a:t>‹#›</a:t>
            </a:fld>
            <a:endParaRPr lang="en-GB"/>
          </a:p>
        </p:txBody>
      </p:sp>
    </p:spTree>
    <p:extLst>
      <p:ext uri="{BB962C8B-B14F-4D97-AF65-F5344CB8AC3E}">
        <p14:creationId xmlns:p14="http://schemas.microsoft.com/office/powerpoint/2010/main" val="1654667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9CA311C-B48A-4351-9ED0-988EC113AF33}" type="datetimeFigureOut">
              <a:rPr lang="en-GB" smtClean="0"/>
              <a:t>10/11/2016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999321-555F-476C-B139-C7261E53C74C}" type="slidenum">
              <a:rPr lang="en-GB" smtClean="0"/>
              <a:t>‹#›</a:t>
            </a:fld>
            <a:endParaRPr lang="en-GB"/>
          </a:p>
        </p:txBody>
      </p:sp>
    </p:spTree>
    <p:extLst>
      <p:ext uri="{BB962C8B-B14F-4D97-AF65-F5344CB8AC3E}">
        <p14:creationId xmlns:p14="http://schemas.microsoft.com/office/powerpoint/2010/main" val="34622752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9CA311C-B48A-4351-9ED0-988EC113AF33}" type="datetimeFigureOut">
              <a:rPr lang="en-GB" smtClean="0"/>
              <a:t>10/11/2016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999321-555F-476C-B139-C7261E53C74C}" type="slidenum">
              <a:rPr lang="en-GB" smtClean="0"/>
              <a:t>‹#›</a:t>
            </a:fld>
            <a:endParaRPr lang="en-GB"/>
          </a:p>
        </p:txBody>
      </p:sp>
    </p:spTree>
    <p:extLst>
      <p:ext uri="{BB962C8B-B14F-4D97-AF65-F5344CB8AC3E}">
        <p14:creationId xmlns:p14="http://schemas.microsoft.com/office/powerpoint/2010/main" val="1848563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9CA311C-B48A-4351-9ED0-988EC113AF33}" type="datetimeFigureOut">
              <a:rPr lang="en-GB" smtClean="0"/>
              <a:t>10/11/2016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3999321-555F-476C-B139-C7261E53C74C}" type="slidenum">
              <a:rPr lang="en-GB" smtClean="0"/>
              <a:t>‹#›</a:t>
            </a:fld>
            <a:endParaRPr lang="en-GB"/>
          </a:p>
        </p:txBody>
      </p:sp>
    </p:spTree>
    <p:extLst>
      <p:ext uri="{BB962C8B-B14F-4D97-AF65-F5344CB8AC3E}">
        <p14:creationId xmlns:p14="http://schemas.microsoft.com/office/powerpoint/2010/main" val="41729317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9CA311C-B48A-4351-9ED0-988EC113AF33}" type="datetimeFigureOut">
              <a:rPr lang="en-GB" smtClean="0"/>
              <a:t>10/11/2016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3999321-555F-476C-B139-C7261E53C74C}" type="slidenum">
              <a:rPr lang="en-GB" smtClean="0"/>
              <a:t>‹#›</a:t>
            </a:fld>
            <a:endParaRPr lang="en-GB"/>
          </a:p>
        </p:txBody>
      </p:sp>
    </p:spTree>
    <p:extLst>
      <p:ext uri="{BB962C8B-B14F-4D97-AF65-F5344CB8AC3E}">
        <p14:creationId xmlns:p14="http://schemas.microsoft.com/office/powerpoint/2010/main" val="5822955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CA311C-B48A-4351-9ED0-988EC113AF33}" type="datetimeFigureOut">
              <a:rPr lang="en-GB" smtClean="0"/>
              <a:t>10/11/2016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3999321-555F-476C-B139-C7261E53C74C}" type="slidenum">
              <a:rPr lang="en-GB" smtClean="0"/>
              <a:t>‹#›</a:t>
            </a:fld>
            <a:endParaRPr lang="en-GB"/>
          </a:p>
        </p:txBody>
      </p:sp>
    </p:spTree>
    <p:extLst>
      <p:ext uri="{BB962C8B-B14F-4D97-AF65-F5344CB8AC3E}">
        <p14:creationId xmlns:p14="http://schemas.microsoft.com/office/powerpoint/2010/main" val="2033476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CA311C-B48A-4351-9ED0-988EC113AF33}" type="datetimeFigureOut">
              <a:rPr lang="en-GB" smtClean="0"/>
              <a:t>10/11/2016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999321-555F-476C-B139-C7261E53C74C}" type="slidenum">
              <a:rPr lang="en-GB" smtClean="0"/>
              <a:t>‹#›</a:t>
            </a:fld>
            <a:endParaRPr lang="en-GB"/>
          </a:p>
        </p:txBody>
      </p:sp>
    </p:spTree>
    <p:extLst>
      <p:ext uri="{BB962C8B-B14F-4D97-AF65-F5344CB8AC3E}">
        <p14:creationId xmlns:p14="http://schemas.microsoft.com/office/powerpoint/2010/main" val="27404318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CA311C-B48A-4351-9ED0-988EC113AF33}" type="datetimeFigureOut">
              <a:rPr lang="en-GB" smtClean="0"/>
              <a:t>10/11/2016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999321-555F-476C-B139-C7261E53C74C}" type="slidenum">
              <a:rPr lang="en-GB" smtClean="0"/>
              <a:t>‹#›</a:t>
            </a:fld>
            <a:endParaRPr lang="en-GB"/>
          </a:p>
        </p:txBody>
      </p:sp>
    </p:spTree>
    <p:extLst>
      <p:ext uri="{BB962C8B-B14F-4D97-AF65-F5344CB8AC3E}">
        <p14:creationId xmlns:p14="http://schemas.microsoft.com/office/powerpoint/2010/main" val="586271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CA311C-B48A-4351-9ED0-988EC113AF33}" type="datetimeFigureOut">
              <a:rPr lang="en-GB" smtClean="0"/>
              <a:t>10/11/2016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999321-555F-476C-B139-C7261E53C74C}" type="slidenum">
              <a:rPr lang="en-GB" smtClean="0"/>
              <a:t>‹#›</a:t>
            </a:fld>
            <a:endParaRPr lang="en-GB"/>
          </a:p>
        </p:txBody>
      </p:sp>
    </p:spTree>
    <p:extLst>
      <p:ext uri="{BB962C8B-B14F-4D97-AF65-F5344CB8AC3E}">
        <p14:creationId xmlns:p14="http://schemas.microsoft.com/office/powerpoint/2010/main" val="25212647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8889" y="1052736"/>
            <a:ext cx="5781675" cy="2714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0390297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620688"/>
            <a:ext cx="7344816" cy="5078313"/>
          </a:xfrm>
          <a:prstGeom prst="rect">
            <a:avLst/>
          </a:prstGeom>
          <a:noFill/>
        </p:spPr>
        <p:txBody>
          <a:bodyPr wrap="square" rtlCol="0">
            <a:spAutoFit/>
          </a:bodyPr>
          <a:lstStyle/>
          <a:p>
            <a:pPr lvl="0"/>
            <a:r>
              <a:rPr lang="en-GB" dirty="0">
                <a:solidFill>
                  <a:srgbClr val="92D050"/>
                </a:solidFill>
              </a:rPr>
              <a:t>Academic papers that address safety more often report on assisted self-recovery processes, rather than self-recovery that affected individuals and communities engage in without any outside support. </a:t>
            </a:r>
            <a:endParaRPr lang="en-GB" dirty="0" smtClean="0">
              <a:solidFill>
                <a:srgbClr val="92D050"/>
              </a:solidFill>
            </a:endParaRPr>
          </a:p>
          <a:p>
            <a:pPr lvl="0"/>
            <a:endParaRPr lang="en-GB" dirty="0">
              <a:solidFill>
                <a:srgbClr val="92D050"/>
              </a:solidFill>
            </a:endParaRPr>
          </a:p>
          <a:p>
            <a:pPr lvl="0"/>
            <a:r>
              <a:rPr lang="en-GB" dirty="0">
                <a:solidFill>
                  <a:srgbClr val="92D050"/>
                </a:solidFill>
              </a:rPr>
              <a:t>They are also more likely to report processes and interventions that aim to improve safety in shelter self-recovery. </a:t>
            </a:r>
            <a:endParaRPr lang="en-GB" dirty="0" smtClean="0">
              <a:solidFill>
                <a:srgbClr val="92D050"/>
              </a:solidFill>
            </a:endParaRPr>
          </a:p>
          <a:p>
            <a:pPr lvl="0"/>
            <a:endParaRPr lang="en-GB" dirty="0">
              <a:solidFill>
                <a:srgbClr val="92D050"/>
              </a:solidFill>
            </a:endParaRPr>
          </a:p>
          <a:p>
            <a:pPr lvl="0"/>
            <a:r>
              <a:rPr lang="en-GB" dirty="0">
                <a:solidFill>
                  <a:srgbClr val="92D050"/>
                </a:solidFill>
              </a:rPr>
              <a:t>Articles that focus on unassisted self-recovery discuss circumstances in which safety is either not considered or has not been addressed effectively in shelter reconstruction, as well as case studies that describe improved safety in unassisted self-recovery. </a:t>
            </a:r>
            <a:endParaRPr lang="en-GB" dirty="0" smtClean="0">
              <a:solidFill>
                <a:srgbClr val="92D050"/>
              </a:solidFill>
            </a:endParaRPr>
          </a:p>
          <a:p>
            <a:pPr lvl="0"/>
            <a:endParaRPr lang="en-GB" dirty="0">
              <a:solidFill>
                <a:srgbClr val="92D050"/>
              </a:solidFill>
            </a:endParaRPr>
          </a:p>
          <a:p>
            <a:pPr lvl="0"/>
            <a:r>
              <a:rPr lang="en-GB" dirty="0">
                <a:solidFill>
                  <a:srgbClr val="92D050"/>
                </a:solidFill>
              </a:rPr>
              <a:t>Only one of the studies reviewed so far provides evidence of follow-up a significant amount of time after the post-disaster self-recovery process occurred. Without this, it is difficult to effectively assess the safety of repair or reconstruction. </a:t>
            </a:r>
            <a:endParaRPr lang="en-GB" dirty="0" smtClean="0">
              <a:solidFill>
                <a:srgbClr val="92D050"/>
              </a:solidFill>
            </a:endParaRPr>
          </a:p>
          <a:p>
            <a:pPr lvl="0"/>
            <a:endParaRPr lang="en-GB" dirty="0">
              <a:solidFill>
                <a:srgbClr val="92D050"/>
              </a:solidFill>
            </a:endParaRPr>
          </a:p>
          <a:p>
            <a:endParaRPr lang="en-GB" dirty="0">
              <a:solidFill>
                <a:srgbClr val="92D050"/>
              </a:solidFill>
            </a:endParaRPr>
          </a:p>
        </p:txBody>
      </p:sp>
    </p:spTree>
    <p:extLst>
      <p:ext uri="{BB962C8B-B14F-4D97-AF65-F5344CB8AC3E}">
        <p14:creationId xmlns:p14="http://schemas.microsoft.com/office/powerpoint/2010/main" val="2185747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62075" y="1747838"/>
            <a:ext cx="6419850" cy="3362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58199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99592" y="1297971"/>
            <a:ext cx="6264696" cy="5601533"/>
          </a:xfrm>
          <a:prstGeom prst="rect">
            <a:avLst/>
          </a:prstGeom>
          <a:noFill/>
        </p:spPr>
        <p:txBody>
          <a:bodyPr wrap="square" rtlCol="0">
            <a:spAutoFit/>
          </a:bodyPr>
          <a:lstStyle/>
          <a:p>
            <a:pPr marL="285750" indent="-285750">
              <a:buFont typeface="Arial" panose="020B0604020202020204" pitchFamily="34" charset="0"/>
              <a:buChar char="•"/>
            </a:pPr>
            <a:r>
              <a:rPr lang="en-GB" sz="2000" dirty="0" smtClean="0">
                <a:solidFill>
                  <a:schemeClr val="accent1">
                    <a:lumMod val="60000"/>
                    <a:lumOff val="40000"/>
                  </a:schemeClr>
                </a:solidFill>
              </a:rPr>
              <a:t>On site demonstration of construction techniques and materials</a:t>
            </a:r>
          </a:p>
          <a:p>
            <a:pPr marL="285750" indent="-285750">
              <a:buFont typeface="Arial" panose="020B0604020202020204" pitchFamily="34" charset="0"/>
              <a:buChar char="•"/>
            </a:pPr>
            <a:r>
              <a:rPr lang="en-GB" sz="2000" dirty="0">
                <a:solidFill>
                  <a:schemeClr val="accent1">
                    <a:lumMod val="60000"/>
                    <a:lumOff val="40000"/>
                  </a:schemeClr>
                </a:solidFill>
              </a:rPr>
              <a:t>Design advice and technical guidelines for self-builders</a:t>
            </a:r>
            <a:endParaRPr lang="en-GB" sz="2000" dirty="0">
              <a:solidFill>
                <a:schemeClr val="accent1">
                  <a:lumMod val="60000"/>
                  <a:lumOff val="40000"/>
                </a:schemeClr>
              </a:solidFill>
            </a:endParaRPr>
          </a:p>
          <a:p>
            <a:pPr marL="285750" indent="-285750">
              <a:buFont typeface="Arial" panose="020B0604020202020204" pitchFamily="34" charset="0"/>
              <a:buChar char="•"/>
            </a:pPr>
            <a:r>
              <a:rPr lang="en-GB" sz="2000" dirty="0">
                <a:solidFill>
                  <a:schemeClr val="accent1">
                    <a:lumMod val="60000"/>
                    <a:lumOff val="40000"/>
                  </a:schemeClr>
                </a:solidFill>
              </a:rPr>
              <a:t>Staged payments based on assessed building quality</a:t>
            </a:r>
            <a:endParaRPr lang="en-GB" sz="2000" dirty="0" smtClean="0">
              <a:solidFill>
                <a:schemeClr val="accent1">
                  <a:lumMod val="60000"/>
                  <a:lumOff val="40000"/>
                </a:schemeClr>
              </a:solidFill>
            </a:endParaRPr>
          </a:p>
          <a:p>
            <a:pPr marL="285750" indent="-285750">
              <a:buFont typeface="Arial" panose="020B0604020202020204" pitchFamily="34" charset="0"/>
              <a:buChar char="•"/>
            </a:pPr>
            <a:r>
              <a:rPr lang="en-GB" sz="2000" dirty="0">
                <a:solidFill>
                  <a:schemeClr val="accent1">
                    <a:lumMod val="60000"/>
                    <a:lumOff val="40000"/>
                  </a:schemeClr>
                </a:solidFill>
              </a:rPr>
              <a:t>Training programmes demonstrating how workmanship or design features can result in safer buildings</a:t>
            </a:r>
            <a:endParaRPr lang="en-GB" sz="2000" dirty="0">
              <a:solidFill>
                <a:schemeClr val="accent1">
                  <a:lumMod val="60000"/>
                  <a:lumOff val="40000"/>
                </a:schemeClr>
              </a:solidFill>
            </a:endParaRPr>
          </a:p>
          <a:p>
            <a:pPr marL="285750" indent="-285750">
              <a:buFont typeface="Arial" panose="020B0604020202020204" pitchFamily="34" charset="0"/>
              <a:buChar char="•"/>
            </a:pPr>
            <a:r>
              <a:rPr lang="en-GB" sz="2000" dirty="0">
                <a:solidFill>
                  <a:schemeClr val="accent1">
                    <a:lumMod val="60000"/>
                    <a:lumOff val="40000"/>
                  </a:schemeClr>
                </a:solidFill>
              </a:rPr>
              <a:t>Flexibility of authorities to include seismic resistant principles rather than strict adherence to approved designs</a:t>
            </a:r>
            <a:endParaRPr lang="en-GB" sz="2000" dirty="0" smtClean="0">
              <a:solidFill>
                <a:schemeClr val="accent1">
                  <a:lumMod val="60000"/>
                  <a:lumOff val="40000"/>
                </a:schemeClr>
              </a:solidFill>
            </a:endParaRPr>
          </a:p>
          <a:p>
            <a:pPr marL="285750" indent="-285750">
              <a:buFont typeface="Arial" panose="020B0604020202020204" pitchFamily="34" charset="0"/>
              <a:buChar char="•"/>
            </a:pPr>
            <a:r>
              <a:rPr lang="en-GB" sz="2000" dirty="0">
                <a:solidFill>
                  <a:schemeClr val="accent1">
                    <a:lumMod val="60000"/>
                    <a:lumOff val="40000"/>
                  </a:schemeClr>
                </a:solidFill>
              </a:rPr>
              <a:t>Training local craftsmen</a:t>
            </a:r>
            <a:endParaRPr lang="en-GB" sz="2000" dirty="0">
              <a:solidFill>
                <a:schemeClr val="accent1">
                  <a:lumMod val="60000"/>
                  <a:lumOff val="40000"/>
                </a:schemeClr>
              </a:solidFill>
            </a:endParaRPr>
          </a:p>
          <a:p>
            <a:pPr marL="285750" lvl="0" indent="-285750">
              <a:buFont typeface="Arial" panose="020B0604020202020204" pitchFamily="34" charset="0"/>
              <a:buChar char="•"/>
            </a:pPr>
            <a:r>
              <a:rPr lang="en-GB" sz="2000" dirty="0">
                <a:solidFill>
                  <a:schemeClr val="accent1">
                    <a:lumMod val="60000"/>
                    <a:lumOff val="40000"/>
                  </a:schemeClr>
                </a:solidFill>
              </a:rPr>
              <a:t>Expert evaluation post-disaster of </a:t>
            </a:r>
            <a:r>
              <a:rPr lang="en-GB" sz="2000" dirty="0" smtClean="0">
                <a:solidFill>
                  <a:schemeClr val="accent1">
                    <a:lumMod val="60000"/>
                    <a:lumOff val="40000"/>
                  </a:schemeClr>
                </a:solidFill>
              </a:rPr>
              <a:t>building elements </a:t>
            </a:r>
            <a:r>
              <a:rPr lang="en-GB" sz="2000" dirty="0">
                <a:solidFill>
                  <a:schemeClr val="accent1">
                    <a:lumMod val="60000"/>
                    <a:lumOff val="40000"/>
                  </a:schemeClr>
                </a:solidFill>
              </a:rPr>
              <a:t>that had contributed to hazard vulnerability or building </a:t>
            </a:r>
            <a:r>
              <a:rPr lang="en-GB" sz="2000" dirty="0" smtClean="0">
                <a:solidFill>
                  <a:schemeClr val="accent1">
                    <a:lumMod val="60000"/>
                    <a:lumOff val="40000"/>
                  </a:schemeClr>
                </a:solidFill>
              </a:rPr>
              <a:t>safety</a:t>
            </a:r>
          </a:p>
          <a:p>
            <a:pPr marL="285750" indent="-285750">
              <a:buFont typeface="Arial" panose="020B0604020202020204" pitchFamily="34" charset="0"/>
              <a:buChar char="•"/>
            </a:pPr>
            <a:r>
              <a:rPr lang="en-GB" sz="2000" dirty="0">
                <a:solidFill>
                  <a:schemeClr val="accent1">
                    <a:lumMod val="60000"/>
                    <a:lumOff val="40000"/>
                  </a:schemeClr>
                </a:solidFill>
              </a:rPr>
              <a:t>Ensuring  economically viable, sustainable supplies of building materials, technologies and </a:t>
            </a:r>
            <a:r>
              <a:rPr lang="en-GB" sz="2000" dirty="0" smtClean="0">
                <a:solidFill>
                  <a:schemeClr val="accent1">
                    <a:lumMod val="60000"/>
                    <a:lumOff val="40000"/>
                  </a:schemeClr>
                </a:solidFill>
              </a:rPr>
              <a:t>skills</a:t>
            </a:r>
          </a:p>
          <a:p>
            <a:pPr marL="285750" indent="-285750">
              <a:buFont typeface="Arial" panose="020B0604020202020204" pitchFamily="34" charset="0"/>
              <a:buChar char="•"/>
            </a:pPr>
            <a:r>
              <a:rPr lang="en-GB" sz="2000" dirty="0">
                <a:solidFill>
                  <a:schemeClr val="accent1">
                    <a:lumMod val="60000"/>
                    <a:lumOff val="40000"/>
                  </a:schemeClr>
                </a:solidFill>
              </a:rPr>
              <a:t>Further disaster demonstrating hazard resistance of the improved building method </a:t>
            </a:r>
            <a:endParaRPr lang="en-GB" sz="2000" dirty="0">
              <a:solidFill>
                <a:schemeClr val="accent1">
                  <a:lumMod val="60000"/>
                  <a:lumOff val="40000"/>
                </a:schemeClr>
              </a:solidFill>
            </a:endParaRPr>
          </a:p>
          <a:p>
            <a:endParaRPr lang="en-GB" dirty="0">
              <a:solidFill>
                <a:srgbClr val="92D050"/>
              </a:solidFill>
            </a:endParaRPr>
          </a:p>
        </p:txBody>
      </p:sp>
      <p:sp>
        <p:nvSpPr>
          <p:cNvPr id="5" name="TextBox 4"/>
          <p:cNvSpPr txBox="1"/>
          <p:nvPr/>
        </p:nvSpPr>
        <p:spPr>
          <a:xfrm>
            <a:off x="899592" y="908720"/>
            <a:ext cx="4680520" cy="369332"/>
          </a:xfrm>
          <a:prstGeom prst="rect">
            <a:avLst/>
          </a:prstGeom>
          <a:noFill/>
        </p:spPr>
        <p:txBody>
          <a:bodyPr wrap="square" rtlCol="0">
            <a:spAutoFit/>
          </a:bodyPr>
          <a:lstStyle/>
          <a:p>
            <a:r>
              <a:rPr lang="en-GB" dirty="0" smtClean="0">
                <a:solidFill>
                  <a:srgbClr val="00B0F0"/>
                </a:solidFill>
              </a:rPr>
              <a:t>ASSISTED SELF RECOVERY </a:t>
            </a:r>
            <a:r>
              <a:rPr lang="en-GB" dirty="0" smtClean="0">
                <a:solidFill>
                  <a:srgbClr val="92D050"/>
                </a:solidFill>
              </a:rPr>
              <a:t>: </a:t>
            </a:r>
            <a:r>
              <a:rPr lang="en-GB" dirty="0" smtClean="0">
                <a:solidFill>
                  <a:srgbClr val="00B050"/>
                </a:solidFill>
              </a:rPr>
              <a:t>safer</a:t>
            </a:r>
            <a:endParaRPr lang="en-GB" dirty="0">
              <a:solidFill>
                <a:srgbClr val="00B050"/>
              </a:solidFill>
            </a:endParaRPr>
          </a:p>
        </p:txBody>
      </p:sp>
    </p:spTree>
    <p:extLst>
      <p:ext uri="{BB962C8B-B14F-4D97-AF65-F5344CB8AC3E}">
        <p14:creationId xmlns:p14="http://schemas.microsoft.com/office/powerpoint/2010/main" val="2280822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99592" y="1628800"/>
            <a:ext cx="6264696" cy="646331"/>
          </a:xfrm>
          <a:prstGeom prst="rect">
            <a:avLst/>
          </a:prstGeom>
          <a:noFill/>
        </p:spPr>
        <p:txBody>
          <a:bodyPr wrap="square" rtlCol="0">
            <a:spAutoFit/>
          </a:bodyPr>
          <a:lstStyle/>
          <a:p>
            <a:r>
              <a:rPr lang="en-GB" dirty="0">
                <a:solidFill>
                  <a:schemeClr val="accent1">
                    <a:lumMod val="60000"/>
                    <a:lumOff val="40000"/>
                  </a:schemeClr>
                </a:solidFill>
              </a:rPr>
              <a:t>0</a:t>
            </a:r>
          </a:p>
          <a:p>
            <a:endParaRPr lang="en-GB" dirty="0">
              <a:solidFill>
                <a:srgbClr val="92D050"/>
              </a:solidFill>
            </a:endParaRPr>
          </a:p>
        </p:txBody>
      </p:sp>
      <p:sp>
        <p:nvSpPr>
          <p:cNvPr id="5" name="TextBox 4"/>
          <p:cNvSpPr txBox="1"/>
          <p:nvPr/>
        </p:nvSpPr>
        <p:spPr>
          <a:xfrm>
            <a:off x="899592" y="908720"/>
            <a:ext cx="4680520" cy="369332"/>
          </a:xfrm>
          <a:prstGeom prst="rect">
            <a:avLst/>
          </a:prstGeom>
          <a:noFill/>
        </p:spPr>
        <p:txBody>
          <a:bodyPr wrap="square" rtlCol="0">
            <a:spAutoFit/>
          </a:bodyPr>
          <a:lstStyle/>
          <a:p>
            <a:r>
              <a:rPr lang="en-GB" dirty="0" smtClean="0">
                <a:solidFill>
                  <a:srgbClr val="00B0F0"/>
                </a:solidFill>
              </a:rPr>
              <a:t>ASSISTED SELF RECOVERY </a:t>
            </a:r>
            <a:r>
              <a:rPr lang="en-GB" dirty="0" smtClean="0">
                <a:solidFill>
                  <a:srgbClr val="92D050"/>
                </a:solidFill>
              </a:rPr>
              <a:t>: </a:t>
            </a:r>
            <a:r>
              <a:rPr lang="en-GB" dirty="0" smtClean="0">
                <a:solidFill>
                  <a:srgbClr val="FF0000"/>
                </a:solidFill>
              </a:rPr>
              <a:t>less safe</a:t>
            </a:r>
            <a:endParaRPr lang="en-GB" dirty="0">
              <a:solidFill>
                <a:srgbClr val="FF0000"/>
              </a:solidFill>
            </a:endParaRPr>
          </a:p>
        </p:txBody>
      </p:sp>
    </p:spTree>
    <p:extLst>
      <p:ext uri="{BB962C8B-B14F-4D97-AF65-F5344CB8AC3E}">
        <p14:creationId xmlns:p14="http://schemas.microsoft.com/office/powerpoint/2010/main" val="34989868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99592" y="1628800"/>
            <a:ext cx="6264696" cy="2215991"/>
          </a:xfrm>
          <a:prstGeom prst="rect">
            <a:avLst/>
          </a:prstGeom>
          <a:noFill/>
        </p:spPr>
        <p:txBody>
          <a:bodyPr wrap="square" rtlCol="0">
            <a:spAutoFit/>
          </a:bodyPr>
          <a:lstStyle/>
          <a:p>
            <a:pPr marL="342900" indent="-342900">
              <a:buFont typeface="Arial" panose="020B0604020202020204" pitchFamily="34" charset="0"/>
              <a:buChar char="•"/>
            </a:pPr>
            <a:r>
              <a:rPr lang="en-GB" sz="2000" dirty="0">
                <a:solidFill>
                  <a:schemeClr val="accent4">
                    <a:lumMod val="60000"/>
                    <a:lumOff val="40000"/>
                  </a:schemeClr>
                </a:solidFill>
              </a:rPr>
              <a:t>Community group taking responsibility for choosing hazard resistance materials in </a:t>
            </a:r>
            <a:r>
              <a:rPr lang="en-GB" sz="2000" dirty="0" smtClean="0">
                <a:solidFill>
                  <a:schemeClr val="accent4">
                    <a:lumMod val="60000"/>
                    <a:lumOff val="40000"/>
                  </a:schemeClr>
                </a:solidFill>
              </a:rPr>
              <a:t>reconstruction</a:t>
            </a:r>
          </a:p>
          <a:p>
            <a:pPr marL="342900" indent="-342900">
              <a:buFont typeface="Arial" panose="020B0604020202020204" pitchFamily="34" charset="0"/>
              <a:buChar char="•"/>
            </a:pPr>
            <a:endParaRPr lang="en-GB" sz="2000" dirty="0" smtClean="0">
              <a:solidFill>
                <a:schemeClr val="accent4">
                  <a:lumMod val="60000"/>
                  <a:lumOff val="40000"/>
                </a:schemeClr>
              </a:solidFill>
            </a:endParaRPr>
          </a:p>
          <a:p>
            <a:pPr marL="342900" lvl="0" indent="-342900">
              <a:buFont typeface="Arial" panose="020B0604020202020204" pitchFamily="34" charset="0"/>
              <a:buChar char="•"/>
            </a:pPr>
            <a:r>
              <a:rPr lang="en-GB" sz="2000" dirty="0">
                <a:solidFill>
                  <a:schemeClr val="accent4">
                    <a:lumMod val="60000"/>
                    <a:lumOff val="40000"/>
                  </a:schemeClr>
                </a:solidFill>
              </a:rPr>
              <a:t>More unsafe elements in building design than assisted self-builders, but also more specifically designed safe spaces in houses for use in case of catastrophic events</a:t>
            </a:r>
          </a:p>
          <a:p>
            <a:endParaRPr lang="en-GB" dirty="0">
              <a:solidFill>
                <a:srgbClr val="92D050"/>
              </a:solidFill>
            </a:endParaRPr>
          </a:p>
        </p:txBody>
      </p:sp>
      <p:sp>
        <p:nvSpPr>
          <p:cNvPr id="5" name="TextBox 4"/>
          <p:cNvSpPr txBox="1"/>
          <p:nvPr/>
        </p:nvSpPr>
        <p:spPr>
          <a:xfrm>
            <a:off x="899592" y="908720"/>
            <a:ext cx="4680520" cy="369332"/>
          </a:xfrm>
          <a:prstGeom prst="rect">
            <a:avLst/>
          </a:prstGeom>
          <a:noFill/>
        </p:spPr>
        <p:txBody>
          <a:bodyPr wrap="square" rtlCol="0">
            <a:spAutoFit/>
          </a:bodyPr>
          <a:lstStyle/>
          <a:p>
            <a:r>
              <a:rPr lang="en-GB" dirty="0" smtClean="0">
                <a:solidFill>
                  <a:srgbClr val="FFFF00"/>
                </a:solidFill>
              </a:rPr>
              <a:t>UNASSISTED SELF RECOVERY </a:t>
            </a:r>
            <a:r>
              <a:rPr lang="en-GB" dirty="0" smtClean="0">
                <a:solidFill>
                  <a:srgbClr val="92D050"/>
                </a:solidFill>
              </a:rPr>
              <a:t>: </a:t>
            </a:r>
            <a:r>
              <a:rPr lang="en-GB" dirty="0" smtClean="0">
                <a:solidFill>
                  <a:srgbClr val="00B050"/>
                </a:solidFill>
              </a:rPr>
              <a:t>safer</a:t>
            </a:r>
            <a:endParaRPr lang="en-GB" dirty="0">
              <a:solidFill>
                <a:srgbClr val="00B050"/>
              </a:solidFill>
            </a:endParaRPr>
          </a:p>
        </p:txBody>
      </p:sp>
    </p:spTree>
    <p:extLst>
      <p:ext uri="{BB962C8B-B14F-4D97-AF65-F5344CB8AC3E}">
        <p14:creationId xmlns:p14="http://schemas.microsoft.com/office/powerpoint/2010/main" val="42943533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899592" y="1628800"/>
            <a:ext cx="6264696" cy="4708981"/>
          </a:xfrm>
          <a:prstGeom prst="rect">
            <a:avLst/>
          </a:prstGeom>
          <a:noFill/>
        </p:spPr>
        <p:txBody>
          <a:bodyPr wrap="square" rtlCol="0">
            <a:spAutoFit/>
          </a:bodyPr>
          <a:lstStyle/>
          <a:p>
            <a:pPr marL="285750" indent="-285750">
              <a:buFont typeface="Arial" panose="020B0604020202020204" pitchFamily="34" charset="0"/>
              <a:buChar char="•"/>
            </a:pPr>
            <a:r>
              <a:rPr lang="en-GB" dirty="0">
                <a:solidFill>
                  <a:schemeClr val="accent4">
                    <a:lumMod val="60000"/>
                    <a:lumOff val="40000"/>
                  </a:schemeClr>
                </a:solidFill>
              </a:rPr>
              <a:t>Mi</a:t>
            </a:r>
            <a:r>
              <a:rPr lang="en-GB" sz="2000" dirty="0">
                <a:solidFill>
                  <a:schemeClr val="accent4">
                    <a:lumMod val="60000"/>
                    <a:lumOff val="40000"/>
                  </a:schemeClr>
                </a:solidFill>
              </a:rPr>
              <a:t>strust of local engineers and assessors </a:t>
            </a:r>
            <a:endParaRPr lang="en-GB" sz="2000" dirty="0" smtClean="0">
              <a:solidFill>
                <a:schemeClr val="accent4">
                  <a:lumMod val="60000"/>
                  <a:lumOff val="40000"/>
                </a:schemeClr>
              </a:solidFill>
            </a:endParaRPr>
          </a:p>
          <a:p>
            <a:pPr marL="285750" indent="-285750">
              <a:buFont typeface="Arial" panose="020B0604020202020204" pitchFamily="34" charset="0"/>
              <a:buChar char="•"/>
            </a:pPr>
            <a:endParaRPr lang="en-GB" sz="2000" dirty="0" smtClean="0">
              <a:solidFill>
                <a:schemeClr val="accent4">
                  <a:lumMod val="60000"/>
                  <a:lumOff val="40000"/>
                </a:schemeClr>
              </a:solidFill>
            </a:endParaRPr>
          </a:p>
          <a:p>
            <a:pPr marL="342900" indent="-342900">
              <a:buFont typeface="Arial" panose="020B0604020202020204" pitchFamily="34" charset="0"/>
              <a:buChar char="•"/>
            </a:pPr>
            <a:r>
              <a:rPr lang="en-GB" sz="2000" dirty="0">
                <a:solidFill>
                  <a:schemeClr val="accent4">
                    <a:lumMod val="60000"/>
                    <a:lumOff val="40000"/>
                  </a:schemeClr>
                </a:solidFill>
              </a:rPr>
              <a:t>economic constraints and limited awareness of appropriate safety </a:t>
            </a:r>
            <a:r>
              <a:rPr lang="en-GB" sz="2000" dirty="0" smtClean="0">
                <a:solidFill>
                  <a:schemeClr val="accent4">
                    <a:lumMod val="60000"/>
                    <a:lumOff val="40000"/>
                  </a:schemeClr>
                </a:solidFill>
              </a:rPr>
              <a:t>features</a:t>
            </a:r>
          </a:p>
          <a:p>
            <a:pPr marL="342900" indent="-342900">
              <a:buFont typeface="Arial" panose="020B0604020202020204" pitchFamily="34" charset="0"/>
              <a:buChar char="•"/>
            </a:pPr>
            <a:endParaRPr lang="en-GB" sz="2000" dirty="0" smtClean="0">
              <a:solidFill>
                <a:schemeClr val="accent4">
                  <a:lumMod val="60000"/>
                  <a:lumOff val="40000"/>
                </a:schemeClr>
              </a:solidFill>
            </a:endParaRPr>
          </a:p>
          <a:p>
            <a:pPr marL="342900" indent="-342900">
              <a:buFont typeface="Arial" panose="020B0604020202020204" pitchFamily="34" charset="0"/>
              <a:buChar char="•"/>
            </a:pPr>
            <a:r>
              <a:rPr lang="en-GB" sz="2000" dirty="0">
                <a:solidFill>
                  <a:schemeClr val="accent4">
                    <a:lumMod val="60000"/>
                    <a:lumOff val="40000"/>
                  </a:schemeClr>
                </a:solidFill>
              </a:rPr>
              <a:t>Lack of skill and knowledge amongst local workers about resilient </a:t>
            </a:r>
            <a:r>
              <a:rPr lang="en-GB" sz="2000" dirty="0" smtClean="0">
                <a:solidFill>
                  <a:schemeClr val="accent4">
                    <a:lumMod val="60000"/>
                    <a:lumOff val="40000"/>
                  </a:schemeClr>
                </a:solidFill>
              </a:rPr>
              <a:t>construction</a:t>
            </a:r>
          </a:p>
          <a:p>
            <a:pPr marL="342900" indent="-342900">
              <a:buFont typeface="Arial" panose="020B0604020202020204" pitchFamily="34" charset="0"/>
              <a:buChar char="•"/>
            </a:pPr>
            <a:endParaRPr lang="en-GB" sz="2000" dirty="0" smtClean="0">
              <a:solidFill>
                <a:schemeClr val="accent4">
                  <a:lumMod val="60000"/>
                  <a:lumOff val="40000"/>
                </a:schemeClr>
              </a:solidFill>
            </a:endParaRPr>
          </a:p>
          <a:p>
            <a:pPr marL="342900" indent="-342900">
              <a:buFont typeface="Arial" panose="020B0604020202020204" pitchFamily="34" charset="0"/>
              <a:buChar char="•"/>
            </a:pPr>
            <a:r>
              <a:rPr lang="en-GB" sz="2000" dirty="0">
                <a:solidFill>
                  <a:schemeClr val="accent4">
                    <a:lumMod val="60000"/>
                    <a:lumOff val="40000"/>
                  </a:schemeClr>
                </a:solidFill>
              </a:rPr>
              <a:t>Poor consultation during high-cost rebuilding programme led to self-building extensions on too-small houses, incorporating weaknesses of traditional </a:t>
            </a:r>
            <a:r>
              <a:rPr lang="en-GB" sz="2000" dirty="0" smtClean="0">
                <a:solidFill>
                  <a:schemeClr val="accent4">
                    <a:lumMod val="60000"/>
                    <a:lumOff val="40000"/>
                  </a:schemeClr>
                </a:solidFill>
              </a:rPr>
              <a:t>building</a:t>
            </a:r>
          </a:p>
          <a:p>
            <a:pPr marL="342900" indent="-342900">
              <a:buFont typeface="Arial" panose="020B0604020202020204" pitchFamily="34" charset="0"/>
              <a:buChar char="•"/>
            </a:pPr>
            <a:endParaRPr lang="en-GB" sz="2000" dirty="0" smtClean="0">
              <a:solidFill>
                <a:schemeClr val="accent4">
                  <a:lumMod val="60000"/>
                  <a:lumOff val="40000"/>
                </a:schemeClr>
              </a:solidFill>
            </a:endParaRPr>
          </a:p>
          <a:p>
            <a:pPr marL="342900" indent="-342900">
              <a:buFont typeface="Arial" panose="020B0604020202020204" pitchFamily="34" charset="0"/>
              <a:buChar char="•"/>
            </a:pPr>
            <a:r>
              <a:rPr lang="en-GB" sz="2000" dirty="0">
                <a:solidFill>
                  <a:schemeClr val="accent4">
                    <a:lumMod val="60000"/>
                    <a:lumOff val="40000"/>
                  </a:schemeClr>
                </a:solidFill>
              </a:rPr>
              <a:t>Poor communication of risks of traditional building methods during repair programme</a:t>
            </a:r>
            <a:endParaRPr lang="en-GB" sz="2000" dirty="0">
              <a:solidFill>
                <a:schemeClr val="accent4">
                  <a:lumMod val="60000"/>
                  <a:lumOff val="40000"/>
                </a:schemeClr>
              </a:solidFill>
            </a:endParaRPr>
          </a:p>
        </p:txBody>
      </p:sp>
      <p:sp>
        <p:nvSpPr>
          <p:cNvPr id="5" name="TextBox 4"/>
          <p:cNvSpPr txBox="1"/>
          <p:nvPr/>
        </p:nvSpPr>
        <p:spPr>
          <a:xfrm>
            <a:off x="899592" y="908720"/>
            <a:ext cx="4680520" cy="369332"/>
          </a:xfrm>
          <a:prstGeom prst="rect">
            <a:avLst/>
          </a:prstGeom>
          <a:noFill/>
        </p:spPr>
        <p:txBody>
          <a:bodyPr wrap="square" rtlCol="0">
            <a:spAutoFit/>
          </a:bodyPr>
          <a:lstStyle/>
          <a:p>
            <a:r>
              <a:rPr lang="en-GB" dirty="0" smtClean="0">
                <a:solidFill>
                  <a:srgbClr val="FFFF00"/>
                </a:solidFill>
              </a:rPr>
              <a:t>UNASSISTED SELF RECOVERY </a:t>
            </a:r>
            <a:r>
              <a:rPr lang="en-GB" dirty="0" smtClean="0">
                <a:solidFill>
                  <a:srgbClr val="92D050"/>
                </a:solidFill>
              </a:rPr>
              <a:t>: </a:t>
            </a:r>
            <a:r>
              <a:rPr lang="en-GB" dirty="0" smtClean="0">
                <a:solidFill>
                  <a:srgbClr val="FF0000"/>
                </a:solidFill>
              </a:rPr>
              <a:t>less safe</a:t>
            </a:r>
            <a:endParaRPr lang="en-GB" dirty="0">
              <a:solidFill>
                <a:srgbClr val="FF0000"/>
              </a:solidFill>
            </a:endParaRPr>
          </a:p>
        </p:txBody>
      </p:sp>
    </p:spTree>
    <p:extLst>
      <p:ext uri="{BB962C8B-B14F-4D97-AF65-F5344CB8AC3E}">
        <p14:creationId xmlns:p14="http://schemas.microsoft.com/office/powerpoint/2010/main" val="3470352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48889" y="1052736"/>
            <a:ext cx="5781675" cy="2714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25076" y="4509120"/>
            <a:ext cx="5829300" cy="14668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468968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124744"/>
            <a:ext cx="7704856" cy="1569660"/>
          </a:xfrm>
          <a:prstGeom prst="rect">
            <a:avLst/>
          </a:prstGeom>
          <a:noFill/>
        </p:spPr>
        <p:txBody>
          <a:bodyPr wrap="square" rtlCol="0">
            <a:spAutoFit/>
          </a:bodyPr>
          <a:lstStyle/>
          <a:p>
            <a:pPr marL="342900" lvl="0" indent="-342900">
              <a:buFont typeface="Arial" panose="020B0604020202020204" pitchFamily="34" charset="0"/>
              <a:buChar char="•"/>
            </a:pPr>
            <a:r>
              <a:rPr lang="en-GB" sz="2400" dirty="0">
                <a:solidFill>
                  <a:srgbClr val="FFC000"/>
                </a:solidFill>
              </a:rPr>
              <a:t>Provide insights into the development of the use of the term self-recovery in post disaster shelter response, and to clarify its current use and </a:t>
            </a:r>
            <a:r>
              <a:rPr lang="en-GB" sz="2400" dirty="0" smtClean="0">
                <a:solidFill>
                  <a:srgbClr val="FFC000"/>
                </a:solidFill>
              </a:rPr>
              <a:t>meaning</a:t>
            </a:r>
          </a:p>
          <a:p>
            <a:pPr marL="342900" lvl="0" indent="-342900">
              <a:buFont typeface="Arial" panose="020B0604020202020204" pitchFamily="34" charset="0"/>
              <a:buChar char="•"/>
            </a:pPr>
            <a:endParaRPr lang="en-GB" sz="2400" dirty="0">
              <a:solidFill>
                <a:srgbClr val="FFC000"/>
              </a:solidFill>
            </a:endParaRPr>
          </a:p>
        </p:txBody>
      </p:sp>
      <p:sp>
        <p:nvSpPr>
          <p:cNvPr id="3" name="TextBox 2"/>
          <p:cNvSpPr txBox="1"/>
          <p:nvPr/>
        </p:nvSpPr>
        <p:spPr>
          <a:xfrm>
            <a:off x="683568" y="692696"/>
            <a:ext cx="1944216" cy="369332"/>
          </a:xfrm>
          <a:prstGeom prst="rect">
            <a:avLst/>
          </a:prstGeom>
          <a:noFill/>
        </p:spPr>
        <p:txBody>
          <a:bodyPr wrap="square" rtlCol="0">
            <a:spAutoFit/>
          </a:bodyPr>
          <a:lstStyle/>
          <a:p>
            <a:r>
              <a:rPr lang="en-GB" dirty="0" smtClean="0">
                <a:solidFill>
                  <a:srgbClr val="FFC000"/>
                </a:solidFill>
              </a:rPr>
              <a:t>AIMS</a:t>
            </a:r>
            <a:endParaRPr lang="en-GB" dirty="0">
              <a:solidFill>
                <a:srgbClr val="FFC000"/>
              </a:solidFill>
            </a:endParaRPr>
          </a:p>
        </p:txBody>
      </p:sp>
    </p:spTree>
    <p:extLst>
      <p:ext uri="{BB962C8B-B14F-4D97-AF65-F5344CB8AC3E}">
        <p14:creationId xmlns:p14="http://schemas.microsoft.com/office/powerpoint/2010/main" val="39426298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124744"/>
            <a:ext cx="7704856" cy="3046988"/>
          </a:xfrm>
          <a:prstGeom prst="rect">
            <a:avLst/>
          </a:prstGeom>
          <a:noFill/>
        </p:spPr>
        <p:txBody>
          <a:bodyPr wrap="square" rtlCol="0">
            <a:spAutoFit/>
          </a:bodyPr>
          <a:lstStyle/>
          <a:p>
            <a:pPr marL="342900" lvl="0" indent="-342900">
              <a:buFont typeface="Arial" panose="020B0604020202020204" pitchFamily="34" charset="0"/>
              <a:buChar char="•"/>
            </a:pPr>
            <a:r>
              <a:rPr lang="en-GB" sz="2400" dirty="0">
                <a:solidFill>
                  <a:srgbClr val="FFC000"/>
                </a:solidFill>
              </a:rPr>
              <a:t>Provide insights into the development of the use of the term self-recovery in post disaster shelter response, and to clarify its current use and </a:t>
            </a:r>
            <a:r>
              <a:rPr lang="en-GB" sz="2400" dirty="0" smtClean="0">
                <a:solidFill>
                  <a:srgbClr val="FFC000"/>
                </a:solidFill>
              </a:rPr>
              <a:t>meaning</a:t>
            </a:r>
          </a:p>
          <a:p>
            <a:pPr marL="342900" lvl="0" indent="-342900">
              <a:buFont typeface="Arial" panose="020B0604020202020204" pitchFamily="34" charset="0"/>
              <a:buChar char="•"/>
            </a:pPr>
            <a:endParaRPr lang="en-GB" sz="2400" dirty="0">
              <a:solidFill>
                <a:srgbClr val="FFC000"/>
              </a:solidFill>
            </a:endParaRPr>
          </a:p>
          <a:p>
            <a:pPr marL="342900" lvl="0" indent="-342900">
              <a:buFont typeface="Arial" panose="020B0604020202020204" pitchFamily="34" charset="0"/>
              <a:buChar char="•"/>
            </a:pPr>
            <a:r>
              <a:rPr lang="en-GB" sz="2400" dirty="0">
                <a:solidFill>
                  <a:srgbClr val="FFC000"/>
                </a:solidFill>
              </a:rPr>
              <a:t>Provide an overview of the range of interventions and strategies that have been employed to support </a:t>
            </a:r>
            <a:r>
              <a:rPr lang="en-GB" sz="2400" dirty="0" smtClean="0">
                <a:solidFill>
                  <a:srgbClr val="FFC000"/>
                </a:solidFill>
              </a:rPr>
              <a:t>self-recovery</a:t>
            </a:r>
          </a:p>
          <a:p>
            <a:pPr marL="342900" lvl="0" indent="-342900">
              <a:buFont typeface="Arial" panose="020B0604020202020204" pitchFamily="34" charset="0"/>
              <a:buChar char="•"/>
            </a:pPr>
            <a:endParaRPr lang="en-GB" sz="2400" dirty="0">
              <a:solidFill>
                <a:srgbClr val="FFC000"/>
              </a:solidFill>
            </a:endParaRPr>
          </a:p>
        </p:txBody>
      </p:sp>
    </p:spTree>
    <p:extLst>
      <p:ext uri="{BB962C8B-B14F-4D97-AF65-F5344CB8AC3E}">
        <p14:creationId xmlns:p14="http://schemas.microsoft.com/office/powerpoint/2010/main" val="22975545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124744"/>
            <a:ext cx="7704856" cy="4154984"/>
          </a:xfrm>
          <a:prstGeom prst="rect">
            <a:avLst/>
          </a:prstGeom>
          <a:noFill/>
        </p:spPr>
        <p:txBody>
          <a:bodyPr wrap="square" rtlCol="0">
            <a:spAutoFit/>
          </a:bodyPr>
          <a:lstStyle/>
          <a:p>
            <a:pPr marL="342900" lvl="0" indent="-342900">
              <a:buFont typeface="Arial" panose="020B0604020202020204" pitchFamily="34" charset="0"/>
              <a:buChar char="•"/>
            </a:pPr>
            <a:r>
              <a:rPr lang="en-GB" sz="2400" dirty="0">
                <a:solidFill>
                  <a:srgbClr val="FFC000"/>
                </a:solidFill>
              </a:rPr>
              <a:t>Provide insights into the development of the use of the term self-recovery in post disaster shelter response, and to clarify its current use and </a:t>
            </a:r>
            <a:r>
              <a:rPr lang="en-GB" sz="2400" dirty="0" smtClean="0">
                <a:solidFill>
                  <a:srgbClr val="FFC000"/>
                </a:solidFill>
              </a:rPr>
              <a:t>meaning</a:t>
            </a:r>
          </a:p>
          <a:p>
            <a:pPr marL="342900" lvl="0" indent="-342900">
              <a:buFont typeface="Arial" panose="020B0604020202020204" pitchFamily="34" charset="0"/>
              <a:buChar char="•"/>
            </a:pPr>
            <a:endParaRPr lang="en-GB" sz="2400" dirty="0">
              <a:solidFill>
                <a:srgbClr val="FFC000"/>
              </a:solidFill>
            </a:endParaRPr>
          </a:p>
          <a:p>
            <a:pPr marL="342900" lvl="0" indent="-342900">
              <a:buFont typeface="Arial" panose="020B0604020202020204" pitchFamily="34" charset="0"/>
              <a:buChar char="•"/>
            </a:pPr>
            <a:r>
              <a:rPr lang="en-GB" sz="2400" dirty="0">
                <a:solidFill>
                  <a:srgbClr val="FFC000"/>
                </a:solidFill>
              </a:rPr>
              <a:t>Provide an overview of the range of interventions and strategies that have been employed to support </a:t>
            </a:r>
            <a:r>
              <a:rPr lang="en-GB" sz="2400" dirty="0" smtClean="0">
                <a:solidFill>
                  <a:srgbClr val="FFC000"/>
                </a:solidFill>
              </a:rPr>
              <a:t>self-recovery</a:t>
            </a:r>
          </a:p>
          <a:p>
            <a:pPr marL="342900" lvl="0" indent="-342900">
              <a:buFont typeface="Arial" panose="020B0604020202020204" pitchFamily="34" charset="0"/>
              <a:buChar char="•"/>
            </a:pPr>
            <a:endParaRPr lang="en-GB" sz="2400" dirty="0">
              <a:solidFill>
                <a:srgbClr val="FFC000"/>
              </a:solidFill>
            </a:endParaRPr>
          </a:p>
          <a:p>
            <a:pPr marL="342900" lvl="0" indent="-342900">
              <a:buFont typeface="Arial" panose="020B0604020202020204" pitchFamily="34" charset="0"/>
              <a:buChar char="•"/>
            </a:pPr>
            <a:r>
              <a:rPr lang="en-GB" sz="2400" dirty="0">
                <a:solidFill>
                  <a:srgbClr val="FFC000"/>
                </a:solidFill>
              </a:rPr>
              <a:t>Investigate current understanding of safety in </a:t>
            </a:r>
            <a:r>
              <a:rPr lang="en-GB" sz="2400" dirty="0" smtClean="0">
                <a:solidFill>
                  <a:srgbClr val="FFC000"/>
                </a:solidFill>
              </a:rPr>
              <a:t>self-recovery</a:t>
            </a:r>
          </a:p>
          <a:p>
            <a:pPr marL="342900" lvl="0" indent="-342900">
              <a:buFont typeface="Arial" panose="020B0604020202020204" pitchFamily="34" charset="0"/>
              <a:buChar char="•"/>
            </a:pPr>
            <a:endParaRPr lang="en-GB" sz="2400" dirty="0">
              <a:solidFill>
                <a:srgbClr val="FFC000"/>
              </a:solidFill>
            </a:endParaRPr>
          </a:p>
        </p:txBody>
      </p:sp>
    </p:spTree>
    <p:extLst>
      <p:ext uri="{BB962C8B-B14F-4D97-AF65-F5344CB8AC3E}">
        <p14:creationId xmlns:p14="http://schemas.microsoft.com/office/powerpoint/2010/main" val="10023670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9552" y="1124744"/>
            <a:ext cx="7704856" cy="5262979"/>
          </a:xfrm>
          <a:prstGeom prst="rect">
            <a:avLst/>
          </a:prstGeom>
          <a:noFill/>
        </p:spPr>
        <p:txBody>
          <a:bodyPr wrap="square" rtlCol="0">
            <a:spAutoFit/>
          </a:bodyPr>
          <a:lstStyle/>
          <a:p>
            <a:pPr marL="342900" lvl="0" indent="-342900">
              <a:buFont typeface="Arial" panose="020B0604020202020204" pitchFamily="34" charset="0"/>
              <a:buChar char="•"/>
            </a:pPr>
            <a:r>
              <a:rPr lang="en-GB" sz="2400" dirty="0">
                <a:solidFill>
                  <a:srgbClr val="FFC000"/>
                </a:solidFill>
              </a:rPr>
              <a:t>Provide insights into the development of the use of the term self-recovery in post disaster shelter response, and to clarify its current use and </a:t>
            </a:r>
            <a:r>
              <a:rPr lang="en-GB" sz="2400" dirty="0" smtClean="0">
                <a:solidFill>
                  <a:srgbClr val="FFC000"/>
                </a:solidFill>
              </a:rPr>
              <a:t>meaning</a:t>
            </a:r>
          </a:p>
          <a:p>
            <a:pPr marL="342900" lvl="0" indent="-342900">
              <a:buFont typeface="Arial" panose="020B0604020202020204" pitchFamily="34" charset="0"/>
              <a:buChar char="•"/>
            </a:pPr>
            <a:endParaRPr lang="en-GB" sz="2400" dirty="0">
              <a:solidFill>
                <a:srgbClr val="FFC000"/>
              </a:solidFill>
            </a:endParaRPr>
          </a:p>
          <a:p>
            <a:pPr marL="342900" lvl="0" indent="-342900">
              <a:buFont typeface="Arial" panose="020B0604020202020204" pitchFamily="34" charset="0"/>
              <a:buChar char="•"/>
            </a:pPr>
            <a:r>
              <a:rPr lang="en-GB" sz="2400" dirty="0">
                <a:solidFill>
                  <a:srgbClr val="FFC000"/>
                </a:solidFill>
              </a:rPr>
              <a:t>Provide an overview of the range of interventions and strategies that have been employed to support </a:t>
            </a:r>
            <a:r>
              <a:rPr lang="en-GB" sz="2400" dirty="0" smtClean="0">
                <a:solidFill>
                  <a:srgbClr val="FFC000"/>
                </a:solidFill>
              </a:rPr>
              <a:t>self-recovery</a:t>
            </a:r>
          </a:p>
          <a:p>
            <a:pPr marL="342900" lvl="0" indent="-342900">
              <a:buFont typeface="Arial" panose="020B0604020202020204" pitchFamily="34" charset="0"/>
              <a:buChar char="•"/>
            </a:pPr>
            <a:endParaRPr lang="en-GB" sz="2400" dirty="0">
              <a:solidFill>
                <a:srgbClr val="FFC000"/>
              </a:solidFill>
            </a:endParaRPr>
          </a:p>
          <a:p>
            <a:pPr marL="342900" lvl="0" indent="-342900">
              <a:buFont typeface="Arial" panose="020B0604020202020204" pitchFamily="34" charset="0"/>
              <a:buChar char="•"/>
            </a:pPr>
            <a:r>
              <a:rPr lang="en-GB" sz="2400" dirty="0">
                <a:solidFill>
                  <a:srgbClr val="FFC000"/>
                </a:solidFill>
              </a:rPr>
              <a:t>Investigate current understanding of safety </a:t>
            </a:r>
            <a:r>
              <a:rPr lang="en-GB" sz="2400">
                <a:solidFill>
                  <a:srgbClr val="FFC000"/>
                </a:solidFill>
              </a:rPr>
              <a:t>in </a:t>
            </a:r>
            <a:r>
              <a:rPr lang="en-GB" sz="2400" smtClean="0">
                <a:solidFill>
                  <a:srgbClr val="FFC000"/>
                </a:solidFill>
              </a:rPr>
              <a:t>self-recovery</a:t>
            </a:r>
          </a:p>
          <a:p>
            <a:pPr marL="342900" lvl="0" indent="-342900">
              <a:buFont typeface="Arial" panose="020B0604020202020204" pitchFamily="34" charset="0"/>
              <a:buChar char="•"/>
            </a:pPr>
            <a:endParaRPr lang="en-GB" sz="2400" dirty="0">
              <a:solidFill>
                <a:srgbClr val="FFC000"/>
              </a:solidFill>
            </a:endParaRPr>
          </a:p>
          <a:p>
            <a:pPr marL="342900" lvl="0" indent="-342900">
              <a:buFont typeface="Arial" panose="020B0604020202020204" pitchFamily="34" charset="0"/>
              <a:buChar char="•"/>
            </a:pPr>
            <a:r>
              <a:rPr lang="en-GB" sz="2400" dirty="0">
                <a:solidFill>
                  <a:srgbClr val="FFC000"/>
                </a:solidFill>
              </a:rPr>
              <a:t>Examine what factors promote greater safety in self-recovery, and what processes increase the risk of unsafe reconstruction</a:t>
            </a:r>
          </a:p>
        </p:txBody>
      </p:sp>
    </p:spTree>
    <p:extLst>
      <p:ext uri="{BB962C8B-B14F-4D97-AF65-F5344CB8AC3E}">
        <p14:creationId xmlns:p14="http://schemas.microsoft.com/office/powerpoint/2010/main" val="2156649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620688"/>
            <a:ext cx="7344816" cy="1477328"/>
          </a:xfrm>
          <a:prstGeom prst="rect">
            <a:avLst/>
          </a:prstGeom>
          <a:noFill/>
        </p:spPr>
        <p:txBody>
          <a:bodyPr wrap="square" rtlCol="0">
            <a:spAutoFit/>
          </a:bodyPr>
          <a:lstStyle/>
          <a:p>
            <a:pPr lvl="0"/>
            <a:r>
              <a:rPr lang="en-GB" dirty="0">
                <a:solidFill>
                  <a:srgbClr val="92D050"/>
                </a:solidFill>
              </a:rPr>
              <a:t>Academic papers that address safety more often report on assisted self-recovery processes, rather than self-recovery that affected individuals and communities engage in without any outside support. </a:t>
            </a:r>
            <a:endParaRPr lang="en-GB" dirty="0" smtClean="0">
              <a:solidFill>
                <a:srgbClr val="92D050"/>
              </a:solidFill>
            </a:endParaRPr>
          </a:p>
          <a:p>
            <a:pPr lvl="0"/>
            <a:endParaRPr lang="en-GB" dirty="0">
              <a:solidFill>
                <a:srgbClr val="92D050"/>
              </a:solidFill>
            </a:endParaRPr>
          </a:p>
          <a:p>
            <a:endParaRPr lang="en-GB" dirty="0">
              <a:solidFill>
                <a:srgbClr val="92D050"/>
              </a:solidFill>
            </a:endParaRPr>
          </a:p>
        </p:txBody>
      </p:sp>
      <p:sp>
        <p:nvSpPr>
          <p:cNvPr id="3" name="TextBox 2"/>
          <p:cNvSpPr txBox="1"/>
          <p:nvPr/>
        </p:nvSpPr>
        <p:spPr>
          <a:xfrm>
            <a:off x="7092280" y="6381328"/>
            <a:ext cx="1440160" cy="369332"/>
          </a:xfrm>
          <a:prstGeom prst="rect">
            <a:avLst/>
          </a:prstGeom>
          <a:noFill/>
        </p:spPr>
        <p:txBody>
          <a:bodyPr wrap="square" rtlCol="0">
            <a:spAutoFit/>
          </a:bodyPr>
          <a:lstStyle/>
          <a:p>
            <a:r>
              <a:rPr lang="en-GB" dirty="0" smtClean="0">
                <a:solidFill>
                  <a:srgbClr val="92D050"/>
                </a:solidFill>
              </a:rPr>
              <a:t>FINDINGS</a:t>
            </a:r>
            <a:endParaRPr lang="en-GB" dirty="0">
              <a:solidFill>
                <a:srgbClr val="92D050"/>
              </a:solidFill>
            </a:endParaRPr>
          </a:p>
        </p:txBody>
      </p:sp>
    </p:spTree>
    <p:extLst>
      <p:ext uri="{BB962C8B-B14F-4D97-AF65-F5344CB8AC3E}">
        <p14:creationId xmlns:p14="http://schemas.microsoft.com/office/powerpoint/2010/main" val="1131539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620688"/>
            <a:ext cx="7344816" cy="2308324"/>
          </a:xfrm>
          <a:prstGeom prst="rect">
            <a:avLst/>
          </a:prstGeom>
          <a:noFill/>
        </p:spPr>
        <p:txBody>
          <a:bodyPr wrap="square" rtlCol="0">
            <a:spAutoFit/>
          </a:bodyPr>
          <a:lstStyle/>
          <a:p>
            <a:pPr lvl="0"/>
            <a:r>
              <a:rPr lang="en-GB" dirty="0">
                <a:solidFill>
                  <a:srgbClr val="92D050"/>
                </a:solidFill>
              </a:rPr>
              <a:t>Academic papers that address safety more often report on assisted self-recovery processes, rather than self-recovery that affected individuals and communities engage in without any outside support. </a:t>
            </a:r>
            <a:endParaRPr lang="en-GB" dirty="0" smtClean="0">
              <a:solidFill>
                <a:srgbClr val="92D050"/>
              </a:solidFill>
            </a:endParaRPr>
          </a:p>
          <a:p>
            <a:pPr lvl="0"/>
            <a:endParaRPr lang="en-GB" dirty="0">
              <a:solidFill>
                <a:srgbClr val="92D050"/>
              </a:solidFill>
            </a:endParaRPr>
          </a:p>
          <a:p>
            <a:pPr lvl="0"/>
            <a:r>
              <a:rPr lang="en-GB" dirty="0">
                <a:solidFill>
                  <a:srgbClr val="92D050"/>
                </a:solidFill>
              </a:rPr>
              <a:t>They are also more likely to report processes and interventions that aim to improve safety in shelter self-recovery. </a:t>
            </a:r>
            <a:endParaRPr lang="en-GB" dirty="0" smtClean="0">
              <a:solidFill>
                <a:srgbClr val="92D050"/>
              </a:solidFill>
            </a:endParaRPr>
          </a:p>
          <a:p>
            <a:pPr lvl="0"/>
            <a:endParaRPr lang="en-GB" dirty="0">
              <a:solidFill>
                <a:srgbClr val="92D050"/>
              </a:solidFill>
            </a:endParaRPr>
          </a:p>
          <a:p>
            <a:endParaRPr lang="en-GB" dirty="0">
              <a:solidFill>
                <a:srgbClr val="92D050"/>
              </a:solidFill>
            </a:endParaRPr>
          </a:p>
        </p:txBody>
      </p:sp>
    </p:spTree>
    <p:extLst>
      <p:ext uri="{BB962C8B-B14F-4D97-AF65-F5344CB8AC3E}">
        <p14:creationId xmlns:p14="http://schemas.microsoft.com/office/powerpoint/2010/main" val="41150873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620688"/>
            <a:ext cx="7344816" cy="3693319"/>
          </a:xfrm>
          <a:prstGeom prst="rect">
            <a:avLst/>
          </a:prstGeom>
          <a:noFill/>
        </p:spPr>
        <p:txBody>
          <a:bodyPr wrap="square" rtlCol="0">
            <a:spAutoFit/>
          </a:bodyPr>
          <a:lstStyle/>
          <a:p>
            <a:pPr lvl="0"/>
            <a:r>
              <a:rPr lang="en-GB" dirty="0">
                <a:solidFill>
                  <a:srgbClr val="92D050"/>
                </a:solidFill>
              </a:rPr>
              <a:t>Academic papers that address safety more often report on assisted self-recovery processes, rather than self-recovery that affected individuals and communities engage in without any outside support. </a:t>
            </a:r>
            <a:endParaRPr lang="en-GB" dirty="0" smtClean="0">
              <a:solidFill>
                <a:srgbClr val="92D050"/>
              </a:solidFill>
            </a:endParaRPr>
          </a:p>
          <a:p>
            <a:pPr lvl="0"/>
            <a:endParaRPr lang="en-GB" dirty="0">
              <a:solidFill>
                <a:srgbClr val="92D050"/>
              </a:solidFill>
            </a:endParaRPr>
          </a:p>
          <a:p>
            <a:pPr lvl="0"/>
            <a:r>
              <a:rPr lang="en-GB" dirty="0">
                <a:solidFill>
                  <a:srgbClr val="92D050"/>
                </a:solidFill>
              </a:rPr>
              <a:t>They are also more likely to report processes and interventions that aim to improve safety in shelter self-recovery. </a:t>
            </a:r>
            <a:endParaRPr lang="en-GB" dirty="0" smtClean="0">
              <a:solidFill>
                <a:srgbClr val="92D050"/>
              </a:solidFill>
            </a:endParaRPr>
          </a:p>
          <a:p>
            <a:pPr lvl="0"/>
            <a:endParaRPr lang="en-GB" dirty="0">
              <a:solidFill>
                <a:srgbClr val="92D050"/>
              </a:solidFill>
            </a:endParaRPr>
          </a:p>
          <a:p>
            <a:pPr lvl="0"/>
            <a:r>
              <a:rPr lang="en-GB" dirty="0">
                <a:solidFill>
                  <a:srgbClr val="92D050"/>
                </a:solidFill>
              </a:rPr>
              <a:t>Articles that focus on unassisted self-recovery discuss circumstances in which safety is either not considered or has not been addressed effectively in shelter reconstruction, as well as case studies that describe improved safety in unassisted self-recovery. </a:t>
            </a:r>
            <a:endParaRPr lang="en-GB" dirty="0" smtClean="0">
              <a:solidFill>
                <a:srgbClr val="92D050"/>
              </a:solidFill>
            </a:endParaRPr>
          </a:p>
          <a:p>
            <a:pPr lvl="0"/>
            <a:endParaRPr lang="en-GB" dirty="0">
              <a:solidFill>
                <a:srgbClr val="92D050"/>
              </a:solidFill>
            </a:endParaRPr>
          </a:p>
          <a:p>
            <a:endParaRPr lang="en-GB" dirty="0">
              <a:solidFill>
                <a:srgbClr val="92D050"/>
              </a:solidFill>
            </a:endParaRPr>
          </a:p>
        </p:txBody>
      </p:sp>
    </p:spTree>
    <p:extLst>
      <p:ext uri="{BB962C8B-B14F-4D97-AF65-F5344CB8AC3E}">
        <p14:creationId xmlns:p14="http://schemas.microsoft.com/office/powerpoint/2010/main" val="16122470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TotalTime>
  <Words>681</Words>
  <Application>Microsoft Office PowerPoint</Application>
  <PresentationFormat>On-screen Show (4:3)</PresentationFormat>
  <Paragraphs>60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Oxford Brookes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OBIS</dc:creator>
  <cp:lastModifiedBy>OBIS</cp:lastModifiedBy>
  <cp:revision>16</cp:revision>
  <dcterms:created xsi:type="dcterms:W3CDTF">2016-09-30T21:00:28Z</dcterms:created>
  <dcterms:modified xsi:type="dcterms:W3CDTF">2016-11-11T00:36:09Z</dcterms:modified>
</cp:coreProperties>
</file>