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6"/>
  </p:handoutMasterIdLst>
  <p:sldIdLst>
    <p:sldId id="259" r:id="rId2"/>
    <p:sldId id="267" r:id="rId3"/>
    <p:sldId id="268" r:id="rId4"/>
    <p:sldId id="26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C2DE"/>
    <a:srgbClr val="6BBEE1"/>
    <a:srgbClr val="87BDD5"/>
    <a:srgbClr val="82BBD4"/>
    <a:srgbClr val="94C5DA"/>
    <a:srgbClr val="7ECAEA"/>
    <a:srgbClr val="74C6E9"/>
    <a:srgbClr val="808285"/>
    <a:srgbClr val="EE3528"/>
    <a:srgbClr val="4A8D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1" autoAdjust="0"/>
  </p:normalViewPr>
  <p:slideViewPr>
    <p:cSldViewPr>
      <p:cViewPr varScale="1">
        <p:scale>
          <a:sx n="114" d="100"/>
          <a:sy n="114" d="100"/>
        </p:scale>
        <p:origin x="150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4" d="100"/>
          <a:sy n="74" d="100"/>
        </p:scale>
        <p:origin x="-336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8D04649-1601-437A-9AE0-5F90DB29EAA0}" type="datetimeFigureOut">
              <a:rPr lang="en-US" smtClean="0"/>
              <a:pPr/>
              <a:t>11/10/2016</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6BD80AD-BAB5-4DCF-AE9E-63ECDE1CDEB3}"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285720" y="6286520"/>
            <a:ext cx="1928797" cy="357200"/>
          </a:xfrm>
          <a:prstGeom prst="rect">
            <a:avLst/>
          </a:prstGeom>
        </p:spPr>
        <p:txBody>
          <a:bodyPr>
            <a:normAutofit/>
          </a:bodyPr>
          <a:lstStyle>
            <a:lvl1pPr>
              <a:buNone/>
              <a:defRPr sz="2000" baseline="0">
                <a:solidFill>
                  <a:schemeClr val="accent5"/>
                </a:solidFill>
              </a:defRPr>
            </a:lvl1pPr>
          </a:lstStyle>
          <a:p>
            <a:pPr lvl="0"/>
            <a:r>
              <a:rPr lang="en-GB" dirty="0"/>
              <a:t>[CLICK TO EDIT]</a:t>
            </a:r>
          </a:p>
        </p:txBody>
      </p:sp>
      <p:sp>
        <p:nvSpPr>
          <p:cNvPr id="9" name="Text Placeholder 8"/>
          <p:cNvSpPr>
            <a:spLocks noGrp="1"/>
          </p:cNvSpPr>
          <p:nvPr>
            <p:ph type="body" sz="quarter" idx="14" hasCustomPrompt="1"/>
          </p:nvPr>
        </p:nvSpPr>
        <p:spPr>
          <a:xfrm>
            <a:off x="2786050" y="3357562"/>
            <a:ext cx="3714775" cy="571500"/>
          </a:xfrm>
          <a:prstGeom prst="rect">
            <a:avLst/>
          </a:prstGeom>
          <a:solidFill>
            <a:schemeClr val="bg2"/>
          </a:solidFill>
        </p:spPr>
        <p:txBody>
          <a:bodyPr anchor="ctr">
            <a:normAutofit/>
          </a:bodyPr>
          <a:lstStyle>
            <a:lvl1pPr algn="ctr">
              <a:buNone/>
              <a:defRPr sz="3000" baseline="0">
                <a:solidFill>
                  <a:schemeClr val="bg1"/>
                </a:solidFill>
                <a:latin typeface="+mj-lt"/>
              </a:defRPr>
            </a:lvl1pPr>
          </a:lstStyle>
          <a:p>
            <a:pPr lvl="0"/>
            <a:r>
              <a:rPr lang="en-GB" dirty="0"/>
              <a:t>[CLICK TO EDIT SUBTITLE]</a:t>
            </a:r>
          </a:p>
        </p:txBody>
      </p:sp>
      <p:sp>
        <p:nvSpPr>
          <p:cNvPr id="11" name="Text Placeholder 10"/>
          <p:cNvSpPr>
            <a:spLocks noGrp="1"/>
          </p:cNvSpPr>
          <p:nvPr>
            <p:ph type="body" sz="quarter" idx="15" hasCustomPrompt="1"/>
          </p:nvPr>
        </p:nvSpPr>
        <p:spPr>
          <a:xfrm>
            <a:off x="2071670" y="2500306"/>
            <a:ext cx="5072098" cy="642933"/>
          </a:xfrm>
          <a:prstGeom prst="rect">
            <a:avLst/>
          </a:prstGeom>
          <a:solidFill>
            <a:schemeClr val="tx2"/>
          </a:solidFill>
        </p:spPr>
        <p:txBody>
          <a:bodyPr anchor="ctr">
            <a:noAutofit/>
          </a:bodyPr>
          <a:lstStyle>
            <a:lvl1pPr algn="ctr">
              <a:buNone/>
              <a:defRPr sz="4000" baseline="0">
                <a:solidFill>
                  <a:schemeClr val="bg1"/>
                </a:solidFill>
                <a:latin typeface="+mj-lt"/>
              </a:defRPr>
            </a:lvl1pPr>
          </a:lstStyle>
          <a:p>
            <a:pPr lvl="0"/>
            <a:r>
              <a:rPr lang="en-GB" dirty="0"/>
              <a:t>[CLICK TO EDIT MAIN TITLE]</a:t>
            </a:r>
          </a:p>
        </p:txBody>
      </p:sp>
      <p:sp>
        <p:nvSpPr>
          <p:cNvPr id="14" name="TextBox 13"/>
          <p:cNvSpPr txBox="1"/>
          <p:nvPr userDrawn="1"/>
        </p:nvSpPr>
        <p:spPr>
          <a:xfrm>
            <a:off x="4286248" y="6315038"/>
            <a:ext cx="4786346" cy="400110"/>
          </a:xfrm>
          <a:prstGeom prst="rect">
            <a:avLst/>
          </a:prstGeom>
          <a:noFill/>
        </p:spPr>
        <p:txBody>
          <a:bodyPr wrap="square" rtlCol="0">
            <a:spAutoFit/>
          </a:bodyPr>
          <a:lstStyle/>
          <a:p>
            <a:pPr algn="r"/>
            <a:r>
              <a:rPr lang="en-GB" sz="1000" dirty="0">
                <a:solidFill>
                  <a:schemeClr val="accent5"/>
                </a:solidFill>
              </a:rPr>
              <a:t>Registered Charity No 1079752</a:t>
            </a:r>
            <a:br>
              <a:rPr lang="en-GB" sz="1000" dirty="0">
                <a:solidFill>
                  <a:schemeClr val="accent5"/>
                </a:solidFill>
              </a:rPr>
            </a:br>
            <a:r>
              <a:rPr lang="en-GB" sz="1000" dirty="0">
                <a:solidFill>
                  <a:schemeClr val="accent5"/>
                </a:solidFill>
              </a:rPr>
              <a:t>RedR UK is a company limited by guarantee. Company Number 3929653</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0961" y="402796"/>
            <a:ext cx="6186502" cy="582594"/>
          </a:xfrm>
          <a:prstGeom prst="rect">
            <a:avLst/>
          </a:prstGeom>
        </p:spPr>
        <p:txBody>
          <a:bodyPr wrap="none"/>
          <a:lstStyle>
            <a:lvl1pPr algn="l">
              <a:defRPr/>
            </a:lvl1pPr>
          </a:lstStyle>
          <a:p>
            <a:r>
              <a:rPr lang="en-US" dirty="0"/>
              <a:t>CLICK TO EDIT MASTER TITLE</a:t>
            </a:r>
            <a:endParaRPr lang="en-GB" dirty="0"/>
          </a:p>
        </p:txBody>
      </p:sp>
      <p:sp>
        <p:nvSpPr>
          <p:cNvPr id="3" name="Content Placeholder 2"/>
          <p:cNvSpPr>
            <a:spLocks noGrp="1"/>
          </p:cNvSpPr>
          <p:nvPr>
            <p:ph idx="1"/>
          </p:nvPr>
        </p:nvSpPr>
        <p:spPr>
          <a:xfrm>
            <a:off x="457200" y="1600200"/>
            <a:ext cx="8229600" cy="4525963"/>
          </a:xfrm>
          <a:prstGeom prst="rect">
            <a:avLst/>
          </a:prstGeom>
        </p:spPr>
        <p:txBody>
          <a:bodyPr/>
          <a:lstStyle>
            <a:lvl1pPr>
              <a:buClr>
                <a:schemeClr val="tx2"/>
              </a:buClr>
              <a:buFont typeface="Wingdings" pitchFamily="2" charset="2"/>
              <a:buChar char="§"/>
              <a:defRPr/>
            </a:lvl1pPr>
            <a:lvl2pPr>
              <a:buFontTx/>
              <a:buNone/>
              <a:defRPr/>
            </a:lvl2pPr>
            <a:lvl3pPr>
              <a:buFontTx/>
              <a:buNone/>
              <a:defRPr/>
            </a:lvl3pPr>
            <a:lvl4pPr>
              <a:buFontTx/>
              <a:buNone/>
              <a:defRPr/>
            </a:lvl4pPr>
            <a:lvl5pPr>
              <a:buFontTx/>
              <a:buNone/>
              <a:defRPr/>
            </a:lvl5pPr>
          </a:lstStyle>
          <a:p>
            <a:pPr lvl="0"/>
            <a:r>
              <a:rPr lang="en-US"/>
              <a:t>Edit Master text styles</a:t>
            </a:r>
          </a:p>
        </p:txBody>
      </p:sp>
      <p:sp>
        <p:nvSpPr>
          <p:cNvPr id="7" name="Rectangle 6"/>
          <p:cNvSpPr/>
          <p:nvPr userDrawn="1"/>
        </p:nvSpPr>
        <p:spPr>
          <a:xfrm>
            <a:off x="0" y="1214422"/>
            <a:ext cx="9144000" cy="714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userDrawn="1"/>
        </p:nvSpPr>
        <p:spPr>
          <a:xfrm>
            <a:off x="0" y="6715124"/>
            <a:ext cx="9144000" cy="142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32" y="6593306"/>
            <a:ext cx="9144000" cy="7143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3" name="Picture 5"/>
          <p:cNvPicPr>
            <a:picLocks noChangeAspect="1" noChangeArrowheads="1"/>
          </p:cNvPicPr>
          <p:nvPr userDrawn="1"/>
        </p:nvPicPr>
        <p:blipFill>
          <a:blip r:embed="rId2" cstate="print"/>
          <a:srcRect/>
          <a:stretch>
            <a:fillRect/>
          </a:stretch>
        </p:blipFill>
        <p:spPr bwMode="auto">
          <a:xfrm>
            <a:off x="-2526" y="548951"/>
            <a:ext cx="508000" cy="254000"/>
          </a:xfrm>
          <a:prstGeom prst="rect">
            <a:avLst/>
          </a:prstGeom>
          <a:noFill/>
          <a:ln w="9525">
            <a:noFill/>
            <a:miter lim="800000"/>
            <a:headEnd/>
            <a:tailEnd/>
          </a:ln>
          <a:effectLst/>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S:\Communications and Marketing\22. Brand\RedRLogoWithStraplineRGB.jpg"/>
          <p:cNvPicPr>
            <a:picLocks noChangeAspect="1" noChangeArrowheads="1"/>
          </p:cNvPicPr>
          <p:nvPr/>
        </p:nvPicPr>
        <p:blipFill>
          <a:blip r:embed="rId4" cstate="print"/>
          <a:srcRect/>
          <a:stretch>
            <a:fillRect/>
          </a:stretch>
        </p:blipFill>
        <p:spPr bwMode="auto">
          <a:xfrm>
            <a:off x="6830078" y="66625"/>
            <a:ext cx="2438400" cy="914400"/>
          </a:xfrm>
          <a:prstGeom prst="rect">
            <a:avLst/>
          </a:prstGeom>
          <a:noFill/>
        </p:spPr>
      </p:pic>
    </p:spTree>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5"/>
          </p:nvPr>
        </p:nvSpPr>
        <p:spPr/>
        <p:txBody>
          <a:bodyPr/>
          <a:lstStyle/>
          <a:p>
            <a:r>
              <a:rPr lang="en-GB" sz="2400" dirty="0"/>
              <a:t>CAPACITY BUILDING IN URBAN EMERGENCIES</a:t>
            </a:r>
          </a:p>
        </p:txBody>
      </p:sp>
      <p:sp>
        <p:nvSpPr>
          <p:cNvPr id="10" name="Text Placeholder 9"/>
          <p:cNvSpPr>
            <a:spLocks noGrp="1"/>
          </p:cNvSpPr>
          <p:nvPr>
            <p:ph type="body" sz="quarter" idx="14"/>
          </p:nvPr>
        </p:nvSpPr>
        <p:spPr/>
        <p:txBody>
          <a:bodyPr>
            <a:normAutofit fontScale="55000" lnSpcReduction="20000"/>
          </a:bodyPr>
          <a:lstStyle/>
          <a:p>
            <a:r>
              <a:rPr lang="en-GB" dirty="0"/>
              <a:t>Harriette Purchas</a:t>
            </a:r>
          </a:p>
          <a:p>
            <a:r>
              <a:rPr lang="en-GB" dirty="0" err="1"/>
              <a:t>RedR</a:t>
            </a:r>
            <a:r>
              <a:rPr lang="en-GB" dirty="0"/>
              <a:t> Project Coordinator</a:t>
            </a:r>
          </a:p>
        </p:txBody>
      </p:sp>
      <p:sp>
        <p:nvSpPr>
          <p:cNvPr id="11" name="Text Placeholder 10"/>
          <p:cNvSpPr>
            <a:spLocks noGrp="1"/>
          </p:cNvSpPr>
          <p:nvPr>
            <p:ph type="body" sz="quarter" idx="13"/>
          </p:nvPr>
        </p:nvSpPr>
        <p:spPr/>
        <p:txBody>
          <a:bodyPr>
            <a:normAutofit fontScale="92500" lnSpcReduction="10000"/>
          </a:bodyPr>
          <a:lstStyle/>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Urban Response</a:t>
            </a:r>
          </a:p>
        </p:txBody>
      </p:sp>
      <p:sp>
        <p:nvSpPr>
          <p:cNvPr id="3" name="Content Placeholder 2"/>
          <p:cNvSpPr>
            <a:spLocks noGrp="1"/>
          </p:cNvSpPr>
          <p:nvPr>
            <p:ph idx="1"/>
          </p:nvPr>
        </p:nvSpPr>
        <p:spPr/>
        <p:txBody>
          <a:bodyPr/>
          <a:lstStyle/>
          <a:p>
            <a:r>
              <a:rPr lang="en-GB" sz="2800" dirty="0"/>
              <a:t>NRC: Urban Shelter Guidelines (2010)</a:t>
            </a:r>
          </a:p>
          <a:p>
            <a:r>
              <a:rPr lang="en-GB" sz="2800" dirty="0"/>
              <a:t>ALNAP: Urban Response Portal</a:t>
            </a:r>
          </a:p>
          <a:p>
            <a:r>
              <a:rPr lang="en-GB" sz="2800" dirty="0"/>
              <a:t>Shelter Centre: www.humanitarianlibrary.org</a:t>
            </a:r>
          </a:p>
          <a:p>
            <a:r>
              <a:rPr lang="en-GB" sz="2800" dirty="0" err="1"/>
              <a:t>RedR</a:t>
            </a:r>
            <a:r>
              <a:rPr lang="en-GB" sz="2800" dirty="0"/>
              <a:t> Ready to Respond: Skill gaps </a:t>
            </a:r>
            <a:r>
              <a:rPr lang="en-GB" sz="2800" dirty="0"/>
              <a:t>for responding to humanitarian crises in urban settings in the WASH and shelter sectors (2013)</a:t>
            </a:r>
          </a:p>
          <a:p>
            <a:r>
              <a:rPr lang="en-GB" sz="2800" dirty="0"/>
              <a:t>Global Alliance for </a:t>
            </a:r>
            <a:r>
              <a:rPr lang="en-GB" sz="2800"/>
              <a:t>Urban Crisis (2015)</a:t>
            </a:r>
            <a:endParaRPr lang="en-GB"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GAUC</a:t>
            </a:r>
          </a:p>
        </p:txBody>
      </p:sp>
      <p:sp>
        <p:nvSpPr>
          <p:cNvPr id="3" name="Content Placeholder 2"/>
          <p:cNvSpPr>
            <a:spLocks noGrp="1"/>
          </p:cNvSpPr>
          <p:nvPr>
            <p:ph idx="1"/>
          </p:nvPr>
        </p:nvSpPr>
        <p:spPr/>
        <p:txBody>
          <a:bodyPr/>
          <a:lstStyle/>
          <a:p>
            <a:r>
              <a:rPr lang="en-GB" sz="2000" dirty="0"/>
              <a:t>Tailoring humanitarian response to the urban context by developing shared assessment and profiling tools, promoting joint analysis, and adapting coordination mechanisms;</a:t>
            </a:r>
          </a:p>
          <a:p>
            <a:r>
              <a:rPr lang="en-GB" sz="2000" dirty="0"/>
              <a:t>Developing or working with existing global, regional and national rosters to facilitate the deployment of urban leaders, managers and technical experts;</a:t>
            </a:r>
          </a:p>
          <a:p>
            <a:r>
              <a:rPr lang="en-GB" sz="2000" dirty="0"/>
              <a:t>Building the evidence base on the specific characteristics of protracted displacement in urban areas, and contributing to the design of appropriate and cost-effective responses, with particular regard to protection of vulnerable people, shelter, basic services and infrastructure, and;</a:t>
            </a:r>
          </a:p>
          <a:p>
            <a:r>
              <a:rPr lang="en-GB" sz="2000" dirty="0"/>
              <a:t>Ensuring that initiatives focused on building urban resilience incorporate components on resilient response and recovery from crises, and that they leverage greatest impact in cities most at risk of humanitarian emergencies.</a:t>
            </a:r>
            <a:endParaRPr lang="en-GB" sz="2000" dirty="0"/>
          </a:p>
        </p:txBody>
      </p:sp>
    </p:spTree>
    <p:extLst>
      <p:ext uri="{BB962C8B-B14F-4D97-AF65-F5344CB8AC3E}">
        <p14:creationId xmlns:p14="http://schemas.microsoft.com/office/powerpoint/2010/main" val="2719112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RedR</a:t>
            </a:r>
            <a:r>
              <a:rPr lang="en-GB" dirty="0"/>
              <a:t> Urban Capacity Building</a:t>
            </a:r>
          </a:p>
        </p:txBody>
      </p:sp>
      <p:sp>
        <p:nvSpPr>
          <p:cNvPr id="3" name="Content Placeholder 2"/>
          <p:cNvSpPr>
            <a:spLocks noGrp="1"/>
          </p:cNvSpPr>
          <p:nvPr>
            <p:ph idx="1"/>
          </p:nvPr>
        </p:nvSpPr>
        <p:spPr/>
        <p:txBody>
          <a:bodyPr/>
          <a:lstStyle/>
          <a:p>
            <a:r>
              <a:rPr lang="en-GB" dirty="0"/>
              <a:t>WASH in Urban Emergencies</a:t>
            </a:r>
          </a:p>
          <a:p>
            <a:r>
              <a:rPr lang="en-GB" dirty="0"/>
              <a:t>Shelter in Urban Emergencies</a:t>
            </a:r>
          </a:p>
          <a:p>
            <a:r>
              <a:rPr lang="en-GB" dirty="0"/>
              <a:t>Urban Humanitarianism</a:t>
            </a:r>
          </a:p>
          <a:p>
            <a:r>
              <a:rPr lang="en-GB" dirty="0"/>
              <a:t>Introduction to Humanitarianism in Urban Settings</a:t>
            </a:r>
          </a:p>
          <a:p>
            <a:r>
              <a:rPr lang="en-GB" dirty="0"/>
              <a:t>Face to face and E-facilitated training </a:t>
            </a:r>
          </a:p>
          <a:p>
            <a:r>
              <a:rPr lang="en-GB" dirty="0"/>
              <a:t>www.KnowledgePoint.org</a:t>
            </a:r>
          </a:p>
        </p:txBody>
      </p:sp>
    </p:spTree>
    <p:extLst>
      <p:ext uri="{BB962C8B-B14F-4D97-AF65-F5344CB8AC3E}">
        <p14:creationId xmlns:p14="http://schemas.microsoft.com/office/powerpoint/2010/main" val="1319550498"/>
      </p:ext>
    </p:extLst>
  </p:cSld>
  <p:clrMapOvr>
    <a:masterClrMapping/>
  </p:clrMapOvr>
</p:sld>
</file>

<file path=ppt/theme/theme1.xml><?xml version="1.0" encoding="utf-8"?>
<a:theme xmlns:a="http://schemas.openxmlformats.org/drawingml/2006/main" name="PowerPoint template with examples">
  <a:themeElements>
    <a:clrScheme name="RedR Brand Theme">
      <a:dk1>
        <a:srgbClr val="231F20"/>
      </a:dk1>
      <a:lt1>
        <a:sysClr val="window" lastClr="FFFFFF"/>
      </a:lt1>
      <a:dk2>
        <a:srgbClr val="4A8DAA"/>
      </a:dk2>
      <a:lt2>
        <a:srgbClr val="EE3528"/>
      </a:lt2>
      <a:accent1>
        <a:srgbClr val="4A8DAA"/>
      </a:accent1>
      <a:accent2>
        <a:srgbClr val="EE3528"/>
      </a:accent2>
      <a:accent3>
        <a:srgbClr val="808285"/>
      </a:accent3>
      <a:accent4>
        <a:srgbClr val="1D5873"/>
      </a:accent4>
      <a:accent5>
        <a:srgbClr val="80C2DE"/>
      </a:accent5>
      <a:accent6>
        <a:srgbClr val="FFFFFF"/>
      </a:accent6>
      <a:hlink>
        <a:srgbClr val="EE3528"/>
      </a:hlink>
      <a:folHlink>
        <a:srgbClr val="4A8DAA"/>
      </a:folHlink>
    </a:clrScheme>
    <a:fontScheme name="Oswald and Roboto">
      <a:majorFont>
        <a:latin typeface="Oswald"/>
        <a:ea typeface=""/>
        <a:cs typeface=""/>
      </a:majorFont>
      <a:minorFont>
        <a:latin typeface="Roboto Condense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Template</Template>
  <TotalTime>142</TotalTime>
  <Words>214</Words>
  <Application>Microsoft Office PowerPoint</Application>
  <PresentationFormat>On-screen Show (4:3)</PresentationFormat>
  <Paragraphs>21</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Oswald</vt:lpstr>
      <vt:lpstr>Roboto Condensed</vt:lpstr>
      <vt:lpstr>Wingdings</vt:lpstr>
      <vt:lpstr>PowerPoint template with examples</vt:lpstr>
      <vt:lpstr>PowerPoint Presentation</vt:lpstr>
      <vt:lpstr>Urban Response</vt:lpstr>
      <vt:lpstr>GAUC</vt:lpstr>
      <vt:lpstr>RedR Urban Capacity Building</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Harriette Purchas</dc:creator>
  <cp:lastModifiedBy>Harriette Purchas</cp:lastModifiedBy>
  <cp:revision>7</cp:revision>
  <dcterms:created xsi:type="dcterms:W3CDTF">2016-11-10T09:28:52Z</dcterms:created>
  <dcterms:modified xsi:type="dcterms:W3CDTF">2016-11-10T11:51:08Z</dcterms:modified>
</cp:coreProperties>
</file>