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56" r:id="rId2"/>
    <p:sldId id="257" r:id="rId3"/>
    <p:sldId id="258" r:id="rId4"/>
    <p:sldId id="262" r:id="rId5"/>
    <p:sldId id="263" r:id="rId6"/>
    <p:sldId id="271" r:id="rId7"/>
    <p:sldId id="260" r:id="rId8"/>
    <p:sldId id="265" r:id="rId9"/>
    <p:sldId id="267" r:id="rId10"/>
    <p:sldId id="266" r:id="rId11"/>
    <p:sldId id="269" r:id="rId12"/>
    <p:sldId id="270" r:id="rId13"/>
    <p:sldId id="264" r:id="rId14"/>
    <p:sldId id="261"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64084" autoAdjust="0"/>
  </p:normalViewPr>
  <p:slideViewPr>
    <p:cSldViewPr snapToGrid="0">
      <p:cViewPr varScale="1">
        <p:scale>
          <a:sx n="52" d="100"/>
          <a:sy n="52" d="100"/>
        </p:scale>
        <p:origin x="-2400"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488764-09BE-433E-9A89-3CD9B589CFB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64BBD2FA-93A7-4E64-AFFF-E239AE950BAE}">
      <dgm:prSet phldrT="[Text]"/>
      <dgm:spPr/>
      <dgm:t>
        <a:bodyPr/>
        <a:lstStyle/>
        <a:p>
          <a:r>
            <a:rPr lang="en-GB" dirty="0" smtClean="0"/>
            <a:t>Safety </a:t>
          </a:r>
          <a:endParaRPr lang="en-GB" dirty="0"/>
        </a:p>
      </dgm:t>
    </dgm:pt>
    <dgm:pt modelId="{38205D34-B9AE-4A93-8569-85E97AAE6365}" type="parTrans" cxnId="{7232D43D-5495-4D14-AC33-2B5ED192EE02}">
      <dgm:prSet/>
      <dgm:spPr/>
      <dgm:t>
        <a:bodyPr/>
        <a:lstStyle/>
        <a:p>
          <a:endParaRPr lang="en-GB"/>
        </a:p>
      </dgm:t>
    </dgm:pt>
    <dgm:pt modelId="{69AC1D1E-E82C-465F-B168-E8DC5969BC39}" type="sibTrans" cxnId="{7232D43D-5495-4D14-AC33-2B5ED192EE02}">
      <dgm:prSet/>
      <dgm:spPr/>
      <dgm:t>
        <a:bodyPr/>
        <a:lstStyle/>
        <a:p>
          <a:endParaRPr lang="en-GB"/>
        </a:p>
      </dgm:t>
    </dgm:pt>
    <dgm:pt modelId="{D6FDE1FC-97B3-4F6E-8236-510DA0EA8115}">
      <dgm:prSet phldrT="[Text]"/>
      <dgm:spPr/>
      <dgm:t>
        <a:bodyPr/>
        <a:lstStyle/>
        <a:p>
          <a:r>
            <a:rPr lang="en-GB" dirty="0" smtClean="0"/>
            <a:t>Sex</a:t>
          </a:r>
          <a:endParaRPr lang="en-GB" dirty="0"/>
        </a:p>
      </dgm:t>
    </dgm:pt>
    <dgm:pt modelId="{470822E7-C3A4-4A8F-BD1B-75230013C9B5}" type="parTrans" cxnId="{B0A8D44E-D7CA-4BC1-8FE1-38C267571282}">
      <dgm:prSet/>
      <dgm:spPr/>
      <dgm:t>
        <a:bodyPr/>
        <a:lstStyle/>
        <a:p>
          <a:endParaRPr lang="en-GB"/>
        </a:p>
      </dgm:t>
    </dgm:pt>
    <dgm:pt modelId="{54AE7B0A-071F-407A-A2E0-1BB5357438B5}" type="sibTrans" cxnId="{B0A8D44E-D7CA-4BC1-8FE1-38C267571282}">
      <dgm:prSet/>
      <dgm:spPr/>
      <dgm:t>
        <a:bodyPr/>
        <a:lstStyle/>
        <a:p>
          <a:endParaRPr lang="en-GB"/>
        </a:p>
      </dgm:t>
    </dgm:pt>
    <dgm:pt modelId="{81E18074-6122-4837-AF8A-2F449072DD73}">
      <dgm:prSet phldrT="[Text]"/>
      <dgm:spPr/>
      <dgm:t>
        <a:bodyPr/>
        <a:lstStyle/>
        <a:p>
          <a:r>
            <a:rPr lang="en-GB" dirty="0" smtClean="0"/>
            <a:t>Access</a:t>
          </a:r>
          <a:endParaRPr lang="en-GB" dirty="0"/>
        </a:p>
      </dgm:t>
    </dgm:pt>
    <dgm:pt modelId="{2E26C156-4023-4A22-B22F-42853BB37E1F}" type="parTrans" cxnId="{236016AF-C750-45FB-A9D6-5B908158FC99}">
      <dgm:prSet/>
      <dgm:spPr/>
      <dgm:t>
        <a:bodyPr/>
        <a:lstStyle/>
        <a:p>
          <a:endParaRPr lang="en-GB"/>
        </a:p>
      </dgm:t>
    </dgm:pt>
    <dgm:pt modelId="{E9A4E799-F95F-435A-8008-77A36C9FCE55}" type="sibTrans" cxnId="{236016AF-C750-45FB-A9D6-5B908158FC99}">
      <dgm:prSet/>
      <dgm:spPr/>
      <dgm:t>
        <a:bodyPr/>
        <a:lstStyle/>
        <a:p>
          <a:endParaRPr lang="en-GB"/>
        </a:p>
      </dgm:t>
    </dgm:pt>
    <dgm:pt modelId="{B727DC50-2731-4BBA-86CA-48736A22BA05}">
      <dgm:prSet phldrT="[Text]"/>
      <dgm:spPr/>
      <dgm:t>
        <a:bodyPr/>
        <a:lstStyle/>
        <a:p>
          <a:r>
            <a:rPr lang="en-GB" dirty="0" smtClean="0"/>
            <a:t>Age</a:t>
          </a:r>
          <a:endParaRPr lang="en-GB" dirty="0"/>
        </a:p>
      </dgm:t>
    </dgm:pt>
    <dgm:pt modelId="{ED5647E8-92ED-4461-8E98-D59BF4CE2E2D}" type="parTrans" cxnId="{1268D160-467F-449E-83DD-4E8E3B920464}">
      <dgm:prSet/>
      <dgm:spPr/>
      <dgm:t>
        <a:bodyPr/>
        <a:lstStyle/>
        <a:p>
          <a:endParaRPr lang="en-GB"/>
        </a:p>
      </dgm:t>
    </dgm:pt>
    <dgm:pt modelId="{42F68779-80F1-4905-B983-6C62214A010E}" type="sibTrans" cxnId="{1268D160-467F-449E-83DD-4E8E3B920464}">
      <dgm:prSet/>
      <dgm:spPr/>
      <dgm:t>
        <a:bodyPr/>
        <a:lstStyle/>
        <a:p>
          <a:endParaRPr lang="en-GB"/>
        </a:p>
      </dgm:t>
    </dgm:pt>
    <dgm:pt modelId="{45BCFB2D-0E60-4BDE-8010-3CAE67E1DE93}">
      <dgm:prSet phldrT="[Text]"/>
      <dgm:spPr/>
      <dgm:t>
        <a:bodyPr/>
        <a:lstStyle/>
        <a:p>
          <a:r>
            <a:rPr lang="en-GB" dirty="0" smtClean="0"/>
            <a:t>Dignity</a:t>
          </a:r>
          <a:endParaRPr lang="en-GB" dirty="0"/>
        </a:p>
      </dgm:t>
    </dgm:pt>
    <dgm:pt modelId="{D864822E-D0C6-44EE-B842-0D81356510B9}" type="parTrans" cxnId="{C5608AA4-557F-4110-B357-E1C9A9256213}">
      <dgm:prSet/>
      <dgm:spPr/>
      <dgm:t>
        <a:bodyPr/>
        <a:lstStyle/>
        <a:p>
          <a:endParaRPr lang="en-GB"/>
        </a:p>
      </dgm:t>
    </dgm:pt>
    <dgm:pt modelId="{7B163CC9-932F-43F8-8DA7-11303A07E0FA}" type="sibTrans" cxnId="{C5608AA4-557F-4110-B357-E1C9A9256213}">
      <dgm:prSet/>
      <dgm:spPr/>
      <dgm:t>
        <a:bodyPr/>
        <a:lstStyle/>
        <a:p>
          <a:endParaRPr lang="en-GB"/>
        </a:p>
      </dgm:t>
    </dgm:pt>
    <dgm:pt modelId="{9EE56977-4CEA-49F0-B856-6ACA18C2DCA7}">
      <dgm:prSet/>
      <dgm:spPr/>
      <dgm:t>
        <a:bodyPr/>
        <a:lstStyle/>
        <a:p>
          <a:r>
            <a:rPr lang="en-GB" dirty="0" smtClean="0"/>
            <a:t>Disability</a:t>
          </a:r>
          <a:endParaRPr lang="en-GB" dirty="0"/>
        </a:p>
      </dgm:t>
    </dgm:pt>
    <dgm:pt modelId="{BC7DB9C1-7802-4D8F-A133-C1EE7DF2B8E0}" type="parTrans" cxnId="{AD65C2F2-D133-4521-8C02-F1F5BBBAEE48}">
      <dgm:prSet/>
      <dgm:spPr/>
      <dgm:t>
        <a:bodyPr/>
        <a:lstStyle/>
        <a:p>
          <a:endParaRPr lang="en-GB"/>
        </a:p>
      </dgm:t>
    </dgm:pt>
    <dgm:pt modelId="{CA032E64-9E60-43F1-969F-7E6599629A24}" type="sibTrans" cxnId="{AD65C2F2-D133-4521-8C02-F1F5BBBAEE48}">
      <dgm:prSet/>
      <dgm:spPr/>
      <dgm:t>
        <a:bodyPr/>
        <a:lstStyle/>
        <a:p>
          <a:endParaRPr lang="en-GB"/>
        </a:p>
      </dgm:t>
    </dgm:pt>
    <dgm:pt modelId="{D68CB1BB-89E3-4F9D-A2B5-6246A765384B}" type="pres">
      <dgm:prSet presAssocID="{64488764-09BE-433E-9A89-3CD9B589CFB5}" presName="diagram" presStyleCnt="0">
        <dgm:presLayoutVars>
          <dgm:dir/>
          <dgm:resizeHandles val="exact"/>
        </dgm:presLayoutVars>
      </dgm:prSet>
      <dgm:spPr/>
      <dgm:t>
        <a:bodyPr/>
        <a:lstStyle/>
        <a:p>
          <a:endParaRPr lang="en-GB"/>
        </a:p>
      </dgm:t>
    </dgm:pt>
    <dgm:pt modelId="{D27061C3-47E7-4F53-8EE3-1D8685DC925D}" type="pres">
      <dgm:prSet presAssocID="{64BBD2FA-93A7-4E64-AFFF-E239AE950BAE}" presName="node" presStyleLbl="node1" presStyleIdx="0" presStyleCnt="6" custLinFactX="8754" custLinFactNeighborX="100000" custLinFactNeighborY="-163">
        <dgm:presLayoutVars>
          <dgm:bulletEnabled val="1"/>
        </dgm:presLayoutVars>
      </dgm:prSet>
      <dgm:spPr/>
      <dgm:t>
        <a:bodyPr/>
        <a:lstStyle/>
        <a:p>
          <a:endParaRPr lang="en-GB"/>
        </a:p>
      </dgm:t>
    </dgm:pt>
    <dgm:pt modelId="{AA3FBE78-A75E-4C12-A456-61C15EF23D6C}" type="pres">
      <dgm:prSet presAssocID="{69AC1D1E-E82C-465F-B168-E8DC5969BC39}" presName="sibTrans" presStyleCnt="0"/>
      <dgm:spPr/>
    </dgm:pt>
    <dgm:pt modelId="{F3B949E3-5969-4F93-B079-815E494BC443}" type="pres">
      <dgm:prSet presAssocID="{D6FDE1FC-97B3-4F6E-8236-510DA0EA8115}" presName="node" presStyleLbl="node1" presStyleIdx="1" presStyleCnt="6" custLinFactX="-55147" custLinFactNeighborX="-100000" custLinFactNeighborY="-114">
        <dgm:presLayoutVars>
          <dgm:bulletEnabled val="1"/>
        </dgm:presLayoutVars>
      </dgm:prSet>
      <dgm:spPr/>
      <dgm:t>
        <a:bodyPr/>
        <a:lstStyle/>
        <a:p>
          <a:endParaRPr lang="en-GB"/>
        </a:p>
      </dgm:t>
    </dgm:pt>
    <dgm:pt modelId="{5145635D-0C44-4CB1-B77A-1FF707783CD5}" type="pres">
      <dgm:prSet presAssocID="{54AE7B0A-071F-407A-A2E0-1BB5357438B5}" presName="sibTrans" presStyleCnt="0"/>
      <dgm:spPr/>
    </dgm:pt>
    <dgm:pt modelId="{07F1166D-996E-490C-AEAB-EC44DB2915BD}" type="pres">
      <dgm:prSet presAssocID="{81E18074-6122-4837-AF8A-2F449072DD73}" presName="node" presStyleLbl="node1" presStyleIdx="2" presStyleCnt="6" custLinFactX="8754" custLinFactNeighborX="100000" custLinFactNeighborY="-4220">
        <dgm:presLayoutVars>
          <dgm:bulletEnabled val="1"/>
        </dgm:presLayoutVars>
      </dgm:prSet>
      <dgm:spPr/>
      <dgm:t>
        <a:bodyPr/>
        <a:lstStyle/>
        <a:p>
          <a:endParaRPr lang="en-GB"/>
        </a:p>
      </dgm:t>
    </dgm:pt>
    <dgm:pt modelId="{15E0F057-9535-4A88-B2D7-0E59FE7E8948}" type="pres">
      <dgm:prSet presAssocID="{E9A4E799-F95F-435A-8008-77A36C9FCE55}" presName="sibTrans" presStyleCnt="0"/>
      <dgm:spPr/>
    </dgm:pt>
    <dgm:pt modelId="{6E1CED22-A15E-4726-9329-F1FED09507F8}" type="pres">
      <dgm:prSet presAssocID="{B727DC50-2731-4BBA-86CA-48736A22BA05}" presName="node" presStyleLbl="node1" presStyleIdx="3" presStyleCnt="6" custLinFactX="-55147" custLinFactNeighborX="-100000" custLinFactNeighborY="-4220">
        <dgm:presLayoutVars>
          <dgm:bulletEnabled val="1"/>
        </dgm:presLayoutVars>
      </dgm:prSet>
      <dgm:spPr/>
      <dgm:t>
        <a:bodyPr/>
        <a:lstStyle/>
        <a:p>
          <a:endParaRPr lang="en-GB"/>
        </a:p>
      </dgm:t>
    </dgm:pt>
    <dgm:pt modelId="{D3115B11-B99C-4F49-BF22-2F7C4DEF1B5D}" type="pres">
      <dgm:prSet presAssocID="{42F68779-80F1-4905-B983-6C62214A010E}" presName="sibTrans" presStyleCnt="0"/>
      <dgm:spPr/>
    </dgm:pt>
    <dgm:pt modelId="{09691DA4-3025-47CE-8283-5B1904E7C79B}" type="pres">
      <dgm:prSet presAssocID="{45BCFB2D-0E60-4BDE-8010-3CAE67E1DE93}" presName="node" presStyleLbl="node1" presStyleIdx="4" presStyleCnt="6" custLinFactX="8754" custLinFactNeighborX="100000" custLinFactNeighborY="-2020">
        <dgm:presLayoutVars>
          <dgm:bulletEnabled val="1"/>
        </dgm:presLayoutVars>
      </dgm:prSet>
      <dgm:spPr/>
      <dgm:t>
        <a:bodyPr/>
        <a:lstStyle/>
        <a:p>
          <a:endParaRPr lang="en-GB"/>
        </a:p>
      </dgm:t>
    </dgm:pt>
    <dgm:pt modelId="{AD440643-D246-4F48-B780-5F6D2826CCE8}" type="pres">
      <dgm:prSet presAssocID="{7B163CC9-932F-43F8-8DA7-11303A07E0FA}" presName="sibTrans" presStyleCnt="0"/>
      <dgm:spPr/>
    </dgm:pt>
    <dgm:pt modelId="{0B280C63-0446-44BF-B3A7-A719D7C3969F}" type="pres">
      <dgm:prSet presAssocID="{9EE56977-4CEA-49F0-B856-6ACA18C2DCA7}" presName="node" presStyleLbl="node1" presStyleIdx="5" presStyleCnt="6" custLinFactX="-55147" custLinFactNeighborX="-100000" custLinFactNeighborY="-2020">
        <dgm:presLayoutVars>
          <dgm:bulletEnabled val="1"/>
        </dgm:presLayoutVars>
      </dgm:prSet>
      <dgm:spPr/>
      <dgm:t>
        <a:bodyPr/>
        <a:lstStyle/>
        <a:p>
          <a:endParaRPr lang="en-GB"/>
        </a:p>
      </dgm:t>
    </dgm:pt>
  </dgm:ptLst>
  <dgm:cxnLst>
    <dgm:cxn modelId="{3161D004-03BA-436A-BA19-BD32FB99F698}" type="presOf" srcId="{81E18074-6122-4837-AF8A-2F449072DD73}" destId="{07F1166D-996E-490C-AEAB-EC44DB2915BD}" srcOrd="0" destOrd="0" presId="urn:microsoft.com/office/officeart/2005/8/layout/default"/>
    <dgm:cxn modelId="{2C115BCF-C0BE-44C2-9479-5E7471B55026}" type="presOf" srcId="{D6FDE1FC-97B3-4F6E-8236-510DA0EA8115}" destId="{F3B949E3-5969-4F93-B079-815E494BC443}" srcOrd="0" destOrd="0" presId="urn:microsoft.com/office/officeart/2005/8/layout/default"/>
    <dgm:cxn modelId="{7A962580-0835-4A47-AB4E-90D019869794}" type="presOf" srcId="{64BBD2FA-93A7-4E64-AFFF-E239AE950BAE}" destId="{D27061C3-47E7-4F53-8EE3-1D8685DC925D}" srcOrd="0" destOrd="0" presId="urn:microsoft.com/office/officeart/2005/8/layout/default"/>
    <dgm:cxn modelId="{9BF1709E-5B2B-4FED-8132-130DA47549EF}" type="presOf" srcId="{45BCFB2D-0E60-4BDE-8010-3CAE67E1DE93}" destId="{09691DA4-3025-47CE-8283-5B1904E7C79B}" srcOrd="0" destOrd="0" presId="urn:microsoft.com/office/officeart/2005/8/layout/default"/>
    <dgm:cxn modelId="{B0A8D44E-D7CA-4BC1-8FE1-38C267571282}" srcId="{64488764-09BE-433E-9A89-3CD9B589CFB5}" destId="{D6FDE1FC-97B3-4F6E-8236-510DA0EA8115}" srcOrd="1" destOrd="0" parTransId="{470822E7-C3A4-4A8F-BD1B-75230013C9B5}" sibTransId="{54AE7B0A-071F-407A-A2E0-1BB5357438B5}"/>
    <dgm:cxn modelId="{AD65C2F2-D133-4521-8C02-F1F5BBBAEE48}" srcId="{64488764-09BE-433E-9A89-3CD9B589CFB5}" destId="{9EE56977-4CEA-49F0-B856-6ACA18C2DCA7}" srcOrd="5" destOrd="0" parTransId="{BC7DB9C1-7802-4D8F-A133-C1EE7DF2B8E0}" sibTransId="{CA032E64-9E60-43F1-969F-7E6599629A24}"/>
    <dgm:cxn modelId="{3D005C04-35A3-4702-A402-19A2DA0ACFF6}" type="presOf" srcId="{B727DC50-2731-4BBA-86CA-48736A22BA05}" destId="{6E1CED22-A15E-4726-9329-F1FED09507F8}" srcOrd="0" destOrd="0" presId="urn:microsoft.com/office/officeart/2005/8/layout/default"/>
    <dgm:cxn modelId="{1F28EB8F-54CE-48A8-8E00-E01F823AE5BA}" type="presOf" srcId="{9EE56977-4CEA-49F0-B856-6ACA18C2DCA7}" destId="{0B280C63-0446-44BF-B3A7-A719D7C3969F}" srcOrd="0" destOrd="0" presId="urn:microsoft.com/office/officeart/2005/8/layout/default"/>
    <dgm:cxn modelId="{7232D43D-5495-4D14-AC33-2B5ED192EE02}" srcId="{64488764-09BE-433E-9A89-3CD9B589CFB5}" destId="{64BBD2FA-93A7-4E64-AFFF-E239AE950BAE}" srcOrd="0" destOrd="0" parTransId="{38205D34-B9AE-4A93-8569-85E97AAE6365}" sibTransId="{69AC1D1E-E82C-465F-B168-E8DC5969BC39}"/>
    <dgm:cxn modelId="{1268D160-467F-449E-83DD-4E8E3B920464}" srcId="{64488764-09BE-433E-9A89-3CD9B589CFB5}" destId="{B727DC50-2731-4BBA-86CA-48736A22BA05}" srcOrd="3" destOrd="0" parTransId="{ED5647E8-92ED-4461-8E98-D59BF4CE2E2D}" sibTransId="{42F68779-80F1-4905-B983-6C62214A010E}"/>
    <dgm:cxn modelId="{C5608AA4-557F-4110-B357-E1C9A9256213}" srcId="{64488764-09BE-433E-9A89-3CD9B589CFB5}" destId="{45BCFB2D-0E60-4BDE-8010-3CAE67E1DE93}" srcOrd="4" destOrd="0" parTransId="{D864822E-D0C6-44EE-B842-0D81356510B9}" sibTransId="{7B163CC9-932F-43F8-8DA7-11303A07E0FA}"/>
    <dgm:cxn modelId="{186F56CE-8FC7-4D86-A208-B1067B2D9E1E}" type="presOf" srcId="{64488764-09BE-433E-9A89-3CD9B589CFB5}" destId="{D68CB1BB-89E3-4F9D-A2B5-6246A765384B}" srcOrd="0" destOrd="0" presId="urn:microsoft.com/office/officeart/2005/8/layout/default"/>
    <dgm:cxn modelId="{236016AF-C750-45FB-A9D6-5B908158FC99}" srcId="{64488764-09BE-433E-9A89-3CD9B589CFB5}" destId="{81E18074-6122-4837-AF8A-2F449072DD73}" srcOrd="2" destOrd="0" parTransId="{2E26C156-4023-4A22-B22F-42853BB37E1F}" sibTransId="{E9A4E799-F95F-435A-8008-77A36C9FCE55}"/>
    <dgm:cxn modelId="{127037C1-F9A4-43D1-8127-B3AE0C1BB516}" type="presParOf" srcId="{D68CB1BB-89E3-4F9D-A2B5-6246A765384B}" destId="{D27061C3-47E7-4F53-8EE3-1D8685DC925D}" srcOrd="0" destOrd="0" presId="urn:microsoft.com/office/officeart/2005/8/layout/default"/>
    <dgm:cxn modelId="{DAFBFD0E-537C-49C9-BDE4-C776033F89FF}" type="presParOf" srcId="{D68CB1BB-89E3-4F9D-A2B5-6246A765384B}" destId="{AA3FBE78-A75E-4C12-A456-61C15EF23D6C}" srcOrd="1" destOrd="0" presId="urn:microsoft.com/office/officeart/2005/8/layout/default"/>
    <dgm:cxn modelId="{D37AE4FA-C201-4D99-8BCE-D48444D594A2}" type="presParOf" srcId="{D68CB1BB-89E3-4F9D-A2B5-6246A765384B}" destId="{F3B949E3-5969-4F93-B079-815E494BC443}" srcOrd="2" destOrd="0" presId="urn:microsoft.com/office/officeart/2005/8/layout/default"/>
    <dgm:cxn modelId="{DB4772E4-AA86-47E3-814E-26E7A476644B}" type="presParOf" srcId="{D68CB1BB-89E3-4F9D-A2B5-6246A765384B}" destId="{5145635D-0C44-4CB1-B77A-1FF707783CD5}" srcOrd="3" destOrd="0" presId="urn:microsoft.com/office/officeart/2005/8/layout/default"/>
    <dgm:cxn modelId="{E11AD592-0F5C-4687-9E23-D4641E09CBD5}" type="presParOf" srcId="{D68CB1BB-89E3-4F9D-A2B5-6246A765384B}" destId="{07F1166D-996E-490C-AEAB-EC44DB2915BD}" srcOrd="4" destOrd="0" presId="urn:microsoft.com/office/officeart/2005/8/layout/default"/>
    <dgm:cxn modelId="{D8F554C2-307B-4AFB-BBC0-69617E3EF88B}" type="presParOf" srcId="{D68CB1BB-89E3-4F9D-A2B5-6246A765384B}" destId="{15E0F057-9535-4A88-B2D7-0E59FE7E8948}" srcOrd="5" destOrd="0" presId="urn:microsoft.com/office/officeart/2005/8/layout/default"/>
    <dgm:cxn modelId="{BD42D945-D074-46CA-BA21-6CE0F0414DDD}" type="presParOf" srcId="{D68CB1BB-89E3-4F9D-A2B5-6246A765384B}" destId="{6E1CED22-A15E-4726-9329-F1FED09507F8}" srcOrd="6" destOrd="0" presId="urn:microsoft.com/office/officeart/2005/8/layout/default"/>
    <dgm:cxn modelId="{3EB08232-5CB4-4665-8AD1-5300B7A5B322}" type="presParOf" srcId="{D68CB1BB-89E3-4F9D-A2B5-6246A765384B}" destId="{D3115B11-B99C-4F49-BF22-2F7C4DEF1B5D}" srcOrd="7" destOrd="0" presId="urn:microsoft.com/office/officeart/2005/8/layout/default"/>
    <dgm:cxn modelId="{83DCAF10-1262-4F69-A8BD-FCA1535B27DA}" type="presParOf" srcId="{D68CB1BB-89E3-4F9D-A2B5-6246A765384B}" destId="{09691DA4-3025-47CE-8283-5B1904E7C79B}" srcOrd="8" destOrd="0" presId="urn:microsoft.com/office/officeart/2005/8/layout/default"/>
    <dgm:cxn modelId="{7D877674-EAC9-4D28-BD6B-A20846FEEA39}" type="presParOf" srcId="{D68CB1BB-89E3-4F9D-A2B5-6246A765384B}" destId="{AD440643-D246-4F48-B780-5F6D2826CCE8}" srcOrd="9" destOrd="0" presId="urn:microsoft.com/office/officeart/2005/8/layout/default"/>
    <dgm:cxn modelId="{6AD4DD70-BC8B-433D-97E6-962792CD4E09}" type="presParOf" srcId="{D68CB1BB-89E3-4F9D-A2B5-6246A765384B}" destId="{0B280C63-0446-44BF-B3A7-A719D7C3969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061C3-47E7-4F53-8EE3-1D8685DC925D}">
      <dsp:nvSpPr>
        <dsp:cNvPr id="0" name=""/>
        <dsp:cNvSpPr/>
      </dsp:nvSpPr>
      <dsp:spPr>
        <a:xfrm>
          <a:off x="3124206" y="0"/>
          <a:ext cx="2030015" cy="121800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GB" sz="3700" kern="1200" dirty="0" smtClean="0"/>
            <a:t>Safety </a:t>
          </a:r>
          <a:endParaRPr lang="en-GB" sz="3700" kern="1200" dirty="0"/>
        </a:p>
      </dsp:txBody>
      <dsp:txXfrm>
        <a:off x="3124206" y="0"/>
        <a:ext cx="2030015" cy="1218009"/>
      </dsp:txXfrm>
    </dsp:sp>
    <dsp:sp modelId="{F3B949E3-5969-4F93-B079-815E494BC443}">
      <dsp:nvSpPr>
        <dsp:cNvPr id="0" name=""/>
        <dsp:cNvSpPr/>
      </dsp:nvSpPr>
      <dsp:spPr>
        <a:xfrm>
          <a:off x="0" y="595"/>
          <a:ext cx="2030015" cy="121800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GB" sz="3700" kern="1200" dirty="0" smtClean="0"/>
            <a:t>Sex</a:t>
          </a:r>
          <a:endParaRPr lang="en-GB" sz="3700" kern="1200" dirty="0"/>
        </a:p>
      </dsp:txBody>
      <dsp:txXfrm>
        <a:off x="0" y="595"/>
        <a:ext cx="2030015" cy="1218009"/>
      </dsp:txXfrm>
    </dsp:sp>
    <dsp:sp modelId="{07F1166D-996E-490C-AEAB-EC44DB2915BD}">
      <dsp:nvSpPr>
        <dsp:cNvPr id="0" name=""/>
        <dsp:cNvSpPr/>
      </dsp:nvSpPr>
      <dsp:spPr>
        <a:xfrm>
          <a:off x="3124206" y="1371595"/>
          <a:ext cx="2030015" cy="121800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GB" sz="3700" kern="1200" dirty="0" smtClean="0"/>
            <a:t>Access</a:t>
          </a:r>
          <a:endParaRPr lang="en-GB" sz="3700" kern="1200" dirty="0"/>
        </a:p>
      </dsp:txBody>
      <dsp:txXfrm>
        <a:off x="3124206" y="1371595"/>
        <a:ext cx="2030015" cy="1218009"/>
      </dsp:txXfrm>
    </dsp:sp>
    <dsp:sp modelId="{6E1CED22-A15E-4726-9329-F1FED09507F8}">
      <dsp:nvSpPr>
        <dsp:cNvPr id="0" name=""/>
        <dsp:cNvSpPr/>
      </dsp:nvSpPr>
      <dsp:spPr>
        <a:xfrm>
          <a:off x="0" y="1371595"/>
          <a:ext cx="2030015" cy="121800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GB" sz="3700" kern="1200" dirty="0" smtClean="0"/>
            <a:t>Age</a:t>
          </a:r>
          <a:endParaRPr lang="en-GB" sz="3700" kern="1200" dirty="0"/>
        </a:p>
      </dsp:txBody>
      <dsp:txXfrm>
        <a:off x="0" y="1371595"/>
        <a:ext cx="2030015" cy="1218009"/>
      </dsp:txXfrm>
    </dsp:sp>
    <dsp:sp modelId="{09691DA4-3025-47CE-8283-5B1904E7C79B}">
      <dsp:nvSpPr>
        <dsp:cNvPr id="0" name=""/>
        <dsp:cNvSpPr/>
      </dsp:nvSpPr>
      <dsp:spPr>
        <a:xfrm>
          <a:off x="3124206" y="2819402"/>
          <a:ext cx="2030015" cy="121800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GB" sz="3700" kern="1200" dirty="0" smtClean="0"/>
            <a:t>Dignity</a:t>
          </a:r>
          <a:endParaRPr lang="en-GB" sz="3700" kern="1200" dirty="0"/>
        </a:p>
      </dsp:txBody>
      <dsp:txXfrm>
        <a:off x="3124206" y="2819402"/>
        <a:ext cx="2030015" cy="1218009"/>
      </dsp:txXfrm>
    </dsp:sp>
    <dsp:sp modelId="{0B280C63-0446-44BF-B3A7-A719D7C3969F}">
      <dsp:nvSpPr>
        <dsp:cNvPr id="0" name=""/>
        <dsp:cNvSpPr/>
      </dsp:nvSpPr>
      <dsp:spPr>
        <a:xfrm>
          <a:off x="0" y="2819402"/>
          <a:ext cx="2030015" cy="121800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GB" sz="3700" kern="1200" dirty="0" smtClean="0"/>
            <a:t>Disability</a:t>
          </a:r>
          <a:endParaRPr lang="en-GB" sz="3700" kern="1200" dirty="0"/>
        </a:p>
      </dsp:txBody>
      <dsp:txXfrm>
        <a:off x="0" y="2819402"/>
        <a:ext cx="2030015" cy="121800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01EC9B-B40E-4582-94C6-1491D619C0D6}" type="datetimeFigureOut">
              <a:rPr lang="en-GB" smtClean="0"/>
              <a:t>05/12/2016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9224ED-98CD-44E2-B75F-951ABE06E127}" type="slidenum">
              <a:rPr lang="en-GB" smtClean="0"/>
              <a:t>‹#›</a:t>
            </a:fld>
            <a:endParaRPr lang="en-GB"/>
          </a:p>
        </p:txBody>
      </p:sp>
    </p:spTree>
    <p:extLst>
      <p:ext uri="{BB962C8B-B14F-4D97-AF65-F5344CB8AC3E}">
        <p14:creationId xmlns:p14="http://schemas.microsoft.com/office/powerpoint/2010/main" val="137616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9224ED-98CD-44E2-B75F-951ABE06E127}" type="slidenum">
              <a:rPr lang="en-GB" smtClean="0"/>
              <a:t>1</a:t>
            </a:fld>
            <a:endParaRPr lang="en-GB"/>
          </a:p>
        </p:txBody>
      </p:sp>
    </p:spTree>
    <p:extLst>
      <p:ext uri="{BB962C8B-B14F-4D97-AF65-F5344CB8AC3E}">
        <p14:creationId xmlns:p14="http://schemas.microsoft.com/office/powerpoint/2010/main" val="51233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9224ED-98CD-44E2-B75F-951ABE06E127}" type="slidenum">
              <a:rPr lang="en-GB" smtClean="0"/>
              <a:t>13</a:t>
            </a:fld>
            <a:endParaRPr lang="en-GB"/>
          </a:p>
        </p:txBody>
      </p:sp>
    </p:spTree>
    <p:extLst>
      <p:ext uri="{BB962C8B-B14F-4D97-AF65-F5344CB8AC3E}">
        <p14:creationId xmlns:p14="http://schemas.microsoft.com/office/powerpoint/2010/main" val="2510083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diagram above is one way of</a:t>
            </a:r>
            <a:r>
              <a:rPr lang="en-GB" baseline="0" dirty="0" smtClean="0"/>
              <a:t> looking at how protection mainstreaming interacts with various factors including sex, age and disability (the focus for the time being will be on disability rather than on the broader category of diversity). This can help staff think through how each factor interacts with and affects the 3 key areas of protection mainstreaming which are safety, dignity and access. </a:t>
            </a:r>
          </a:p>
          <a:p>
            <a:endParaRPr lang="en-GB" baseline="0" dirty="0" smtClean="0"/>
          </a:p>
          <a:p>
            <a:r>
              <a:rPr lang="en-GB" b="1" baseline="0" dirty="0" smtClean="0"/>
              <a:t>For example: </a:t>
            </a:r>
          </a:p>
          <a:p>
            <a:pPr marL="171450" indent="-171450">
              <a:buFontTx/>
              <a:buChar char="-"/>
            </a:pPr>
            <a:r>
              <a:rPr lang="en-GB" baseline="0" dirty="0" smtClean="0"/>
              <a:t>How does the sex of a person affect their safety in a shelter project? </a:t>
            </a:r>
          </a:p>
          <a:p>
            <a:pPr marL="171450" indent="-171450">
              <a:buFontTx/>
              <a:buChar char="-"/>
            </a:pPr>
            <a:r>
              <a:rPr lang="en-GB" baseline="0" dirty="0" smtClean="0"/>
              <a:t>How does the sex of a person affect their access to a voucher distribution (for example are their cultural barriers preventing them from going to a site unaccompanied)?</a:t>
            </a:r>
          </a:p>
          <a:p>
            <a:pPr marL="171450" indent="-171450">
              <a:buFontTx/>
              <a:buChar char="-"/>
            </a:pPr>
            <a:r>
              <a:rPr lang="en-GB" baseline="0" dirty="0" smtClean="0"/>
              <a:t>What is considered dignified/appropriate for an older person compared to a younger person in regards to a nutrition programme?</a:t>
            </a:r>
          </a:p>
          <a:p>
            <a:pPr marL="171450" indent="-171450">
              <a:buFontTx/>
              <a:buChar char="-"/>
            </a:pPr>
            <a:r>
              <a:rPr lang="en-GB" baseline="0" dirty="0" smtClean="0"/>
              <a:t>How does the physical mobility of a person affect their safety in a WASH project? </a:t>
            </a:r>
          </a:p>
          <a:p>
            <a:pPr marL="171450" indent="-171450">
              <a:buFontTx/>
              <a:buChar char="-"/>
            </a:pPr>
            <a:r>
              <a:rPr lang="en-GB" baseline="0" dirty="0" smtClean="0"/>
              <a:t>What would enhance the dignity of a person with visual impairments in a cash distribution?  </a:t>
            </a:r>
            <a:endParaRPr lang="en-GB" dirty="0"/>
          </a:p>
        </p:txBody>
      </p:sp>
      <p:sp>
        <p:nvSpPr>
          <p:cNvPr id="4" name="Slide Number Placeholder 3"/>
          <p:cNvSpPr>
            <a:spLocks noGrp="1"/>
          </p:cNvSpPr>
          <p:nvPr>
            <p:ph type="sldNum" sz="quarter" idx="10"/>
          </p:nvPr>
        </p:nvSpPr>
        <p:spPr/>
        <p:txBody>
          <a:bodyPr/>
          <a:lstStyle/>
          <a:p>
            <a:fld id="{C70AF933-CDEA-479A-81F1-6BA361DA8EED}" type="slidenum">
              <a:rPr lang="en-US" smtClean="0"/>
              <a:pPr/>
              <a:t>14</a:t>
            </a:fld>
            <a:endParaRPr lang="en-US"/>
          </a:p>
        </p:txBody>
      </p:sp>
    </p:spTree>
    <p:extLst>
      <p:ext uri="{BB962C8B-B14F-4D97-AF65-F5344CB8AC3E}">
        <p14:creationId xmlns:p14="http://schemas.microsoft.com/office/powerpoint/2010/main" val="2860827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9224ED-98CD-44E2-B75F-951ABE06E127}" type="slidenum">
              <a:rPr lang="en-GB" smtClean="0"/>
              <a:t>15</a:t>
            </a:fld>
            <a:endParaRPr lang="en-GB"/>
          </a:p>
        </p:txBody>
      </p:sp>
    </p:spTree>
    <p:extLst>
      <p:ext uri="{BB962C8B-B14F-4D97-AF65-F5344CB8AC3E}">
        <p14:creationId xmlns:p14="http://schemas.microsoft.com/office/powerpoint/2010/main" val="1315120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a:buFontTx/>
              <a:buNone/>
            </a:pPr>
            <a:endParaRPr lang="en-GB" baseline="0" dirty="0" smtClean="0"/>
          </a:p>
        </p:txBody>
      </p:sp>
      <p:sp>
        <p:nvSpPr>
          <p:cNvPr id="4" name="Slide Number Placeholder 3"/>
          <p:cNvSpPr>
            <a:spLocks noGrp="1"/>
          </p:cNvSpPr>
          <p:nvPr>
            <p:ph type="sldNum" sz="quarter" idx="10"/>
          </p:nvPr>
        </p:nvSpPr>
        <p:spPr/>
        <p:txBody>
          <a:bodyPr/>
          <a:lstStyle/>
          <a:p>
            <a:fld id="{D8713C92-A0F0-4A49-ABBC-48C90AE52C9E}" type="slidenum">
              <a:rPr lang="en-GB" smtClean="0"/>
              <a:pPr/>
              <a:t>3</a:t>
            </a:fld>
            <a:endParaRPr lang="en-GB"/>
          </a:p>
        </p:txBody>
      </p:sp>
    </p:spTree>
    <p:extLst>
      <p:ext uri="{BB962C8B-B14F-4D97-AF65-F5344CB8AC3E}">
        <p14:creationId xmlns:p14="http://schemas.microsoft.com/office/powerpoint/2010/main" val="874651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70AF933-CDEA-479A-81F1-6BA361DA8EED}" type="slidenum">
              <a:rPr lang="en-US" smtClean="0"/>
              <a:pPr/>
              <a:t>4</a:t>
            </a:fld>
            <a:endParaRPr lang="en-US"/>
          </a:p>
        </p:txBody>
      </p:sp>
    </p:spTree>
    <p:extLst>
      <p:ext uri="{BB962C8B-B14F-4D97-AF65-F5344CB8AC3E}">
        <p14:creationId xmlns:p14="http://schemas.microsoft.com/office/powerpoint/2010/main" val="738063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9224ED-98CD-44E2-B75F-951ABE06E127}" type="slidenum">
              <a:rPr lang="en-GB" smtClean="0"/>
              <a:t>5</a:t>
            </a:fld>
            <a:endParaRPr lang="en-GB"/>
          </a:p>
        </p:txBody>
      </p:sp>
    </p:spTree>
    <p:extLst>
      <p:ext uri="{BB962C8B-B14F-4D97-AF65-F5344CB8AC3E}">
        <p14:creationId xmlns:p14="http://schemas.microsoft.com/office/powerpoint/2010/main" val="3467575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Global Protection Cluster (GPC)</a:t>
            </a:r>
          </a:p>
          <a:p>
            <a:pPr marL="171450" indent="-171450">
              <a:buFont typeface="Arial" charset="0"/>
              <a:buChar char="•"/>
            </a:pPr>
            <a:r>
              <a:rPr lang="en-US" sz="1200" b="0" i="0" u="none" strike="noStrike" kern="1200" baseline="0" dirty="0" smtClean="0">
                <a:solidFill>
                  <a:schemeClr val="tx1"/>
                </a:solidFill>
                <a:latin typeface="+mn-lt"/>
                <a:ea typeface="+mn-ea"/>
                <a:cs typeface="+mn-cs"/>
              </a:rPr>
              <a:t>The GPC has developed a definition of protection mainstreaming, to differentiate it from general protection activities </a:t>
            </a:r>
          </a:p>
          <a:p>
            <a:pPr marL="171450" indent="-171450">
              <a:buFont typeface="Arial" charset="0"/>
              <a:buChar char="•"/>
            </a:pPr>
            <a:r>
              <a:rPr lang="en-US" sz="1200" b="0" i="0" u="none" strike="noStrike" kern="1200" baseline="0" dirty="0" smtClean="0">
                <a:solidFill>
                  <a:schemeClr val="tx1"/>
                </a:solidFill>
                <a:latin typeface="+mn-lt"/>
                <a:ea typeface="+mn-ea"/>
                <a:cs typeface="+mn-cs"/>
              </a:rPr>
              <a:t>Protection mainstreaming is also sometimes referred to as “Safe Programming”</a:t>
            </a:r>
          </a:p>
          <a:p>
            <a:pPr marL="171450" indent="-171450">
              <a:buFont typeface="Arial" charset="0"/>
              <a:buChar char="•"/>
            </a:pPr>
            <a:r>
              <a:rPr lang="en-US" sz="1200" b="0" i="0" u="none" strike="noStrike" kern="1200" baseline="0" dirty="0" smtClean="0">
                <a:solidFill>
                  <a:schemeClr val="tx1"/>
                </a:solidFill>
                <a:latin typeface="+mn-lt"/>
                <a:ea typeface="+mn-ea"/>
                <a:cs typeface="+mn-cs"/>
              </a:rPr>
              <a:t>Protection mainstreaming focuses not on </a:t>
            </a:r>
            <a:r>
              <a:rPr lang="en-US" sz="1200" b="1" i="0" u="none" strike="noStrike" kern="1200" baseline="0" dirty="0" smtClean="0">
                <a:solidFill>
                  <a:schemeClr val="tx1"/>
                </a:solidFill>
                <a:latin typeface="+mn-lt"/>
                <a:ea typeface="+mn-ea"/>
                <a:cs typeface="+mn-cs"/>
              </a:rPr>
              <a:t>WHAT</a:t>
            </a:r>
            <a:r>
              <a:rPr lang="en-US" sz="1200" b="0" i="0" u="none" strike="noStrike" kern="1200" baseline="0" dirty="0" smtClean="0">
                <a:solidFill>
                  <a:schemeClr val="tx1"/>
                </a:solidFill>
                <a:latin typeface="+mn-lt"/>
                <a:ea typeface="+mn-ea"/>
                <a:cs typeface="+mn-cs"/>
              </a:rPr>
              <a:t> we do (the product), but rather on </a:t>
            </a:r>
            <a:r>
              <a:rPr lang="en-US" sz="1200" b="1" i="0" u="none" strike="noStrike" kern="1200" baseline="0" dirty="0" smtClean="0">
                <a:solidFill>
                  <a:schemeClr val="tx1"/>
                </a:solidFill>
                <a:latin typeface="+mn-lt"/>
                <a:ea typeface="+mn-ea"/>
                <a:cs typeface="+mn-cs"/>
              </a:rPr>
              <a:t>HOW</a:t>
            </a:r>
            <a:r>
              <a:rPr lang="en-US" sz="1200" b="0" i="0" u="none" strike="noStrike" kern="1200" baseline="0" dirty="0" smtClean="0">
                <a:solidFill>
                  <a:schemeClr val="tx1"/>
                </a:solidFill>
                <a:latin typeface="+mn-lt"/>
                <a:ea typeface="+mn-ea"/>
                <a:cs typeface="+mn-cs"/>
              </a:rPr>
              <a:t> we do it (the process)</a:t>
            </a:r>
          </a:p>
          <a:p>
            <a:pPr marL="171450" indent="-171450">
              <a:buFont typeface="Arial" charset="0"/>
              <a:buChar char="•"/>
            </a:pPr>
            <a:r>
              <a:rPr lang="en-US" sz="1200" b="1" i="0" u="none" strike="noStrike" kern="1200" baseline="0" dirty="0" smtClean="0">
                <a:solidFill>
                  <a:schemeClr val="tx1"/>
                </a:solidFill>
                <a:latin typeface="+mn-lt"/>
                <a:ea typeface="+mn-ea"/>
                <a:cs typeface="+mn-cs"/>
              </a:rPr>
              <a:t>ALL</a:t>
            </a:r>
            <a:r>
              <a:rPr lang="en-US" sz="1200" b="0" i="0" u="none" strike="noStrike" kern="1200" baseline="0" dirty="0" smtClean="0">
                <a:solidFill>
                  <a:schemeClr val="tx1"/>
                </a:solidFill>
                <a:latin typeface="+mn-lt"/>
                <a:ea typeface="+mn-ea"/>
                <a:cs typeface="+mn-cs"/>
              </a:rPr>
              <a:t> organizations have a responsibility to mainstream protection </a:t>
            </a:r>
          </a:p>
          <a:p>
            <a:pPr marL="171450" indent="-171450">
              <a:buFont typeface="Arial" charset="0"/>
              <a:buChar char="•"/>
            </a:pPr>
            <a:r>
              <a:rPr lang="en-US" sz="1200" b="0" i="0" u="none" strike="noStrike" kern="1200" baseline="0" dirty="0" smtClean="0">
                <a:solidFill>
                  <a:schemeClr val="tx1"/>
                </a:solidFill>
                <a:latin typeface="+mn-lt"/>
                <a:ea typeface="+mn-ea"/>
                <a:cs typeface="+mn-cs"/>
              </a:rPr>
              <a:t>The 3 key words are </a:t>
            </a:r>
            <a:r>
              <a:rPr lang="en-US" sz="1200" b="1" i="0" u="none" strike="noStrike" kern="1200" baseline="0" dirty="0" smtClean="0">
                <a:solidFill>
                  <a:schemeClr val="tx1"/>
                </a:solidFill>
                <a:latin typeface="+mn-lt"/>
                <a:ea typeface="+mn-ea"/>
                <a:cs typeface="+mn-cs"/>
              </a:rPr>
              <a:t>safety, dignity </a:t>
            </a:r>
            <a:r>
              <a:rPr lang="en-US" sz="1200" b="0" i="0" u="none" strike="noStrike" kern="1200" baseline="0" dirty="0" smtClean="0">
                <a:solidFill>
                  <a:schemeClr val="tx1"/>
                </a:solidFill>
                <a:latin typeface="+mn-lt"/>
                <a:ea typeface="+mn-ea"/>
                <a:cs typeface="+mn-cs"/>
              </a:rPr>
              <a:t>and </a:t>
            </a:r>
            <a:r>
              <a:rPr lang="en-US" sz="1200" b="1" i="0" u="none" strike="noStrike" kern="1200" baseline="0" dirty="0" smtClean="0">
                <a:solidFill>
                  <a:schemeClr val="tx1"/>
                </a:solidFill>
                <a:latin typeface="+mn-lt"/>
                <a:ea typeface="+mn-ea"/>
                <a:cs typeface="+mn-cs"/>
              </a:rPr>
              <a:t>access</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70AF933-CDEA-479A-81F1-6BA361DA8EED}" type="slidenum">
              <a:rPr lang="en-US" smtClean="0"/>
              <a:pPr/>
              <a:t>6</a:t>
            </a:fld>
            <a:endParaRPr lang="en-US"/>
          </a:p>
        </p:txBody>
      </p:sp>
    </p:spTree>
    <p:extLst>
      <p:ext uri="{BB962C8B-B14F-4D97-AF65-F5344CB8AC3E}">
        <p14:creationId xmlns:p14="http://schemas.microsoft.com/office/powerpoint/2010/main" val="3152214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70AF933-CDEA-479A-81F1-6BA361DA8EED}" type="slidenum">
              <a:rPr lang="en-US" smtClean="0"/>
              <a:pPr/>
              <a:t>7</a:t>
            </a:fld>
            <a:endParaRPr lang="en-US"/>
          </a:p>
        </p:txBody>
      </p:sp>
    </p:spTree>
    <p:extLst>
      <p:ext uri="{BB962C8B-B14F-4D97-AF65-F5344CB8AC3E}">
        <p14:creationId xmlns:p14="http://schemas.microsoft.com/office/powerpoint/2010/main" val="466896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9224ED-98CD-44E2-B75F-951ABE06E127}" type="slidenum">
              <a:rPr lang="en-GB" smtClean="0"/>
              <a:t>8</a:t>
            </a:fld>
            <a:endParaRPr lang="en-GB"/>
          </a:p>
        </p:txBody>
      </p:sp>
    </p:spTree>
    <p:extLst>
      <p:ext uri="{BB962C8B-B14F-4D97-AF65-F5344CB8AC3E}">
        <p14:creationId xmlns:p14="http://schemas.microsoft.com/office/powerpoint/2010/main" val="2189982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9224ED-98CD-44E2-B75F-951ABE06E127}" type="slidenum">
              <a:rPr lang="en-GB" smtClean="0"/>
              <a:t>9</a:t>
            </a:fld>
            <a:endParaRPr lang="en-GB"/>
          </a:p>
        </p:txBody>
      </p:sp>
    </p:spTree>
    <p:extLst>
      <p:ext uri="{BB962C8B-B14F-4D97-AF65-F5344CB8AC3E}">
        <p14:creationId xmlns:p14="http://schemas.microsoft.com/office/powerpoint/2010/main" val="3851215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9224ED-98CD-44E2-B75F-951ABE06E127}" type="slidenum">
              <a:rPr lang="en-GB" smtClean="0"/>
              <a:t>11</a:t>
            </a:fld>
            <a:endParaRPr lang="en-GB"/>
          </a:p>
        </p:txBody>
      </p:sp>
    </p:spTree>
    <p:extLst>
      <p:ext uri="{BB962C8B-B14F-4D97-AF65-F5344CB8AC3E}">
        <p14:creationId xmlns:p14="http://schemas.microsoft.com/office/powerpoint/2010/main" val="52805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2BFE1-2DE4-4B6D-A650-E37682FBE159}" type="datetimeFigureOut">
              <a:rPr lang="en-GB" smtClean="0"/>
              <a:t>05/12/2016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9E82FE-91B3-43D3-82CA-44E216B9E8F8}" type="slidenum">
              <a:rPr lang="en-GB" smtClean="0"/>
              <a:t>‹#›</a:t>
            </a:fld>
            <a:endParaRPr lang="en-GB"/>
          </a:p>
        </p:txBody>
      </p:sp>
    </p:spTree>
    <p:extLst>
      <p:ext uri="{BB962C8B-B14F-4D97-AF65-F5344CB8AC3E}">
        <p14:creationId xmlns:p14="http://schemas.microsoft.com/office/powerpoint/2010/main" val="1134939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22BFE1-2DE4-4B6D-A650-E37682FBE159}" type="datetimeFigureOut">
              <a:rPr lang="en-GB" smtClean="0"/>
              <a:t>05/12/2016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9E82FE-91B3-43D3-82CA-44E216B9E8F8}" type="slidenum">
              <a:rPr lang="en-GB" smtClean="0"/>
              <a:t>‹#›</a:t>
            </a:fld>
            <a:endParaRPr lang="en-GB"/>
          </a:p>
        </p:txBody>
      </p:sp>
    </p:spTree>
    <p:extLst>
      <p:ext uri="{BB962C8B-B14F-4D97-AF65-F5344CB8AC3E}">
        <p14:creationId xmlns:p14="http://schemas.microsoft.com/office/powerpoint/2010/main" val="1576644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22BFE1-2DE4-4B6D-A650-E37682FBE159}" type="datetimeFigureOut">
              <a:rPr lang="en-GB" smtClean="0"/>
              <a:t>05/12/2016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9E82FE-91B3-43D3-82CA-44E216B9E8F8}" type="slidenum">
              <a:rPr lang="en-GB" smtClean="0"/>
              <a:t>‹#›</a:t>
            </a:fld>
            <a:endParaRPr lang="en-GB"/>
          </a:p>
        </p:txBody>
      </p:sp>
    </p:spTree>
    <p:extLst>
      <p:ext uri="{BB962C8B-B14F-4D97-AF65-F5344CB8AC3E}">
        <p14:creationId xmlns:p14="http://schemas.microsoft.com/office/powerpoint/2010/main" val="239680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22BFE1-2DE4-4B6D-A650-E37682FBE159}" type="datetimeFigureOut">
              <a:rPr lang="en-GB" smtClean="0"/>
              <a:t>05/12/2016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9E82FE-91B3-43D3-82CA-44E216B9E8F8}" type="slidenum">
              <a:rPr lang="en-GB" smtClean="0"/>
              <a:t>‹#›</a:t>
            </a:fld>
            <a:endParaRPr lang="en-GB"/>
          </a:p>
        </p:txBody>
      </p:sp>
    </p:spTree>
    <p:extLst>
      <p:ext uri="{BB962C8B-B14F-4D97-AF65-F5344CB8AC3E}">
        <p14:creationId xmlns:p14="http://schemas.microsoft.com/office/powerpoint/2010/main" val="2407688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22BFE1-2DE4-4B6D-A650-E37682FBE159}" type="datetimeFigureOut">
              <a:rPr lang="en-GB" smtClean="0"/>
              <a:t>05/12/2016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9E82FE-91B3-43D3-82CA-44E216B9E8F8}" type="slidenum">
              <a:rPr lang="en-GB" smtClean="0"/>
              <a:t>‹#›</a:t>
            </a:fld>
            <a:endParaRPr lang="en-GB"/>
          </a:p>
        </p:txBody>
      </p:sp>
    </p:spTree>
    <p:extLst>
      <p:ext uri="{BB962C8B-B14F-4D97-AF65-F5344CB8AC3E}">
        <p14:creationId xmlns:p14="http://schemas.microsoft.com/office/powerpoint/2010/main" val="1044110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22BFE1-2DE4-4B6D-A650-E37682FBE159}" type="datetimeFigureOut">
              <a:rPr lang="en-GB" smtClean="0"/>
              <a:t>05/12/2016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9E82FE-91B3-43D3-82CA-44E216B9E8F8}" type="slidenum">
              <a:rPr lang="en-GB" smtClean="0"/>
              <a:t>‹#›</a:t>
            </a:fld>
            <a:endParaRPr lang="en-GB"/>
          </a:p>
        </p:txBody>
      </p:sp>
    </p:spTree>
    <p:extLst>
      <p:ext uri="{BB962C8B-B14F-4D97-AF65-F5344CB8AC3E}">
        <p14:creationId xmlns:p14="http://schemas.microsoft.com/office/powerpoint/2010/main" val="78295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22BFE1-2DE4-4B6D-A650-E37682FBE159}" type="datetimeFigureOut">
              <a:rPr lang="en-GB" smtClean="0"/>
              <a:t>05/12/2016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9E82FE-91B3-43D3-82CA-44E216B9E8F8}" type="slidenum">
              <a:rPr lang="en-GB" smtClean="0"/>
              <a:t>‹#›</a:t>
            </a:fld>
            <a:endParaRPr lang="en-GB"/>
          </a:p>
        </p:txBody>
      </p:sp>
    </p:spTree>
    <p:extLst>
      <p:ext uri="{BB962C8B-B14F-4D97-AF65-F5344CB8AC3E}">
        <p14:creationId xmlns:p14="http://schemas.microsoft.com/office/powerpoint/2010/main" val="3229133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22BFE1-2DE4-4B6D-A650-E37682FBE159}" type="datetimeFigureOut">
              <a:rPr lang="en-GB" smtClean="0"/>
              <a:t>05/12/2016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9E82FE-91B3-43D3-82CA-44E216B9E8F8}" type="slidenum">
              <a:rPr lang="en-GB" smtClean="0"/>
              <a:t>‹#›</a:t>
            </a:fld>
            <a:endParaRPr lang="en-GB"/>
          </a:p>
        </p:txBody>
      </p:sp>
    </p:spTree>
    <p:extLst>
      <p:ext uri="{BB962C8B-B14F-4D97-AF65-F5344CB8AC3E}">
        <p14:creationId xmlns:p14="http://schemas.microsoft.com/office/powerpoint/2010/main" val="3272003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2BFE1-2DE4-4B6D-A650-E37682FBE159}" type="datetimeFigureOut">
              <a:rPr lang="en-GB" smtClean="0"/>
              <a:t>05/12/2016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09E82FE-91B3-43D3-82CA-44E216B9E8F8}" type="slidenum">
              <a:rPr lang="en-GB" smtClean="0"/>
              <a:t>‹#›</a:t>
            </a:fld>
            <a:endParaRPr lang="en-GB"/>
          </a:p>
        </p:txBody>
      </p:sp>
    </p:spTree>
    <p:extLst>
      <p:ext uri="{BB962C8B-B14F-4D97-AF65-F5344CB8AC3E}">
        <p14:creationId xmlns:p14="http://schemas.microsoft.com/office/powerpoint/2010/main" val="172244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22BFE1-2DE4-4B6D-A650-E37682FBE159}" type="datetimeFigureOut">
              <a:rPr lang="en-GB" smtClean="0"/>
              <a:t>05/12/2016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9E82FE-91B3-43D3-82CA-44E216B9E8F8}" type="slidenum">
              <a:rPr lang="en-GB" smtClean="0"/>
              <a:t>‹#›</a:t>
            </a:fld>
            <a:endParaRPr lang="en-GB"/>
          </a:p>
        </p:txBody>
      </p:sp>
    </p:spTree>
    <p:extLst>
      <p:ext uri="{BB962C8B-B14F-4D97-AF65-F5344CB8AC3E}">
        <p14:creationId xmlns:p14="http://schemas.microsoft.com/office/powerpoint/2010/main" val="3585561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22BFE1-2DE4-4B6D-A650-E37682FBE159}" type="datetimeFigureOut">
              <a:rPr lang="en-GB" smtClean="0"/>
              <a:t>05/12/2016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9E82FE-91B3-43D3-82CA-44E216B9E8F8}" type="slidenum">
              <a:rPr lang="en-GB" smtClean="0"/>
              <a:t>‹#›</a:t>
            </a:fld>
            <a:endParaRPr lang="en-GB"/>
          </a:p>
        </p:txBody>
      </p:sp>
    </p:spTree>
    <p:extLst>
      <p:ext uri="{BB962C8B-B14F-4D97-AF65-F5344CB8AC3E}">
        <p14:creationId xmlns:p14="http://schemas.microsoft.com/office/powerpoint/2010/main" val="17357690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22BFE1-2DE4-4B6D-A650-E37682FBE159}" type="datetimeFigureOut">
              <a:rPr lang="en-GB" smtClean="0"/>
              <a:t>05/12/2016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9E82FE-91B3-43D3-82CA-44E216B9E8F8}" type="slidenum">
              <a:rPr lang="en-GB" smtClean="0"/>
              <a:t>‹#›</a:t>
            </a:fld>
            <a:endParaRPr lang="en-GB"/>
          </a:p>
        </p:txBody>
      </p:sp>
    </p:spTree>
    <p:extLst>
      <p:ext uri="{BB962C8B-B14F-4D97-AF65-F5344CB8AC3E}">
        <p14:creationId xmlns:p14="http://schemas.microsoft.com/office/powerpoint/2010/main" val="32239902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Protection Mainstreaming and Shelter</a:t>
            </a:r>
            <a:endParaRPr lang="en-GB" dirty="0"/>
          </a:p>
        </p:txBody>
      </p:sp>
      <p:sp>
        <p:nvSpPr>
          <p:cNvPr id="3" name="Subtitle 2"/>
          <p:cNvSpPr>
            <a:spLocks noGrp="1"/>
          </p:cNvSpPr>
          <p:nvPr>
            <p:ph type="subTitle" idx="1"/>
          </p:nvPr>
        </p:nvSpPr>
        <p:spPr/>
        <p:txBody>
          <a:bodyPr/>
          <a:lstStyle/>
          <a:p>
            <a:r>
              <a:rPr lang="en-GB" dirty="0" smtClean="0"/>
              <a:t>Cat Cowley </a:t>
            </a:r>
          </a:p>
          <a:p>
            <a:r>
              <a:rPr lang="en-GB" dirty="0" smtClean="0"/>
              <a:t>Protection Mainstreaming Coordinator</a:t>
            </a:r>
            <a:endParaRPr lang="en-GB" dirty="0"/>
          </a:p>
        </p:txBody>
      </p:sp>
      <p:pic>
        <p:nvPicPr>
          <p:cNvPr id="4" name="Picture 3" descr="New CRS Logo"/>
          <p:cNvPicPr/>
          <p:nvPr/>
        </p:nvPicPr>
        <p:blipFill>
          <a:blip r:embed="rId3" cstate="print"/>
          <a:srcRect/>
          <a:stretch>
            <a:fillRect/>
          </a:stretch>
        </p:blipFill>
        <p:spPr bwMode="auto">
          <a:xfrm>
            <a:off x="4858659" y="5598866"/>
            <a:ext cx="1397580" cy="842682"/>
          </a:xfrm>
          <a:prstGeom prst="rect">
            <a:avLst/>
          </a:prstGeom>
          <a:solidFill>
            <a:schemeClr val="bg1"/>
          </a:solidFill>
          <a:ln w="9525">
            <a:noFill/>
            <a:miter lim="800000"/>
            <a:headEnd/>
            <a:tailEnd/>
          </a:ln>
        </p:spPr>
      </p:pic>
      <p:pic>
        <p:nvPicPr>
          <p:cNvPr id="5" name="Picture 4" descr="Trocaire_Logo_Blue"/>
          <p:cNvPicPr/>
          <p:nvPr/>
        </p:nvPicPr>
        <p:blipFill>
          <a:blip r:embed="rId4" cstate="email">
            <a:extLst>
              <a:ext uri="{28A0092B-C50C-407E-A947-70E740481C1C}">
                <a14:useLocalDpi xmlns:a14="http://schemas.microsoft.com/office/drawing/2010/main"/>
              </a:ext>
            </a:extLst>
          </a:blip>
          <a:srcRect/>
          <a:stretch>
            <a:fillRect/>
          </a:stretch>
        </p:blipFill>
        <p:spPr bwMode="auto">
          <a:xfrm>
            <a:off x="6523424" y="5873261"/>
            <a:ext cx="2322450" cy="487869"/>
          </a:xfrm>
          <a:prstGeom prst="rect">
            <a:avLst/>
          </a:prstGeom>
          <a:solidFill>
            <a:schemeClr val="bg1"/>
          </a:solidFill>
          <a:ln w="9525">
            <a:noFill/>
            <a:miter lim="800000"/>
            <a:headEnd/>
            <a:tailEnd/>
          </a:ln>
        </p:spPr>
      </p:pic>
      <p:pic>
        <p:nvPicPr>
          <p:cNvPr id="6" name="Picture 5" descr="carilogo"/>
          <p:cNvPicPr/>
          <p:nvPr/>
        </p:nvPicPr>
        <p:blipFill>
          <a:blip r:embed="rId5" cstate="email">
            <a:extLst>
              <a:ext uri="{28A0092B-C50C-407E-A947-70E740481C1C}">
                <a14:useLocalDpi xmlns:a14="http://schemas.microsoft.com/office/drawing/2010/main"/>
              </a:ext>
            </a:extLst>
          </a:blip>
          <a:srcRect/>
          <a:stretch>
            <a:fillRect/>
          </a:stretch>
        </p:blipFill>
        <p:spPr bwMode="auto">
          <a:xfrm>
            <a:off x="316523" y="5216757"/>
            <a:ext cx="2096371" cy="1130969"/>
          </a:xfrm>
          <a:prstGeom prst="rect">
            <a:avLst/>
          </a:prstGeom>
          <a:solidFill>
            <a:schemeClr val="bg1"/>
          </a:solidFill>
          <a:ln w="9525">
            <a:noFill/>
            <a:miter lim="800000"/>
            <a:headEnd/>
            <a:tailEnd/>
          </a:ln>
        </p:spPr>
      </p:pic>
      <p:pic>
        <p:nvPicPr>
          <p:cNvPr id="7" name="Picture 6" descr="http://cafodportal/sites/ect/Design%20and%20Vis%20Comms/CAFOD%20logo%20-%20small.jpg"/>
          <p:cNvPicPr/>
          <p:nvPr/>
        </p:nvPicPr>
        <p:blipFill>
          <a:blip r:embed="rId6" cstate="print"/>
          <a:srcRect/>
          <a:stretch>
            <a:fillRect/>
          </a:stretch>
        </p:blipFill>
        <p:spPr bwMode="auto">
          <a:xfrm>
            <a:off x="2556762" y="5812338"/>
            <a:ext cx="1870291" cy="709628"/>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321053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725" y="574548"/>
            <a:ext cx="9355646" cy="4831118"/>
          </a:xfrm>
          <a:prstGeom prst="rect">
            <a:avLst/>
          </a:prstGeom>
        </p:spPr>
      </p:pic>
    </p:spTree>
    <p:extLst>
      <p:ext uri="{BB962C8B-B14F-4D97-AF65-F5344CB8AC3E}">
        <p14:creationId xmlns:p14="http://schemas.microsoft.com/office/powerpoint/2010/main" val="4387668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4294967295"/>
          </p:nvPr>
        </p:nvPicPr>
        <p:blipFill>
          <a:blip r:embed="rId3" cstate="email">
            <a:extLst>
              <a:ext uri="{28A0092B-C50C-407E-A947-70E740481C1C}">
                <a14:useLocalDpi xmlns:a14="http://schemas.microsoft.com/office/drawing/2010/main"/>
              </a:ext>
            </a:extLst>
          </a:blip>
          <a:srcRect/>
          <a:stretch>
            <a:fillRect/>
          </a:stretch>
        </p:blipFill>
        <p:spPr>
          <a:xfrm>
            <a:off x="4402667" y="0"/>
            <a:ext cx="4629150" cy="4873625"/>
          </a:xfr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02028"/>
            <a:ext cx="4402667" cy="3302000"/>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27200" y="3136900"/>
            <a:ext cx="2962275" cy="3949700"/>
          </a:xfrm>
          <a:prstGeom prst="rect">
            <a:avLst/>
          </a:prstGeom>
        </p:spPr>
      </p:pic>
      <p:sp>
        <p:nvSpPr>
          <p:cNvPr id="11" name="TextBox 10"/>
          <p:cNvSpPr txBox="1"/>
          <p:nvPr/>
        </p:nvSpPr>
        <p:spPr>
          <a:xfrm>
            <a:off x="5219273" y="5260368"/>
            <a:ext cx="3667874" cy="646331"/>
          </a:xfrm>
          <a:prstGeom prst="rect">
            <a:avLst/>
          </a:prstGeom>
          <a:noFill/>
        </p:spPr>
        <p:txBody>
          <a:bodyPr wrap="square" rtlCol="0">
            <a:spAutoFit/>
          </a:bodyPr>
          <a:lstStyle/>
          <a:p>
            <a:r>
              <a:rPr lang="en-GB" sz="3600" dirty="0" smtClean="0"/>
              <a:t>Philippines </a:t>
            </a:r>
            <a:endParaRPr lang="en-GB" sz="3600" dirty="0"/>
          </a:p>
        </p:txBody>
      </p:sp>
    </p:spTree>
    <p:extLst>
      <p:ext uri="{BB962C8B-B14F-4D97-AF65-F5344CB8AC3E}">
        <p14:creationId xmlns:p14="http://schemas.microsoft.com/office/powerpoint/2010/main" val="37959377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854" y="237162"/>
            <a:ext cx="5053601" cy="336906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7882" y="3931577"/>
            <a:ext cx="4171308" cy="2780872"/>
          </a:xfrm>
          <a:prstGeom prst="rect">
            <a:avLst/>
          </a:prstGeom>
        </p:spPr>
      </p:pic>
      <p:sp>
        <p:nvSpPr>
          <p:cNvPr id="6" name="TextBox 5"/>
          <p:cNvSpPr txBox="1"/>
          <p:nvPr/>
        </p:nvSpPr>
        <p:spPr>
          <a:xfrm>
            <a:off x="852756" y="5116529"/>
            <a:ext cx="3667874" cy="646331"/>
          </a:xfrm>
          <a:prstGeom prst="rect">
            <a:avLst/>
          </a:prstGeom>
          <a:noFill/>
        </p:spPr>
        <p:txBody>
          <a:bodyPr wrap="square" rtlCol="0">
            <a:spAutoFit/>
          </a:bodyPr>
          <a:lstStyle/>
          <a:p>
            <a:r>
              <a:rPr lang="en-GB" sz="3600" dirty="0" smtClean="0"/>
              <a:t>Gaza</a:t>
            </a:r>
            <a:endParaRPr lang="en-GB" sz="3600" dirty="0"/>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5349269" y="707347"/>
            <a:ext cx="4244083" cy="2829389"/>
          </a:xfrm>
          <a:prstGeom prst="rect">
            <a:avLst/>
          </a:prstGeom>
        </p:spPr>
      </p:pic>
    </p:spTree>
    <p:extLst>
      <p:ext uri="{BB962C8B-B14F-4D97-AF65-F5344CB8AC3E}">
        <p14:creationId xmlns:p14="http://schemas.microsoft.com/office/powerpoint/2010/main" val="29286242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80408" y="0"/>
            <a:ext cx="7906392" cy="6603140"/>
          </a:xfrm>
          <a:prstGeom prst="rect">
            <a:avLst/>
          </a:prstGeom>
        </p:spPr>
      </p:pic>
    </p:spTree>
    <p:extLst>
      <p:ext uri="{BB962C8B-B14F-4D97-AF65-F5344CB8AC3E}">
        <p14:creationId xmlns:p14="http://schemas.microsoft.com/office/powerpoint/2010/main" val="38886048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1825752" y="2033016"/>
            <a:ext cx="6096000" cy="4064000"/>
            <a:chOff x="1905000" y="1016000"/>
            <a:chExt cx="6096000" cy="4064000"/>
          </a:xfrm>
        </p:grpSpPr>
        <p:graphicFrame>
          <p:nvGraphicFramePr>
            <p:cNvPr id="4" name="Diagram 3"/>
            <p:cNvGraphicFramePr/>
            <p:nvPr>
              <p:extLst/>
            </p:nvPr>
          </p:nvGraphicFramePr>
          <p:xfrm>
            <a:off x="1905000" y="1016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Arrow Connector 10"/>
            <p:cNvCxnSpPr/>
            <p:nvPr/>
          </p:nvCxnSpPr>
          <p:spPr>
            <a:xfrm>
              <a:off x="3886200" y="1295400"/>
              <a:ext cx="1143000"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5" name="Straight Arrow Connector 14"/>
            <p:cNvCxnSpPr/>
            <p:nvPr/>
          </p:nvCxnSpPr>
          <p:spPr>
            <a:xfrm>
              <a:off x="3886200" y="1676400"/>
              <a:ext cx="1143000" cy="83820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7" name="Straight Arrow Connector 16"/>
            <p:cNvCxnSpPr/>
            <p:nvPr/>
          </p:nvCxnSpPr>
          <p:spPr>
            <a:xfrm>
              <a:off x="3886200" y="2209800"/>
              <a:ext cx="1143000" cy="190500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2" name="Straight Arrow Connector 21"/>
            <p:cNvCxnSpPr/>
            <p:nvPr/>
          </p:nvCxnSpPr>
          <p:spPr>
            <a:xfrm flipV="1">
              <a:off x="3886200" y="1600200"/>
              <a:ext cx="1143000" cy="10668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4" name="Straight Arrow Connector 23"/>
            <p:cNvCxnSpPr/>
            <p:nvPr/>
          </p:nvCxnSpPr>
          <p:spPr>
            <a:xfrm>
              <a:off x="3886200" y="3048000"/>
              <a:ext cx="1143000"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6" name="Straight Arrow Connector 25"/>
            <p:cNvCxnSpPr/>
            <p:nvPr/>
          </p:nvCxnSpPr>
          <p:spPr>
            <a:xfrm>
              <a:off x="3886200" y="3581400"/>
              <a:ext cx="1143000" cy="7620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8" name="Straight Arrow Connector 27"/>
            <p:cNvCxnSpPr/>
            <p:nvPr/>
          </p:nvCxnSpPr>
          <p:spPr>
            <a:xfrm>
              <a:off x="3886200" y="4876800"/>
              <a:ext cx="11430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0" name="Straight Arrow Connector 29"/>
            <p:cNvCxnSpPr/>
            <p:nvPr/>
          </p:nvCxnSpPr>
          <p:spPr>
            <a:xfrm flipV="1">
              <a:off x="3886200" y="3581400"/>
              <a:ext cx="1143000" cy="9144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2" name="Straight Arrow Connector 31"/>
            <p:cNvCxnSpPr/>
            <p:nvPr/>
          </p:nvCxnSpPr>
          <p:spPr>
            <a:xfrm flipV="1">
              <a:off x="3886200" y="2057400"/>
              <a:ext cx="1143000" cy="19050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sp>
        <p:nvSpPr>
          <p:cNvPr id="5" name="Title 4"/>
          <p:cNvSpPr>
            <a:spLocks noGrp="1"/>
          </p:cNvSpPr>
          <p:nvPr>
            <p:ph type="title"/>
          </p:nvPr>
        </p:nvSpPr>
        <p:spPr/>
        <p:txBody>
          <a:bodyPr/>
          <a:lstStyle/>
          <a:p>
            <a:r>
              <a:rPr lang="en-GB" dirty="0" smtClean="0"/>
              <a:t>SAD-SAD</a:t>
            </a:r>
            <a:endParaRPr lang="en-GB" dirty="0"/>
          </a:p>
        </p:txBody>
      </p:sp>
    </p:spTree>
    <p:extLst>
      <p:ext uri="{BB962C8B-B14F-4D97-AF65-F5344CB8AC3E}">
        <p14:creationId xmlns:p14="http://schemas.microsoft.com/office/powerpoint/2010/main" val="260229333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Q&amp;A</a:t>
            </a:r>
            <a:endParaRPr lang="en-GB" dirty="0"/>
          </a:p>
        </p:txBody>
      </p:sp>
      <p:sp>
        <p:nvSpPr>
          <p:cNvPr id="5" name="Text Placeholder 4"/>
          <p:cNvSpPr>
            <a:spLocks noGrp="1"/>
          </p:cNvSpPr>
          <p:nvPr>
            <p:ph type="body" idx="1"/>
          </p:nvPr>
        </p:nvSpPr>
        <p:spPr/>
        <p:txBody>
          <a:bodyPr/>
          <a:lstStyle/>
          <a:p>
            <a:pPr marL="457200" indent="-457200">
              <a:buAutoNum type="arabicPeriod"/>
            </a:pPr>
            <a:r>
              <a:rPr lang="en-GB" dirty="0" smtClean="0"/>
              <a:t>What challenges still exist?</a:t>
            </a:r>
          </a:p>
          <a:p>
            <a:pPr marL="457200" indent="-457200">
              <a:buAutoNum type="arabicPeriod"/>
            </a:pPr>
            <a:r>
              <a:rPr lang="en-GB" dirty="0" smtClean="0"/>
              <a:t>What would be useful for the shelter sector and how do we move that forward? </a:t>
            </a:r>
            <a:endParaRPr lang="en-GB" dirty="0"/>
          </a:p>
        </p:txBody>
      </p:sp>
    </p:spTree>
    <p:extLst>
      <p:ext uri="{BB962C8B-B14F-4D97-AF65-F5344CB8AC3E}">
        <p14:creationId xmlns:p14="http://schemas.microsoft.com/office/powerpoint/2010/main" val="33932722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74635" y="666750"/>
            <a:ext cx="8194730" cy="5143500"/>
          </a:xfrm>
        </p:spPr>
      </p:pic>
    </p:spTree>
    <p:extLst>
      <p:ext uri="{BB962C8B-B14F-4D97-AF65-F5344CB8AC3E}">
        <p14:creationId xmlns:p14="http://schemas.microsoft.com/office/powerpoint/2010/main" val="34227349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139952" y="2347248"/>
            <a:ext cx="1368152" cy="1224136"/>
          </a:xfrm>
          <a:prstGeom prst="ellipse">
            <a:avLst/>
          </a:prstGeom>
          <a:solidFill>
            <a:schemeClr val="accent4">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HIV and AIDS</a:t>
            </a:r>
          </a:p>
        </p:txBody>
      </p:sp>
      <p:sp>
        <p:nvSpPr>
          <p:cNvPr id="5" name="Oval 4"/>
          <p:cNvSpPr/>
          <p:nvPr/>
        </p:nvSpPr>
        <p:spPr>
          <a:xfrm>
            <a:off x="4067944" y="3789040"/>
            <a:ext cx="2160240" cy="2088232"/>
          </a:xfrm>
          <a:prstGeom prst="ellipse">
            <a:avLst/>
          </a:prstGeom>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Accountability </a:t>
            </a:r>
          </a:p>
        </p:txBody>
      </p:sp>
      <p:sp>
        <p:nvSpPr>
          <p:cNvPr id="6" name="Oval 5"/>
          <p:cNvSpPr/>
          <p:nvPr/>
        </p:nvSpPr>
        <p:spPr>
          <a:xfrm>
            <a:off x="53752" y="5195739"/>
            <a:ext cx="1656184" cy="1584176"/>
          </a:xfrm>
          <a:prstGeom prst="ellipse">
            <a:avLst/>
          </a:prstGeom>
          <a:solidFill>
            <a:schemeClr val="accent4">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Gender</a:t>
            </a:r>
          </a:p>
        </p:txBody>
      </p:sp>
      <p:sp>
        <p:nvSpPr>
          <p:cNvPr id="7" name="Oval 6"/>
          <p:cNvSpPr/>
          <p:nvPr/>
        </p:nvSpPr>
        <p:spPr>
          <a:xfrm>
            <a:off x="7164288" y="188640"/>
            <a:ext cx="1728192" cy="1728192"/>
          </a:xfrm>
          <a:prstGeom prst="ellipse">
            <a:avLst/>
          </a:prstGeom>
          <a:solidFill>
            <a:schemeClr val="bg1">
              <a:lumMod val="6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Child Protection</a:t>
            </a:r>
          </a:p>
        </p:txBody>
      </p:sp>
      <p:sp>
        <p:nvSpPr>
          <p:cNvPr id="8" name="Oval 7"/>
          <p:cNvSpPr/>
          <p:nvPr/>
        </p:nvSpPr>
        <p:spPr>
          <a:xfrm>
            <a:off x="7055768" y="4581128"/>
            <a:ext cx="2088232" cy="2088232"/>
          </a:xfrm>
          <a:prstGeom prst="ellipse">
            <a:avLst/>
          </a:prstGeom>
          <a:solidFill>
            <a:schemeClr val="accent4">
              <a:lumMod val="7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Mental Health and Psychosocial support</a:t>
            </a:r>
          </a:p>
        </p:txBody>
      </p:sp>
      <p:sp>
        <p:nvSpPr>
          <p:cNvPr id="9" name="Oval 8"/>
          <p:cNvSpPr/>
          <p:nvPr/>
        </p:nvSpPr>
        <p:spPr>
          <a:xfrm>
            <a:off x="89248" y="1672035"/>
            <a:ext cx="2088232" cy="1944216"/>
          </a:xfrm>
          <a:prstGeom prst="ellipse">
            <a:avLst/>
          </a:prstGeom>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Prevention of sexual abuse and exploitation</a:t>
            </a:r>
          </a:p>
        </p:txBody>
      </p:sp>
      <p:sp>
        <p:nvSpPr>
          <p:cNvPr id="10" name="Oval 9"/>
          <p:cNvSpPr/>
          <p:nvPr/>
        </p:nvSpPr>
        <p:spPr>
          <a:xfrm>
            <a:off x="5652120" y="4941168"/>
            <a:ext cx="1656184" cy="1728192"/>
          </a:xfrm>
          <a:prstGeom prst="ellipse">
            <a:avLst/>
          </a:prstGeom>
          <a:solidFill>
            <a:schemeClr val="accent5">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Conflict Sensitive Approach</a:t>
            </a:r>
          </a:p>
        </p:txBody>
      </p:sp>
      <p:sp>
        <p:nvSpPr>
          <p:cNvPr id="11" name="Oval 10"/>
          <p:cNvSpPr/>
          <p:nvPr/>
        </p:nvSpPr>
        <p:spPr>
          <a:xfrm>
            <a:off x="5364088" y="0"/>
            <a:ext cx="1728192" cy="1728192"/>
          </a:xfrm>
          <a:prstGeom prst="ellipse">
            <a:avLst/>
          </a:prstGeom>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Do No Harm</a:t>
            </a:r>
          </a:p>
        </p:txBody>
      </p:sp>
      <p:sp>
        <p:nvSpPr>
          <p:cNvPr id="12" name="Oval 11"/>
          <p:cNvSpPr/>
          <p:nvPr/>
        </p:nvSpPr>
        <p:spPr>
          <a:xfrm>
            <a:off x="5292080" y="2060848"/>
            <a:ext cx="2160240" cy="2088232"/>
          </a:xfrm>
          <a:prstGeom prst="ellipse">
            <a:avLst/>
          </a:prstGeom>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Hyogo Framework </a:t>
            </a:r>
          </a:p>
        </p:txBody>
      </p:sp>
      <p:sp>
        <p:nvSpPr>
          <p:cNvPr id="13" name="Oval 12"/>
          <p:cNvSpPr/>
          <p:nvPr/>
        </p:nvSpPr>
        <p:spPr>
          <a:xfrm>
            <a:off x="2799420" y="1573796"/>
            <a:ext cx="1656184" cy="1584176"/>
          </a:xfrm>
          <a:prstGeom prst="ellipse">
            <a:avLst/>
          </a:prstGeom>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Code of Conduct training</a:t>
            </a:r>
          </a:p>
        </p:txBody>
      </p:sp>
      <p:sp>
        <p:nvSpPr>
          <p:cNvPr id="14" name="Oval 13"/>
          <p:cNvSpPr/>
          <p:nvPr/>
        </p:nvSpPr>
        <p:spPr>
          <a:xfrm>
            <a:off x="1403648" y="4634136"/>
            <a:ext cx="2223864" cy="2223864"/>
          </a:xfrm>
          <a:prstGeom prst="ellipse">
            <a:avLst/>
          </a:prstGeom>
          <a:solidFill>
            <a:schemeClr val="accent4">
              <a:lumMod val="7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Humanitarian Principles</a:t>
            </a:r>
          </a:p>
        </p:txBody>
      </p:sp>
      <p:sp>
        <p:nvSpPr>
          <p:cNvPr id="15" name="Oval 14"/>
          <p:cNvSpPr/>
          <p:nvPr/>
        </p:nvSpPr>
        <p:spPr>
          <a:xfrm>
            <a:off x="7055768" y="1772816"/>
            <a:ext cx="2088232" cy="1944216"/>
          </a:xfrm>
          <a:prstGeom prst="ellipse">
            <a:avLst/>
          </a:prstGeom>
          <a:solidFill>
            <a:schemeClr val="accent5">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Core Humanitarian Standards</a:t>
            </a:r>
          </a:p>
        </p:txBody>
      </p:sp>
      <p:sp>
        <p:nvSpPr>
          <p:cNvPr id="16" name="Oval 15"/>
          <p:cNvSpPr/>
          <p:nvPr/>
        </p:nvSpPr>
        <p:spPr>
          <a:xfrm>
            <a:off x="185056" y="3735034"/>
            <a:ext cx="1512168" cy="1368152"/>
          </a:xfrm>
          <a:prstGeom prst="ellipse">
            <a:avLst/>
          </a:prstGeom>
          <a:solidFill>
            <a:schemeClr val="accent3">
              <a:lumMod val="7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HAP</a:t>
            </a:r>
          </a:p>
        </p:txBody>
      </p:sp>
      <p:sp>
        <p:nvSpPr>
          <p:cNvPr id="17" name="Oval 16"/>
          <p:cNvSpPr/>
          <p:nvPr/>
        </p:nvSpPr>
        <p:spPr>
          <a:xfrm>
            <a:off x="1687488" y="796398"/>
            <a:ext cx="1656184" cy="1512168"/>
          </a:xfrm>
          <a:prstGeom prst="ellipse">
            <a:avLst/>
          </a:prstGeom>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Sphere</a:t>
            </a:r>
          </a:p>
        </p:txBody>
      </p:sp>
      <p:sp>
        <p:nvSpPr>
          <p:cNvPr id="18" name="Oval 17"/>
          <p:cNvSpPr/>
          <p:nvPr/>
        </p:nvSpPr>
        <p:spPr>
          <a:xfrm>
            <a:off x="4139952" y="907418"/>
            <a:ext cx="1512168" cy="1368152"/>
          </a:xfrm>
          <a:prstGeom prst="ellipse">
            <a:avLst/>
          </a:prstGeom>
          <a:solidFill>
            <a:schemeClr val="accent4">
              <a:lumMod val="7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DRR</a:t>
            </a:r>
          </a:p>
        </p:txBody>
      </p:sp>
      <p:sp>
        <p:nvSpPr>
          <p:cNvPr id="45" name="Oval 44"/>
          <p:cNvSpPr/>
          <p:nvPr/>
        </p:nvSpPr>
        <p:spPr>
          <a:xfrm>
            <a:off x="6660232" y="3573016"/>
            <a:ext cx="1304528" cy="1287760"/>
          </a:xfrm>
          <a:prstGeom prst="ellipse">
            <a:avLst/>
          </a:prstGeom>
          <a:solidFill>
            <a:schemeClr val="accent3">
              <a:lumMod val="7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Older persons</a:t>
            </a:r>
          </a:p>
        </p:txBody>
      </p:sp>
      <p:sp>
        <p:nvSpPr>
          <p:cNvPr id="46" name="Oval 45"/>
          <p:cNvSpPr/>
          <p:nvPr/>
        </p:nvSpPr>
        <p:spPr>
          <a:xfrm>
            <a:off x="0" y="0"/>
            <a:ext cx="2016224" cy="1800200"/>
          </a:xfrm>
          <a:prstGeom prst="ellipse">
            <a:avLst/>
          </a:prstGeom>
          <a:solidFill>
            <a:schemeClr val="accent4">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People living with disabilities</a:t>
            </a:r>
          </a:p>
        </p:txBody>
      </p:sp>
      <p:sp>
        <p:nvSpPr>
          <p:cNvPr id="47" name="Oval 46"/>
          <p:cNvSpPr/>
          <p:nvPr/>
        </p:nvSpPr>
        <p:spPr>
          <a:xfrm>
            <a:off x="2771800" y="0"/>
            <a:ext cx="1584176" cy="1512168"/>
          </a:xfrm>
          <a:prstGeom prst="ellipse">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People with chronic diseases</a:t>
            </a:r>
          </a:p>
        </p:txBody>
      </p:sp>
      <p:sp>
        <p:nvSpPr>
          <p:cNvPr id="48" name="Oval 47"/>
          <p:cNvSpPr/>
          <p:nvPr/>
        </p:nvSpPr>
        <p:spPr>
          <a:xfrm>
            <a:off x="3491880" y="5157192"/>
            <a:ext cx="1584176" cy="1512168"/>
          </a:xfrm>
          <a:prstGeom prst="ellipse">
            <a:avLst/>
          </a:prstGeom>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Human rights</a:t>
            </a:r>
          </a:p>
        </p:txBody>
      </p:sp>
      <p:sp>
        <p:nvSpPr>
          <p:cNvPr id="21" name="Oval 20"/>
          <p:cNvSpPr/>
          <p:nvPr/>
        </p:nvSpPr>
        <p:spPr>
          <a:xfrm>
            <a:off x="2816660" y="3147956"/>
            <a:ext cx="2034480" cy="1944216"/>
          </a:xfrm>
          <a:prstGeom prst="ellipse">
            <a:avLst/>
          </a:prstGeom>
          <a:solidFill>
            <a:schemeClr val="bg1">
              <a:lumMod val="6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Environment</a:t>
            </a:r>
            <a:endParaRPr lang="en-GB" dirty="0">
              <a:solidFill>
                <a:schemeClr val="tx1"/>
              </a:solidFill>
            </a:endParaRPr>
          </a:p>
        </p:txBody>
      </p:sp>
      <p:sp>
        <p:nvSpPr>
          <p:cNvPr id="22" name="Oval 21"/>
          <p:cNvSpPr/>
          <p:nvPr/>
        </p:nvSpPr>
        <p:spPr>
          <a:xfrm>
            <a:off x="1673040" y="2303892"/>
            <a:ext cx="1512168" cy="1368152"/>
          </a:xfrm>
          <a:prstGeom prst="ellipse">
            <a:avLst/>
          </a:prstGeom>
          <a:solidFill>
            <a:schemeClr val="accent4">
              <a:lumMod val="7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Risk and culture</a:t>
            </a:r>
          </a:p>
        </p:txBody>
      </p:sp>
      <p:sp>
        <p:nvSpPr>
          <p:cNvPr id="23" name="Oval 22"/>
          <p:cNvSpPr/>
          <p:nvPr/>
        </p:nvSpPr>
        <p:spPr>
          <a:xfrm>
            <a:off x="1358280" y="3573016"/>
            <a:ext cx="1845568" cy="1692188"/>
          </a:xfrm>
          <a:prstGeom prst="ellipse">
            <a:avLst/>
          </a:prstGeom>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Governance</a:t>
            </a:r>
            <a:endParaRPr lang="en-GB" dirty="0">
              <a:solidFill>
                <a:schemeClr val="tx1"/>
              </a:solidFill>
            </a:endParaRPr>
          </a:p>
        </p:txBody>
      </p:sp>
    </p:spTree>
    <p:extLst>
      <p:ext uri="{BB962C8B-B14F-4D97-AF65-F5344CB8AC3E}">
        <p14:creationId xmlns:p14="http://schemas.microsoft.com/office/powerpoint/2010/main" val="22509500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1000"/>
                                        <p:tgtEl>
                                          <p:spTgt spid="5"/>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1000"/>
                                        <p:tgtEl>
                                          <p:spTgt spid="6"/>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1000"/>
                                        <p:tgtEl>
                                          <p:spTgt spid="7"/>
                                        </p:tgtEl>
                                      </p:cBhvr>
                                    </p:animEffect>
                                  </p:childTnLst>
                                </p:cTn>
                              </p:par>
                            </p:childTnLst>
                          </p:cTn>
                        </p:par>
                        <p:par>
                          <p:cTn id="20" fill="hold">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1000"/>
                                        <p:tgtEl>
                                          <p:spTgt spid="8"/>
                                        </p:tgtEl>
                                      </p:cBhvr>
                                    </p:animEffect>
                                  </p:childTnLst>
                                </p:cTn>
                              </p:par>
                            </p:childTnLst>
                          </p:cTn>
                        </p:par>
                        <p:par>
                          <p:cTn id="24" fill="hold">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1000"/>
                                        <p:tgtEl>
                                          <p:spTgt spid="9"/>
                                        </p:tgtEl>
                                      </p:cBhvr>
                                    </p:animEffect>
                                  </p:childTnLst>
                                </p:cTn>
                              </p:par>
                            </p:childTnLst>
                          </p:cTn>
                        </p:par>
                        <p:par>
                          <p:cTn id="28" fill="hold">
                            <p:stCondLst>
                              <p:cond delay="6000"/>
                            </p:stCondLst>
                            <p:childTnLst>
                              <p:par>
                                <p:cTn id="29" presetID="3"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1000"/>
                                        <p:tgtEl>
                                          <p:spTgt spid="10"/>
                                        </p:tgtEl>
                                      </p:cBhvr>
                                    </p:animEffect>
                                  </p:childTnLst>
                                </p:cTn>
                              </p:par>
                            </p:childTnLst>
                          </p:cTn>
                        </p:par>
                        <p:par>
                          <p:cTn id="32" fill="hold">
                            <p:stCondLst>
                              <p:cond delay="7000"/>
                            </p:stCondLst>
                            <p:childTnLst>
                              <p:par>
                                <p:cTn id="33" presetID="3" presetClass="entr" presetSubtype="10"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blinds(horizontal)">
                                      <p:cBhvr>
                                        <p:cTn id="35" dur="1000"/>
                                        <p:tgtEl>
                                          <p:spTgt spid="48"/>
                                        </p:tgtEl>
                                      </p:cBhvr>
                                    </p:animEffect>
                                  </p:childTnLst>
                                </p:cTn>
                              </p:par>
                            </p:childTnLst>
                          </p:cTn>
                        </p:par>
                        <p:par>
                          <p:cTn id="36" fill="hold">
                            <p:stCondLst>
                              <p:cond delay="8000"/>
                            </p:stCondLst>
                            <p:childTnLst>
                              <p:par>
                                <p:cTn id="37" presetID="3" presetClass="entr" presetSubtype="1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linds(horizontal)">
                                      <p:cBhvr>
                                        <p:cTn id="39" dur="1000"/>
                                        <p:tgtEl>
                                          <p:spTgt spid="11"/>
                                        </p:tgtEl>
                                      </p:cBhvr>
                                    </p:animEffect>
                                  </p:childTnLst>
                                </p:cTn>
                              </p:par>
                            </p:childTnLst>
                          </p:cTn>
                        </p:par>
                        <p:par>
                          <p:cTn id="40" fill="hold">
                            <p:stCondLst>
                              <p:cond delay="9000"/>
                            </p:stCondLst>
                            <p:childTnLst>
                              <p:par>
                                <p:cTn id="41" presetID="3" presetClass="entr" presetSubtype="1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linds(horizontal)">
                                      <p:cBhvr>
                                        <p:cTn id="43" dur="1000"/>
                                        <p:tgtEl>
                                          <p:spTgt spid="12"/>
                                        </p:tgtEl>
                                      </p:cBhvr>
                                    </p:animEffect>
                                  </p:childTnLst>
                                </p:cTn>
                              </p:par>
                            </p:childTnLst>
                          </p:cTn>
                        </p:par>
                        <p:par>
                          <p:cTn id="44" fill="hold">
                            <p:stCondLst>
                              <p:cond delay="10000"/>
                            </p:stCondLst>
                            <p:childTnLst>
                              <p:par>
                                <p:cTn id="45" presetID="3" presetClass="entr" presetSubtype="1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1000"/>
                                        <p:tgtEl>
                                          <p:spTgt spid="13"/>
                                        </p:tgtEl>
                                      </p:cBhvr>
                                    </p:animEffect>
                                  </p:childTnLst>
                                </p:cTn>
                              </p:par>
                            </p:childTnLst>
                          </p:cTn>
                        </p:par>
                        <p:par>
                          <p:cTn id="48" fill="hold">
                            <p:stCondLst>
                              <p:cond delay="11000"/>
                            </p:stCondLst>
                            <p:childTnLst>
                              <p:par>
                                <p:cTn id="49" presetID="3" presetClass="entr" presetSubtype="1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linds(horizontal)">
                                      <p:cBhvr>
                                        <p:cTn id="51" dur="1000"/>
                                        <p:tgtEl>
                                          <p:spTgt spid="14"/>
                                        </p:tgtEl>
                                      </p:cBhvr>
                                    </p:animEffect>
                                  </p:childTnLst>
                                </p:cTn>
                              </p:par>
                            </p:childTnLst>
                          </p:cTn>
                        </p:par>
                        <p:par>
                          <p:cTn id="52" fill="hold">
                            <p:stCondLst>
                              <p:cond delay="12000"/>
                            </p:stCondLst>
                            <p:childTnLst>
                              <p:par>
                                <p:cTn id="53" presetID="3" presetClass="entr" presetSubtype="1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linds(horizontal)">
                                      <p:cBhvr>
                                        <p:cTn id="55" dur="1000"/>
                                        <p:tgtEl>
                                          <p:spTgt spid="15"/>
                                        </p:tgtEl>
                                      </p:cBhvr>
                                    </p:animEffect>
                                  </p:childTnLst>
                                </p:cTn>
                              </p:par>
                            </p:childTnLst>
                          </p:cTn>
                        </p:par>
                        <p:par>
                          <p:cTn id="56" fill="hold">
                            <p:stCondLst>
                              <p:cond delay="13000"/>
                            </p:stCondLst>
                            <p:childTnLst>
                              <p:par>
                                <p:cTn id="57" presetID="3" presetClass="entr" presetSubtype="1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blinds(horizontal)">
                                      <p:cBhvr>
                                        <p:cTn id="59" dur="1000"/>
                                        <p:tgtEl>
                                          <p:spTgt spid="16"/>
                                        </p:tgtEl>
                                      </p:cBhvr>
                                    </p:animEffect>
                                  </p:childTnLst>
                                </p:cTn>
                              </p:par>
                            </p:childTnLst>
                          </p:cTn>
                        </p:par>
                        <p:par>
                          <p:cTn id="60" fill="hold">
                            <p:stCondLst>
                              <p:cond delay="14000"/>
                            </p:stCondLst>
                            <p:childTnLst>
                              <p:par>
                                <p:cTn id="61" presetID="3" presetClass="entr" presetSubtype="1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linds(horizontal)">
                                      <p:cBhvr>
                                        <p:cTn id="63" dur="1000"/>
                                        <p:tgtEl>
                                          <p:spTgt spid="17"/>
                                        </p:tgtEl>
                                      </p:cBhvr>
                                    </p:animEffect>
                                  </p:childTnLst>
                                </p:cTn>
                              </p:par>
                            </p:childTnLst>
                          </p:cTn>
                        </p:par>
                        <p:par>
                          <p:cTn id="64" fill="hold">
                            <p:stCondLst>
                              <p:cond delay="15000"/>
                            </p:stCondLst>
                            <p:childTnLst>
                              <p:par>
                                <p:cTn id="65" presetID="3" presetClass="entr" presetSubtype="10"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linds(horizontal)">
                                      <p:cBhvr>
                                        <p:cTn id="67" dur="1000"/>
                                        <p:tgtEl>
                                          <p:spTgt spid="18"/>
                                        </p:tgtEl>
                                      </p:cBhvr>
                                    </p:animEffect>
                                  </p:childTnLst>
                                </p:cTn>
                              </p:par>
                            </p:childTnLst>
                          </p:cTn>
                        </p:par>
                        <p:par>
                          <p:cTn id="68" fill="hold">
                            <p:stCondLst>
                              <p:cond delay="16000"/>
                            </p:stCondLst>
                            <p:childTnLst>
                              <p:par>
                                <p:cTn id="69" presetID="3" presetClass="entr" presetSubtype="1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blinds(horizontal)">
                                      <p:cBhvr>
                                        <p:cTn id="71" dur="1000"/>
                                        <p:tgtEl>
                                          <p:spTgt spid="45"/>
                                        </p:tgtEl>
                                      </p:cBhvr>
                                    </p:animEffect>
                                  </p:childTnLst>
                                </p:cTn>
                              </p:par>
                            </p:childTnLst>
                          </p:cTn>
                        </p:par>
                        <p:par>
                          <p:cTn id="72" fill="hold">
                            <p:stCondLst>
                              <p:cond delay="17000"/>
                            </p:stCondLst>
                            <p:childTnLst>
                              <p:par>
                                <p:cTn id="73" presetID="3" presetClass="entr" presetSubtype="10" fill="hold" grpId="0"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blinds(horizontal)">
                                      <p:cBhvr>
                                        <p:cTn id="75" dur="1000"/>
                                        <p:tgtEl>
                                          <p:spTgt spid="46"/>
                                        </p:tgtEl>
                                      </p:cBhvr>
                                    </p:animEffect>
                                  </p:childTnLst>
                                </p:cTn>
                              </p:par>
                            </p:childTnLst>
                          </p:cTn>
                        </p:par>
                        <p:par>
                          <p:cTn id="76" fill="hold">
                            <p:stCondLst>
                              <p:cond delay="18000"/>
                            </p:stCondLst>
                            <p:childTnLst>
                              <p:par>
                                <p:cTn id="77" presetID="3" presetClass="entr" presetSubtype="10"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blinds(horizontal)">
                                      <p:cBhvr>
                                        <p:cTn id="79" dur="1000"/>
                                        <p:tgtEl>
                                          <p:spTgt spid="47"/>
                                        </p:tgtEl>
                                      </p:cBhvr>
                                    </p:animEffect>
                                  </p:childTnLst>
                                </p:cTn>
                              </p:par>
                            </p:childTnLst>
                          </p:cTn>
                        </p:par>
                        <p:par>
                          <p:cTn id="80" fill="hold">
                            <p:stCondLst>
                              <p:cond delay="19000"/>
                            </p:stCondLst>
                            <p:childTnLst>
                              <p:par>
                                <p:cTn id="81" presetID="3" presetClass="entr" presetSubtype="10" fill="hold" grpId="0" nodeType="after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blinds(horizontal)">
                                      <p:cBhvr>
                                        <p:cTn id="83" dur="1000"/>
                                        <p:tgtEl>
                                          <p:spTgt spid="21"/>
                                        </p:tgtEl>
                                      </p:cBhvr>
                                    </p:animEffect>
                                  </p:childTnLst>
                                </p:cTn>
                              </p:par>
                            </p:childTnLst>
                          </p:cTn>
                        </p:par>
                        <p:par>
                          <p:cTn id="84" fill="hold">
                            <p:stCondLst>
                              <p:cond delay="20000"/>
                            </p:stCondLst>
                            <p:childTnLst>
                              <p:par>
                                <p:cTn id="85" presetID="3" presetClass="entr" presetSubtype="1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blinds(horizontal)">
                                      <p:cBhvr>
                                        <p:cTn id="87" dur="1000"/>
                                        <p:tgtEl>
                                          <p:spTgt spid="22"/>
                                        </p:tgtEl>
                                      </p:cBhvr>
                                    </p:animEffect>
                                  </p:childTnLst>
                                </p:cTn>
                              </p:par>
                            </p:childTnLst>
                          </p:cTn>
                        </p:par>
                        <p:par>
                          <p:cTn id="88" fill="hold">
                            <p:stCondLst>
                              <p:cond delay="21000"/>
                            </p:stCondLst>
                            <p:childTnLst>
                              <p:par>
                                <p:cTn id="89" presetID="3" presetClass="entr" presetSubtype="1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blinds(horizontal)">
                                      <p:cBhvr>
                                        <p:cTn id="9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45" grpId="0" animBg="1"/>
      <p:bldP spid="46" grpId="0" animBg="1"/>
      <p:bldP spid="47" grpId="0" animBg="1"/>
      <p:bldP spid="48" grpId="0" animBg="1"/>
      <p:bldP spid="21"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900958"/>
            <a:ext cx="3195829" cy="2840736"/>
          </a:xfrm>
          <a:prstGeom prst="rect">
            <a:avLst/>
          </a:prstGeom>
          <a:noFill/>
          <a:ln w="9525">
            <a:noFill/>
            <a:miter lim="800000"/>
            <a:headEnd/>
            <a:tailEnd/>
          </a:ln>
        </p:spPr>
      </p:pic>
      <p:pic>
        <p:nvPicPr>
          <p:cNvPr id="8" name="Content Placeholder 3" descr="min standard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51" y="-3499"/>
            <a:ext cx="3813918" cy="2734507"/>
          </a:xfrm>
          <a:prstGeom prst="rect">
            <a:avLst/>
          </a:prstGeom>
        </p:spPr>
      </p:pic>
      <p:pic>
        <p:nvPicPr>
          <p:cNvPr id="4" name="Picture 3"/>
          <p:cNvPicPr>
            <a:picLocks noChangeAspect="1"/>
          </p:cNvPicPr>
          <p:nvPr/>
        </p:nvPicPr>
        <p:blipFill>
          <a:blip r:embed="rId5"/>
          <a:stretch>
            <a:fillRect/>
          </a:stretch>
        </p:blipFill>
        <p:spPr>
          <a:xfrm>
            <a:off x="3782467" y="-168091"/>
            <a:ext cx="3886200" cy="2209800"/>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05100" y="2842112"/>
            <a:ext cx="3669060" cy="2712916"/>
          </a:xfrm>
          <a:prstGeom prst="rect">
            <a:avLst/>
          </a:prstGeom>
        </p:spPr>
      </p:pic>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59426" y="4065550"/>
            <a:ext cx="3045662" cy="2823056"/>
          </a:xfrm>
          <a:prstGeom prst="rect">
            <a:avLst/>
          </a:prstGeom>
        </p:spPr>
      </p:pic>
      <p:pic>
        <p:nvPicPr>
          <p:cNvPr id="2"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836188" y="1363754"/>
            <a:ext cx="3243072" cy="2535975"/>
          </a:xfrm>
          <a:prstGeom prst="rect">
            <a:avLst/>
          </a:prstGeom>
          <a:noFill/>
          <a:ln w="9525">
            <a:noFill/>
            <a:miter lim="800000"/>
            <a:headEnd/>
            <a:tailEnd/>
          </a:ln>
        </p:spPr>
      </p:pic>
    </p:spTree>
    <p:extLst>
      <p:ext uri="{BB962C8B-B14F-4D97-AF65-F5344CB8AC3E}">
        <p14:creationId xmlns:p14="http://schemas.microsoft.com/office/powerpoint/2010/main" val="40767343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90514" y="633984"/>
            <a:ext cx="6771560" cy="5730240"/>
          </a:xfrm>
          <a:prstGeom prst="rect">
            <a:avLst/>
          </a:prstGeom>
        </p:spPr>
      </p:pic>
    </p:spTree>
    <p:extLst>
      <p:ext uri="{BB962C8B-B14F-4D97-AF65-F5344CB8AC3E}">
        <p14:creationId xmlns:p14="http://schemas.microsoft.com/office/powerpoint/2010/main" val="3327504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00062"/>
            <a:ext cx="7886700" cy="1325563"/>
          </a:xfrm>
        </p:spPr>
        <p:txBody>
          <a:bodyPr>
            <a:normAutofit/>
          </a:bodyPr>
          <a:lstStyle/>
          <a:p>
            <a:pPr algn="ctr"/>
            <a:r>
              <a:rPr lang="en-US" dirty="0" smtClean="0"/>
              <a:t>Protection Mainstreaming</a:t>
            </a:r>
            <a:endParaRPr lang="en-US" dirty="0"/>
          </a:p>
        </p:txBody>
      </p:sp>
      <p:sp>
        <p:nvSpPr>
          <p:cNvPr id="3" name="Content Placeholder 2"/>
          <p:cNvSpPr>
            <a:spLocks noGrp="1"/>
          </p:cNvSpPr>
          <p:nvPr>
            <p:ph idx="1"/>
          </p:nvPr>
        </p:nvSpPr>
        <p:spPr/>
        <p:txBody>
          <a:bodyPr/>
          <a:lstStyle/>
          <a:p>
            <a:pPr marL="0" indent="0">
              <a:buNone/>
            </a:pPr>
            <a:endParaRPr lang="en-US" i="1" dirty="0" smtClean="0"/>
          </a:p>
          <a:p>
            <a:pPr marL="0" indent="0" algn="ctr">
              <a:buNone/>
            </a:pPr>
            <a:r>
              <a:rPr lang="en-US" i="1" dirty="0" smtClean="0"/>
              <a:t>“The </a:t>
            </a:r>
            <a:r>
              <a:rPr lang="en-US" i="1" dirty="0"/>
              <a:t>process of incorporating protection principles and promoting </a:t>
            </a:r>
            <a:r>
              <a:rPr lang="en-US" b="1" i="1" dirty="0"/>
              <a:t>meaningful</a:t>
            </a:r>
            <a:r>
              <a:rPr lang="en-US" i="1" dirty="0"/>
              <a:t> </a:t>
            </a:r>
            <a:r>
              <a:rPr lang="en-US" b="1" i="1" dirty="0"/>
              <a:t>access</a:t>
            </a:r>
            <a:r>
              <a:rPr lang="en-US" i="1" dirty="0"/>
              <a:t>, </a:t>
            </a:r>
            <a:r>
              <a:rPr lang="en-US" b="1" i="1" dirty="0"/>
              <a:t>safety</a:t>
            </a:r>
            <a:r>
              <a:rPr lang="en-US" i="1" dirty="0"/>
              <a:t> and </a:t>
            </a:r>
            <a:r>
              <a:rPr lang="en-US" b="1" i="1" dirty="0"/>
              <a:t>dignity</a:t>
            </a:r>
            <a:r>
              <a:rPr lang="en-US" i="1" dirty="0"/>
              <a:t> in humanitarian </a:t>
            </a:r>
            <a:r>
              <a:rPr lang="en-US" i="1" dirty="0" smtClean="0"/>
              <a:t>aid”*</a:t>
            </a:r>
            <a:endParaRPr lang="en-US" dirty="0"/>
          </a:p>
        </p:txBody>
      </p:sp>
      <p:sp>
        <p:nvSpPr>
          <p:cNvPr id="4" name="TextBox 4"/>
          <p:cNvSpPr txBox="1">
            <a:spLocks noChangeArrowheads="1"/>
          </p:cNvSpPr>
          <p:nvPr/>
        </p:nvSpPr>
        <p:spPr bwMode="auto">
          <a:xfrm>
            <a:off x="4343400" y="4191000"/>
            <a:ext cx="4600575" cy="338554"/>
          </a:xfrm>
          <a:prstGeom prst="rect">
            <a:avLst/>
          </a:prstGeom>
          <a:noFill/>
          <a:ln w="9525">
            <a:noFill/>
            <a:miter lim="800000"/>
            <a:headEnd/>
            <a:tailEnd/>
          </a:ln>
        </p:spPr>
        <p:txBody>
          <a:bodyPr>
            <a:spAutoFit/>
          </a:bodyPr>
          <a:lstStyle/>
          <a:p>
            <a:pPr algn="l"/>
            <a:r>
              <a:rPr lang="en-GB" sz="1600" i="1" dirty="0">
                <a:solidFill>
                  <a:srgbClr val="000000"/>
                </a:solidFill>
              </a:rPr>
              <a:t>* </a:t>
            </a:r>
            <a:r>
              <a:rPr lang="en-GB" sz="1600" dirty="0" smtClean="0">
                <a:solidFill>
                  <a:srgbClr val="000000"/>
                </a:solidFill>
              </a:rPr>
              <a:t>Global Protection Cluster </a:t>
            </a:r>
            <a:endParaRPr lang="en-GB" sz="1600" dirty="0">
              <a:solidFill>
                <a:srgbClr val="000000"/>
              </a:solidFill>
            </a:endParaRPr>
          </a:p>
        </p:txBody>
      </p:sp>
    </p:spTree>
    <p:extLst>
      <p:ext uri="{BB962C8B-B14F-4D97-AF65-F5344CB8AC3E}">
        <p14:creationId xmlns:p14="http://schemas.microsoft.com/office/powerpoint/2010/main" val="38433870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136844" y="438364"/>
            <a:ext cx="8795654" cy="6228928"/>
            <a:chOff x="75200" y="304800"/>
            <a:chExt cx="8795654" cy="6228928"/>
          </a:xfrm>
        </p:grpSpPr>
        <p:grpSp>
          <p:nvGrpSpPr>
            <p:cNvPr id="9" name="Group 8"/>
            <p:cNvGrpSpPr/>
            <p:nvPr/>
          </p:nvGrpSpPr>
          <p:grpSpPr>
            <a:xfrm>
              <a:off x="914400" y="304800"/>
              <a:ext cx="7956454" cy="6228928"/>
              <a:chOff x="1187624" y="476672"/>
              <a:chExt cx="6912768" cy="5806008"/>
            </a:xfrm>
          </p:grpSpPr>
          <p:grpSp>
            <p:nvGrpSpPr>
              <p:cNvPr id="6" name="Group 5"/>
              <p:cNvGrpSpPr/>
              <p:nvPr/>
            </p:nvGrpSpPr>
            <p:grpSpPr>
              <a:xfrm>
                <a:off x="1187624" y="476672"/>
                <a:ext cx="6912768" cy="5806008"/>
                <a:chOff x="1187624" y="476672"/>
                <a:chExt cx="6912768" cy="5806008"/>
              </a:xfrm>
            </p:grpSpPr>
            <p:sp>
              <p:nvSpPr>
                <p:cNvPr id="3" name="Trapezoid 2"/>
                <p:cNvSpPr/>
                <p:nvPr/>
              </p:nvSpPr>
              <p:spPr>
                <a:xfrm>
                  <a:off x="2362200" y="3518065"/>
                  <a:ext cx="4542242" cy="722329"/>
                </a:xfrm>
                <a:prstGeom prst="trapezoid">
                  <a:avLst>
                    <a:gd name="adj" fmla="val 59226"/>
                  </a:avLst>
                </a:prstGeom>
                <a:gradFill flip="none" rotWithShape="1">
                  <a:gsLst>
                    <a:gs pos="0">
                      <a:srgbClr val="FFFF00"/>
                    </a:gs>
                    <a:gs pos="54000">
                      <a:srgbClr val="FFFF00"/>
                    </a:gs>
                    <a:gs pos="98000">
                      <a:srgbClr val="92D050"/>
                    </a:gs>
                    <a:gs pos="97000">
                      <a:srgbClr val="92D050"/>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25"/>
                <p:cNvGrpSpPr/>
                <p:nvPr/>
              </p:nvGrpSpPr>
              <p:grpSpPr>
                <a:xfrm>
                  <a:off x="1187624" y="476672"/>
                  <a:ext cx="6912768" cy="5760639"/>
                  <a:chOff x="1187624" y="476672"/>
                  <a:chExt cx="6912768" cy="5760639"/>
                </a:xfrm>
              </p:grpSpPr>
              <p:sp>
                <p:nvSpPr>
                  <p:cNvPr id="27" name="Freeform 26"/>
                  <p:cNvSpPr/>
                  <p:nvPr/>
                </p:nvSpPr>
                <p:spPr>
                  <a:xfrm>
                    <a:off x="3268219" y="476672"/>
                    <a:ext cx="2751576" cy="2330122"/>
                  </a:xfrm>
                  <a:custGeom>
                    <a:avLst/>
                    <a:gdLst>
                      <a:gd name="connsiteX0" fmla="*/ 0 w 2751576"/>
                      <a:gd name="connsiteY0" fmla="*/ 2330122 h 2330122"/>
                      <a:gd name="connsiteX1" fmla="*/ 1375788 w 2751576"/>
                      <a:gd name="connsiteY1" fmla="*/ 0 h 2330122"/>
                      <a:gd name="connsiteX2" fmla="*/ 1375788 w 2751576"/>
                      <a:gd name="connsiteY2" fmla="*/ 0 h 2330122"/>
                      <a:gd name="connsiteX3" fmla="*/ 2751576 w 2751576"/>
                      <a:gd name="connsiteY3" fmla="*/ 2330122 h 2330122"/>
                      <a:gd name="connsiteX4" fmla="*/ 0 w 2751576"/>
                      <a:gd name="connsiteY4" fmla="*/ 2330122 h 2330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1576" h="2330122">
                        <a:moveTo>
                          <a:pt x="0" y="2330122"/>
                        </a:moveTo>
                        <a:lnTo>
                          <a:pt x="1375788" y="0"/>
                        </a:lnTo>
                        <a:lnTo>
                          <a:pt x="1375788" y="0"/>
                        </a:lnTo>
                        <a:lnTo>
                          <a:pt x="2751576" y="2330122"/>
                        </a:lnTo>
                        <a:lnTo>
                          <a:pt x="0" y="2330122"/>
                        </a:lnTo>
                        <a:close/>
                      </a:path>
                    </a:pathLst>
                  </a:custGeom>
                  <a:solidFill>
                    <a:srgbClr val="FF0000"/>
                  </a:solidFill>
                </p:spPr>
                <p:style>
                  <a:lnRef idx="2">
                    <a:schemeClr val="lt1">
                      <a:hueOff val="0"/>
                      <a:satOff val="0"/>
                      <a:lumOff val="0"/>
                      <a:alphaOff val="0"/>
                    </a:schemeClr>
                  </a:lnRef>
                  <a:fillRef idx="1">
                    <a:scrgbClr r="0" g="0" b="0"/>
                  </a:fillRef>
                  <a:effectRef idx="0">
                    <a:schemeClr val="accent1">
                      <a:shade val="50000"/>
                      <a:hueOff val="0"/>
                      <a:satOff val="0"/>
                      <a:lumOff val="0"/>
                      <a:alphaOff val="0"/>
                    </a:schemeClr>
                  </a:effectRef>
                  <a:fontRef idx="minor">
                    <a:schemeClr val="lt1"/>
                  </a:fontRef>
                </p:style>
                <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endParaRPr lang="en-GB" sz="4900" kern="1200" dirty="0">
                      <a:solidFill>
                        <a:schemeClr val="tx1"/>
                      </a:solidFill>
                    </a:endParaRPr>
                  </a:p>
                </p:txBody>
              </p:sp>
              <p:sp>
                <p:nvSpPr>
                  <p:cNvPr id="28" name="Freeform 27"/>
                  <p:cNvSpPr/>
                  <p:nvPr/>
                </p:nvSpPr>
                <p:spPr>
                  <a:xfrm>
                    <a:off x="2362200" y="2806794"/>
                    <a:ext cx="4542242" cy="1402814"/>
                  </a:xfrm>
                  <a:custGeom>
                    <a:avLst/>
                    <a:gdLst>
                      <a:gd name="connsiteX0" fmla="*/ 0 w 4520870"/>
                      <a:gd name="connsiteY0" fmla="*/ 1402814 h 1402814"/>
                      <a:gd name="connsiteX1" fmla="*/ 841688 w 4520870"/>
                      <a:gd name="connsiteY1" fmla="*/ 0 h 1402814"/>
                      <a:gd name="connsiteX2" fmla="*/ 3679182 w 4520870"/>
                      <a:gd name="connsiteY2" fmla="*/ 0 h 1402814"/>
                      <a:gd name="connsiteX3" fmla="*/ 4520870 w 4520870"/>
                      <a:gd name="connsiteY3" fmla="*/ 1402814 h 1402814"/>
                      <a:gd name="connsiteX4" fmla="*/ 0 w 4520870"/>
                      <a:gd name="connsiteY4" fmla="*/ 1402814 h 1402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0870" h="1402814">
                        <a:moveTo>
                          <a:pt x="0" y="1402814"/>
                        </a:moveTo>
                        <a:lnTo>
                          <a:pt x="841688" y="0"/>
                        </a:lnTo>
                        <a:lnTo>
                          <a:pt x="3679182" y="0"/>
                        </a:lnTo>
                        <a:lnTo>
                          <a:pt x="4520870" y="1402814"/>
                        </a:lnTo>
                        <a:lnTo>
                          <a:pt x="0" y="1402814"/>
                        </a:lnTo>
                        <a:close/>
                      </a:path>
                    </a:pathLst>
                  </a:custGeom>
                  <a:solidFill>
                    <a:srgbClr val="FFFF00"/>
                  </a:solidFill>
                </p:spPr>
                <p:style>
                  <a:lnRef idx="2">
                    <a:schemeClr val="lt1">
                      <a:hueOff val="0"/>
                      <a:satOff val="0"/>
                      <a:lumOff val="0"/>
                      <a:alphaOff val="0"/>
                    </a:schemeClr>
                  </a:lnRef>
                  <a:fillRef idx="1">
                    <a:scrgbClr r="0" g="0" b="0"/>
                  </a:fillRef>
                  <a:effectRef idx="0">
                    <a:schemeClr val="accent1">
                      <a:shade val="50000"/>
                      <a:hueOff val="240958"/>
                      <a:satOff val="-5040"/>
                      <a:lumOff val="28042"/>
                      <a:alphaOff val="0"/>
                    </a:schemeClr>
                  </a:effectRef>
                  <a:fontRef idx="minor">
                    <a:schemeClr val="lt1"/>
                  </a:fontRef>
                </p:style>
                <p:txBody>
                  <a:bodyPr spcFirstLastPara="0" vert="horz" wrap="square" lIns="853383" tIns="62230" rIns="853382" bIns="62230" numCol="1" spcCol="1270" anchor="ctr" anchorCtr="0">
                    <a:noAutofit/>
                  </a:bodyPr>
                  <a:lstStyle/>
                  <a:p>
                    <a:pPr lvl="0" algn="ctr" defTabSz="2178050">
                      <a:lnSpc>
                        <a:spcPct val="90000"/>
                      </a:lnSpc>
                      <a:spcBef>
                        <a:spcPct val="0"/>
                      </a:spcBef>
                      <a:spcAft>
                        <a:spcPct val="35000"/>
                      </a:spcAft>
                    </a:pPr>
                    <a:endParaRPr lang="en-GB" sz="4900" kern="1200" dirty="0"/>
                  </a:p>
                </p:txBody>
              </p:sp>
              <p:sp>
                <p:nvSpPr>
                  <p:cNvPr id="29" name="Freeform 28"/>
                  <p:cNvSpPr/>
                  <p:nvPr/>
                </p:nvSpPr>
                <p:spPr>
                  <a:xfrm>
                    <a:off x="1187624" y="4209608"/>
                    <a:ext cx="6912768" cy="2027703"/>
                  </a:xfrm>
                  <a:custGeom>
                    <a:avLst/>
                    <a:gdLst>
                      <a:gd name="connsiteX0" fmla="*/ 0 w 6912768"/>
                      <a:gd name="connsiteY0" fmla="*/ 2027703 h 2027703"/>
                      <a:gd name="connsiteX1" fmla="*/ 1216622 w 6912768"/>
                      <a:gd name="connsiteY1" fmla="*/ 0 h 2027703"/>
                      <a:gd name="connsiteX2" fmla="*/ 5696146 w 6912768"/>
                      <a:gd name="connsiteY2" fmla="*/ 0 h 2027703"/>
                      <a:gd name="connsiteX3" fmla="*/ 6912768 w 6912768"/>
                      <a:gd name="connsiteY3" fmla="*/ 2027703 h 2027703"/>
                      <a:gd name="connsiteX4" fmla="*/ 0 w 6912768"/>
                      <a:gd name="connsiteY4" fmla="*/ 2027703 h 202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2768" h="2027703">
                        <a:moveTo>
                          <a:pt x="0" y="2027703"/>
                        </a:moveTo>
                        <a:lnTo>
                          <a:pt x="1216622" y="0"/>
                        </a:lnTo>
                        <a:lnTo>
                          <a:pt x="5696146" y="0"/>
                        </a:lnTo>
                        <a:lnTo>
                          <a:pt x="6912768" y="2027703"/>
                        </a:lnTo>
                        <a:lnTo>
                          <a:pt x="0" y="2027703"/>
                        </a:lnTo>
                        <a:close/>
                      </a:path>
                    </a:pathLst>
                  </a:custGeom>
                  <a:solidFill>
                    <a:srgbClr val="92D050"/>
                  </a:solidFill>
                </p:spPr>
                <p:style>
                  <a:lnRef idx="2">
                    <a:schemeClr val="lt1">
                      <a:hueOff val="0"/>
                      <a:satOff val="0"/>
                      <a:lumOff val="0"/>
                      <a:alphaOff val="0"/>
                    </a:schemeClr>
                  </a:lnRef>
                  <a:fillRef idx="1">
                    <a:scrgbClr r="0" g="0" b="0"/>
                  </a:fillRef>
                  <a:effectRef idx="0">
                    <a:schemeClr val="accent1">
                      <a:shade val="50000"/>
                      <a:hueOff val="240958"/>
                      <a:satOff val="-5040"/>
                      <a:lumOff val="28042"/>
                      <a:alphaOff val="0"/>
                    </a:schemeClr>
                  </a:effectRef>
                  <a:fontRef idx="minor">
                    <a:schemeClr val="lt1"/>
                  </a:fontRef>
                </p:style>
                <p:txBody>
                  <a:bodyPr spcFirstLastPara="0" vert="horz" wrap="square" lIns="1271964" tIns="62230" rIns="1271965" bIns="62230" numCol="1" spcCol="1270" anchor="t" anchorCtr="1">
                    <a:noAutofit/>
                  </a:bodyPr>
                  <a:lstStyle/>
                  <a:p>
                    <a:pPr lvl="0" algn="ctr" defTabSz="2178050">
                      <a:lnSpc>
                        <a:spcPct val="90000"/>
                      </a:lnSpc>
                      <a:spcBef>
                        <a:spcPct val="0"/>
                      </a:spcBef>
                      <a:spcAft>
                        <a:spcPct val="35000"/>
                      </a:spcAft>
                    </a:pPr>
                    <a:endParaRPr lang="en-GB" sz="4900" kern="1200" dirty="0">
                      <a:solidFill>
                        <a:schemeClr val="tx1"/>
                      </a:solidFill>
                    </a:endParaRPr>
                  </a:p>
                </p:txBody>
              </p:sp>
            </p:grpSp>
            <p:sp>
              <p:nvSpPr>
                <p:cNvPr id="16" name="Rectangle 15"/>
                <p:cNvSpPr/>
                <p:nvPr/>
              </p:nvSpPr>
              <p:spPr>
                <a:xfrm>
                  <a:off x="1187624" y="5562600"/>
                  <a:ext cx="1584176" cy="720080"/>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Do No </a:t>
                  </a:r>
                  <a:r>
                    <a:rPr lang="en-GB" sz="1600" b="1" dirty="0" smtClean="0">
                      <a:solidFill>
                        <a:schemeClr val="tx1"/>
                      </a:solidFill>
                    </a:rPr>
                    <a:t>Harm (safety &amp; dignity)</a:t>
                  </a:r>
                  <a:endParaRPr lang="en-GB" sz="1600" b="1" dirty="0">
                    <a:solidFill>
                      <a:schemeClr val="tx1"/>
                    </a:solidFill>
                  </a:endParaRPr>
                </a:p>
              </p:txBody>
            </p:sp>
            <p:sp>
              <p:nvSpPr>
                <p:cNvPr id="17" name="Rectangle 16"/>
                <p:cNvSpPr/>
                <p:nvPr/>
              </p:nvSpPr>
              <p:spPr>
                <a:xfrm>
                  <a:off x="2771800" y="5562600"/>
                  <a:ext cx="1800200" cy="720080"/>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Equality</a:t>
                  </a:r>
                </a:p>
                <a:p>
                  <a:pPr algn="ctr"/>
                  <a:r>
                    <a:rPr lang="en-GB" sz="1600" b="1" dirty="0" smtClean="0">
                      <a:solidFill>
                        <a:schemeClr val="tx1"/>
                      </a:solidFill>
                    </a:rPr>
                    <a:t>(access) </a:t>
                  </a:r>
                  <a:endParaRPr lang="en-GB" sz="1600" b="1" dirty="0">
                    <a:solidFill>
                      <a:schemeClr val="tx1"/>
                    </a:solidFill>
                  </a:endParaRPr>
                </a:p>
              </p:txBody>
            </p:sp>
            <p:sp>
              <p:nvSpPr>
                <p:cNvPr id="18" name="Rectangle 17"/>
                <p:cNvSpPr/>
                <p:nvPr/>
              </p:nvSpPr>
              <p:spPr>
                <a:xfrm>
                  <a:off x="4572000" y="5562600"/>
                  <a:ext cx="1728192" cy="720080"/>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Accountability to beneficiaries</a:t>
                  </a:r>
                </a:p>
              </p:txBody>
            </p:sp>
            <p:sp>
              <p:nvSpPr>
                <p:cNvPr id="19" name="Rectangle 18"/>
                <p:cNvSpPr/>
                <p:nvPr/>
              </p:nvSpPr>
              <p:spPr>
                <a:xfrm>
                  <a:off x="6300192" y="5562600"/>
                  <a:ext cx="1800200" cy="720080"/>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Participation and Empowerment</a:t>
                  </a:r>
                </a:p>
              </p:txBody>
            </p:sp>
            <p:sp>
              <p:nvSpPr>
                <p:cNvPr id="4" name="Trapezoid 3"/>
                <p:cNvSpPr/>
                <p:nvPr/>
              </p:nvSpPr>
              <p:spPr>
                <a:xfrm>
                  <a:off x="3268218" y="1752600"/>
                  <a:ext cx="2827781" cy="1083935"/>
                </a:xfrm>
                <a:prstGeom prst="trapezoid">
                  <a:avLst>
                    <a:gd name="adj" fmla="val 66685"/>
                  </a:avLst>
                </a:prstGeom>
                <a:gradFill flip="none" rotWithShape="1">
                  <a:gsLst>
                    <a:gs pos="0">
                      <a:srgbClr val="FF0000"/>
                    </a:gs>
                    <a:gs pos="0">
                      <a:srgbClr val="FF0000"/>
                    </a:gs>
                    <a:gs pos="100000">
                      <a:srgbClr val="FFFF00"/>
                    </a:gs>
                    <a:gs pos="97000">
                      <a:srgbClr val="FFFF00"/>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p:cNvSpPr/>
                <p:nvPr/>
              </p:nvSpPr>
              <p:spPr>
                <a:xfrm>
                  <a:off x="1600200" y="476672"/>
                  <a:ext cx="6096000" cy="5040559"/>
                </a:xfrm>
                <a:prstGeom prst="triangle">
                  <a:avLst/>
                </a:prstGeom>
                <a:no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3048000" y="2956276"/>
                  <a:ext cx="3505200" cy="923330"/>
                </a:xfrm>
                <a:prstGeom prst="rect">
                  <a:avLst/>
                </a:prstGeom>
              </p:spPr>
              <p:txBody>
                <a:bodyPr wrap="square">
                  <a:spAutoFit/>
                </a:bodyPr>
                <a:lstStyle/>
                <a:p>
                  <a:pPr lvl="0" algn="ctr" defTabSz="2178050">
                    <a:lnSpc>
                      <a:spcPct val="90000"/>
                    </a:lnSpc>
                    <a:spcBef>
                      <a:spcPct val="0"/>
                    </a:spcBef>
                    <a:spcAft>
                      <a:spcPct val="35000"/>
                    </a:spcAft>
                  </a:pPr>
                  <a:r>
                    <a:rPr lang="en-GB" sz="3000" dirty="0" smtClean="0"/>
                    <a:t>Protection Integration </a:t>
                  </a:r>
                  <a:endParaRPr lang="en-GB" sz="3000" dirty="0"/>
                </a:p>
              </p:txBody>
            </p:sp>
            <p:sp>
              <p:nvSpPr>
                <p:cNvPr id="22" name="Rectangle 21"/>
                <p:cNvSpPr/>
                <p:nvPr/>
              </p:nvSpPr>
              <p:spPr>
                <a:xfrm>
                  <a:off x="4045428" y="1357458"/>
                  <a:ext cx="1265648" cy="867930"/>
                </a:xfrm>
                <a:prstGeom prst="rect">
                  <a:avLst/>
                </a:prstGeom>
              </p:spPr>
              <p:txBody>
                <a:bodyPr wrap="square">
                  <a:spAutoFit/>
                </a:bodyPr>
                <a:lstStyle/>
                <a:p>
                  <a:pPr lvl="0" algn="ctr" defTabSz="2178050">
                    <a:lnSpc>
                      <a:spcPct val="90000"/>
                    </a:lnSpc>
                    <a:spcBef>
                      <a:spcPct val="0"/>
                    </a:spcBef>
                    <a:spcAft>
                      <a:spcPct val="35000"/>
                    </a:spcAft>
                  </a:pPr>
                  <a:r>
                    <a:rPr lang="en-GB" sz="2800" dirty="0"/>
                    <a:t>Stand alone </a:t>
                  </a:r>
                </a:p>
              </p:txBody>
            </p:sp>
          </p:grpSp>
          <p:sp>
            <p:nvSpPr>
              <p:cNvPr id="23" name="Rectangle 22"/>
              <p:cNvSpPr/>
              <p:nvPr/>
            </p:nvSpPr>
            <p:spPr>
              <a:xfrm rot="-5400000">
                <a:off x="5682670" y="4416106"/>
                <a:ext cx="1523076" cy="792088"/>
              </a:xfrm>
              <a:prstGeom prst="rect">
                <a:avLst/>
              </a:prstGeom>
              <a:gradFill flip="none" rotWithShape="1">
                <a:gsLst>
                  <a:gs pos="0">
                    <a:srgbClr val="FFFF00"/>
                  </a:gs>
                  <a:gs pos="0">
                    <a:srgbClr val="FFFF00"/>
                  </a:gs>
                  <a:gs pos="98000">
                    <a:srgbClr val="92D050"/>
                  </a:gs>
                  <a:gs pos="21000">
                    <a:srgbClr val="92D050"/>
                  </a:gs>
                </a:gsLst>
                <a:lin ang="10800000" scaled="0"/>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24" name="Rectangle 23"/>
              <p:cNvSpPr/>
              <p:nvPr/>
            </p:nvSpPr>
            <p:spPr>
              <a:xfrm rot="-5400000">
                <a:off x="2113323" y="4483243"/>
                <a:ext cx="1523074" cy="657815"/>
              </a:xfrm>
              <a:prstGeom prst="rect">
                <a:avLst/>
              </a:prstGeom>
              <a:gradFill flip="none" rotWithShape="1">
                <a:gsLst>
                  <a:gs pos="0">
                    <a:srgbClr val="FFFF00"/>
                  </a:gs>
                  <a:gs pos="0">
                    <a:srgbClr val="FFFF00"/>
                  </a:gs>
                  <a:gs pos="98000">
                    <a:srgbClr val="92D050"/>
                  </a:gs>
                  <a:gs pos="21000">
                    <a:srgbClr val="92D050"/>
                  </a:gs>
                </a:gsLst>
                <a:lin ang="10800000" scaled="0"/>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25" name="Rectangle 24"/>
              <p:cNvSpPr/>
              <p:nvPr/>
            </p:nvSpPr>
            <p:spPr>
              <a:xfrm rot="-5400000">
                <a:off x="2802310" y="4452150"/>
                <a:ext cx="1523076" cy="720000"/>
              </a:xfrm>
              <a:prstGeom prst="rect">
                <a:avLst/>
              </a:prstGeom>
              <a:gradFill flip="none" rotWithShape="1">
                <a:gsLst>
                  <a:gs pos="0">
                    <a:srgbClr val="FFFF00"/>
                  </a:gs>
                  <a:gs pos="0">
                    <a:srgbClr val="FFFF00"/>
                  </a:gs>
                  <a:gs pos="98000">
                    <a:srgbClr val="92D050"/>
                  </a:gs>
                  <a:gs pos="21000">
                    <a:srgbClr val="92D050"/>
                  </a:gs>
                </a:gsLst>
                <a:lin ang="10800000" scaled="0"/>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26" name="Rectangle 25"/>
              <p:cNvSpPr/>
              <p:nvPr/>
            </p:nvSpPr>
            <p:spPr>
              <a:xfrm rot="-5400000">
                <a:off x="3522390" y="4452150"/>
                <a:ext cx="1523075" cy="720000"/>
              </a:xfrm>
              <a:prstGeom prst="rect">
                <a:avLst/>
              </a:prstGeom>
              <a:gradFill flip="none" rotWithShape="1">
                <a:gsLst>
                  <a:gs pos="0">
                    <a:srgbClr val="FFFF00"/>
                  </a:gs>
                  <a:gs pos="0">
                    <a:srgbClr val="FFFF00"/>
                  </a:gs>
                  <a:gs pos="98000">
                    <a:srgbClr val="92D050"/>
                  </a:gs>
                  <a:gs pos="21000">
                    <a:srgbClr val="92D050"/>
                  </a:gs>
                </a:gsLst>
                <a:lin ang="10800000" scaled="0"/>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30" name="Rectangle 29"/>
              <p:cNvSpPr/>
              <p:nvPr/>
            </p:nvSpPr>
            <p:spPr>
              <a:xfrm rot="-5400000">
                <a:off x="4242470" y="4452150"/>
                <a:ext cx="1523076" cy="720000"/>
              </a:xfrm>
              <a:prstGeom prst="rect">
                <a:avLst/>
              </a:prstGeom>
              <a:gradFill flip="none" rotWithShape="1">
                <a:gsLst>
                  <a:gs pos="0">
                    <a:srgbClr val="FFFF00"/>
                  </a:gs>
                  <a:gs pos="0">
                    <a:srgbClr val="FFFF00"/>
                  </a:gs>
                  <a:gs pos="98000">
                    <a:srgbClr val="92D050"/>
                  </a:gs>
                  <a:gs pos="21000">
                    <a:srgbClr val="92D050"/>
                  </a:gs>
                </a:gsLst>
                <a:lin ang="10800000" scaled="0"/>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31" name="Right Triangle 12"/>
              <p:cNvSpPr/>
              <p:nvPr/>
            </p:nvSpPr>
            <p:spPr>
              <a:xfrm>
                <a:off x="6804249" y="4038600"/>
                <a:ext cx="972187" cy="1535088"/>
              </a:xfrm>
              <a:custGeom>
                <a:avLst/>
                <a:gdLst>
                  <a:gd name="connsiteX0" fmla="*/ 0 w 1008112"/>
                  <a:gd name="connsiteY0" fmla="*/ 1872208 h 1872208"/>
                  <a:gd name="connsiteX1" fmla="*/ 0 w 1008112"/>
                  <a:gd name="connsiteY1" fmla="*/ 0 h 1872208"/>
                  <a:gd name="connsiteX2" fmla="*/ 1008112 w 1008112"/>
                  <a:gd name="connsiteY2" fmla="*/ 1872208 h 1872208"/>
                  <a:gd name="connsiteX3" fmla="*/ 0 w 1008112"/>
                  <a:gd name="connsiteY3" fmla="*/ 1872208 h 1872208"/>
                  <a:gd name="connsiteX0" fmla="*/ 0 w 1125343"/>
                  <a:gd name="connsiteY0" fmla="*/ 1872208 h 1872208"/>
                  <a:gd name="connsiteX1" fmla="*/ 0 w 1125343"/>
                  <a:gd name="connsiteY1" fmla="*/ 0 h 1872208"/>
                  <a:gd name="connsiteX2" fmla="*/ 1125343 w 1125343"/>
                  <a:gd name="connsiteY2" fmla="*/ 1872208 h 1872208"/>
                  <a:gd name="connsiteX3" fmla="*/ 0 w 1125343"/>
                  <a:gd name="connsiteY3" fmla="*/ 1872208 h 1872208"/>
                  <a:gd name="connsiteX0" fmla="*/ 0 w 1125343"/>
                  <a:gd name="connsiteY0" fmla="*/ 1872208 h 1872208"/>
                  <a:gd name="connsiteX1" fmla="*/ 164123 w 1125343"/>
                  <a:gd name="connsiteY1" fmla="*/ 0 h 1872208"/>
                  <a:gd name="connsiteX2" fmla="*/ 1125343 w 1125343"/>
                  <a:gd name="connsiteY2" fmla="*/ 1872208 h 1872208"/>
                  <a:gd name="connsiteX3" fmla="*/ 0 w 1125343"/>
                  <a:gd name="connsiteY3" fmla="*/ 1872208 h 1872208"/>
                  <a:gd name="connsiteX0" fmla="*/ 0 w 1125343"/>
                  <a:gd name="connsiteY0" fmla="*/ 1872208 h 1872208"/>
                  <a:gd name="connsiteX1" fmla="*/ 164123 w 1125343"/>
                  <a:gd name="connsiteY1" fmla="*/ 0 h 1872208"/>
                  <a:gd name="connsiteX2" fmla="*/ 1125343 w 1125343"/>
                  <a:gd name="connsiteY2" fmla="*/ 1872208 h 1872208"/>
                  <a:gd name="connsiteX3" fmla="*/ 0 w 1125343"/>
                  <a:gd name="connsiteY3" fmla="*/ 1872208 h 1872208"/>
                  <a:gd name="connsiteX0" fmla="*/ 0 w 1125343"/>
                  <a:gd name="connsiteY0" fmla="*/ 1872208 h 1872208"/>
                  <a:gd name="connsiteX1" fmla="*/ 46893 w 1125343"/>
                  <a:gd name="connsiteY1" fmla="*/ 0 h 1872208"/>
                  <a:gd name="connsiteX2" fmla="*/ 1125343 w 1125343"/>
                  <a:gd name="connsiteY2" fmla="*/ 1872208 h 1872208"/>
                  <a:gd name="connsiteX3" fmla="*/ 0 w 1125343"/>
                  <a:gd name="connsiteY3" fmla="*/ 1872208 h 1872208"/>
                  <a:gd name="connsiteX0" fmla="*/ 0 w 1125343"/>
                  <a:gd name="connsiteY0" fmla="*/ 1844496 h 1844496"/>
                  <a:gd name="connsiteX1" fmla="*/ 11724 w 1125343"/>
                  <a:gd name="connsiteY1" fmla="*/ 0 h 1844496"/>
                  <a:gd name="connsiteX2" fmla="*/ 1125343 w 1125343"/>
                  <a:gd name="connsiteY2" fmla="*/ 1844496 h 1844496"/>
                  <a:gd name="connsiteX3" fmla="*/ 0 w 1125343"/>
                  <a:gd name="connsiteY3" fmla="*/ 1844496 h 1844496"/>
                  <a:gd name="connsiteX0" fmla="*/ 11722 w 1137065"/>
                  <a:gd name="connsiteY0" fmla="*/ 1844496 h 1844496"/>
                  <a:gd name="connsiteX1" fmla="*/ 0 w 1137065"/>
                  <a:gd name="connsiteY1" fmla="*/ 0 h 1844496"/>
                  <a:gd name="connsiteX2" fmla="*/ 1137065 w 1137065"/>
                  <a:gd name="connsiteY2" fmla="*/ 1844496 h 1844496"/>
                  <a:gd name="connsiteX3" fmla="*/ 11722 w 1137065"/>
                  <a:gd name="connsiteY3" fmla="*/ 1844496 h 1844496"/>
                </a:gdLst>
                <a:ahLst/>
                <a:cxnLst>
                  <a:cxn ang="0">
                    <a:pos x="connsiteX0" y="connsiteY0"/>
                  </a:cxn>
                  <a:cxn ang="0">
                    <a:pos x="connsiteX1" y="connsiteY1"/>
                  </a:cxn>
                  <a:cxn ang="0">
                    <a:pos x="connsiteX2" y="connsiteY2"/>
                  </a:cxn>
                  <a:cxn ang="0">
                    <a:pos x="connsiteX3" y="connsiteY3"/>
                  </a:cxn>
                </a:cxnLst>
                <a:rect l="l" t="t" r="r" b="b"/>
                <a:pathLst>
                  <a:path w="1137065" h="1844496">
                    <a:moveTo>
                      <a:pt x="11722" y="1844496"/>
                    </a:moveTo>
                    <a:cubicBezTo>
                      <a:pt x="7815" y="1229664"/>
                      <a:pt x="3907" y="614832"/>
                      <a:pt x="0" y="0"/>
                    </a:cubicBezTo>
                    <a:lnTo>
                      <a:pt x="1137065" y="1844496"/>
                    </a:lnTo>
                    <a:lnTo>
                      <a:pt x="11722" y="1844496"/>
                    </a:lnTo>
                    <a:close/>
                  </a:path>
                </a:pathLst>
              </a:custGeom>
              <a:gradFill flip="none" rotWithShape="1">
                <a:gsLst>
                  <a:gs pos="0">
                    <a:srgbClr val="FFFF00"/>
                  </a:gs>
                  <a:gs pos="0">
                    <a:srgbClr val="FFFF00"/>
                  </a:gs>
                  <a:gs pos="98000">
                    <a:srgbClr val="92D050"/>
                  </a:gs>
                  <a:gs pos="21000">
                    <a:srgbClr val="92D050"/>
                  </a:gs>
                </a:gsLst>
                <a:lin ang="5400000" scaled="0"/>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32" name="Rectangle 31"/>
              <p:cNvSpPr/>
              <p:nvPr/>
            </p:nvSpPr>
            <p:spPr>
              <a:xfrm rot="-5400000">
                <a:off x="4962550" y="4452150"/>
                <a:ext cx="1523076" cy="720000"/>
              </a:xfrm>
              <a:prstGeom prst="rect">
                <a:avLst/>
              </a:prstGeom>
              <a:gradFill flip="none" rotWithShape="1">
                <a:gsLst>
                  <a:gs pos="0">
                    <a:srgbClr val="FFFF00"/>
                  </a:gs>
                  <a:gs pos="0">
                    <a:srgbClr val="FFFF00"/>
                  </a:gs>
                  <a:gs pos="98000">
                    <a:srgbClr val="92D050"/>
                  </a:gs>
                  <a:gs pos="21000">
                    <a:srgbClr val="92D050"/>
                  </a:gs>
                </a:gsLst>
                <a:lin ang="10800000" scaled="0"/>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33" name="Right Triangle 32"/>
              <p:cNvSpPr/>
              <p:nvPr/>
            </p:nvSpPr>
            <p:spPr>
              <a:xfrm flipH="1">
                <a:off x="1524000" y="4038600"/>
                <a:ext cx="1021953" cy="1535088"/>
              </a:xfrm>
              <a:prstGeom prst="rtTriangle">
                <a:avLst/>
              </a:prstGeom>
              <a:gradFill flip="none" rotWithShape="1">
                <a:gsLst>
                  <a:gs pos="0">
                    <a:srgbClr val="FFFF00"/>
                  </a:gs>
                  <a:gs pos="0">
                    <a:srgbClr val="FFFF00"/>
                  </a:gs>
                  <a:gs pos="98000">
                    <a:srgbClr val="92D050"/>
                  </a:gs>
                  <a:gs pos="21000">
                    <a:srgbClr val="92D050"/>
                  </a:gs>
                </a:gsLst>
                <a:lin ang="5400000" scaled="0"/>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endParaRPr lang="en-IE" sz="1400" dirty="0">
                  <a:solidFill>
                    <a:schemeClr val="tx1"/>
                  </a:solidFill>
                </a:endParaRPr>
              </a:p>
            </p:txBody>
          </p:sp>
        </p:grpSp>
        <p:sp>
          <p:nvSpPr>
            <p:cNvPr id="35" name="TextBox 34"/>
            <p:cNvSpPr txBox="1"/>
            <p:nvPr/>
          </p:nvSpPr>
          <p:spPr>
            <a:xfrm rot="19753572">
              <a:off x="105559" y="3501290"/>
              <a:ext cx="2893730" cy="646331"/>
            </a:xfrm>
            <a:prstGeom prst="rect">
              <a:avLst/>
            </a:prstGeom>
            <a:noFill/>
          </p:spPr>
          <p:txBody>
            <a:bodyPr wrap="square" rtlCol="0">
              <a:spAutoFit/>
            </a:bodyPr>
            <a:lstStyle/>
            <a:p>
              <a:r>
                <a:rPr lang="en-GB" dirty="0" smtClean="0"/>
                <a:t>Core components of </a:t>
              </a:r>
              <a:r>
                <a:rPr lang="en-GB" b="1" dirty="0" smtClean="0"/>
                <a:t>Protection Mainstreaming</a:t>
              </a:r>
              <a:endParaRPr lang="en-GB" b="1" dirty="0"/>
            </a:p>
          </p:txBody>
        </p:sp>
        <p:cxnSp>
          <p:nvCxnSpPr>
            <p:cNvPr id="36" name="Straight Arrow Connector 35"/>
            <p:cNvCxnSpPr>
              <a:stCxn id="33" idx="5"/>
            </p:cNvCxnSpPr>
            <p:nvPr/>
          </p:nvCxnSpPr>
          <p:spPr>
            <a:xfrm flipH="1" flipV="1">
              <a:off x="1355015" y="4309649"/>
              <a:ext cx="534670" cy="6399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14797" y="4496647"/>
              <a:ext cx="738664" cy="1226579"/>
            </a:xfrm>
            <a:prstGeom prst="rect">
              <a:avLst/>
            </a:prstGeom>
            <a:noFill/>
          </p:spPr>
          <p:txBody>
            <a:bodyPr vert="vert270" wrap="square" rtlCol="0">
              <a:spAutoFit/>
            </a:bodyPr>
            <a:lstStyle/>
            <a:p>
              <a:r>
                <a:rPr lang="en-GB" dirty="0" smtClean="0"/>
                <a:t>Staff Conduct</a:t>
              </a:r>
              <a:endParaRPr lang="en-GB" dirty="0"/>
            </a:p>
          </p:txBody>
        </p:sp>
        <p:sp>
          <p:nvSpPr>
            <p:cNvPr id="38" name="TextBox 37"/>
            <p:cNvSpPr txBox="1"/>
            <p:nvPr/>
          </p:nvSpPr>
          <p:spPr>
            <a:xfrm>
              <a:off x="2476787" y="4377720"/>
              <a:ext cx="738664" cy="1345506"/>
            </a:xfrm>
            <a:prstGeom prst="rect">
              <a:avLst/>
            </a:prstGeom>
            <a:noFill/>
          </p:spPr>
          <p:txBody>
            <a:bodyPr vert="vert270" wrap="square" rtlCol="0">
              <a:spAutoFit/>
            </a:bodyPr>
            <a:lstStyle/>
            <a:p>
              <a:r>
                <a:rPr lang="en-GB" dirty="0" smtClean="0"/>
                <a:t>Feedback Mechanisms</a:t>
              </a:r>
              <a:endParaRPr lang="en-GB" dirty="0"/>
            </a:p>
          </p:txBody>
        </p:sp>
        <p:sp>
          <p:nvSpPr>
            <p:cNvPr id="39" name="TextBox 38"/>
            <p:cNvSpPr txBox="1"/>
            <p:nvPr/>
          </p:nvSpPr>
          <p:spPr>
            <a:xfrm>
              <a:off x="3223923" y="4354847"/>
              <a:ext cx="738664" cy="1345506"/>
            </a:xfrm>
            <a:prstGeom prst="rect">
              <a:avLst/>
            </a:prstGeom>
            <a:noFill/>
          </p:spPr>
          <p:txBody>
            <a:bodyPr vert="vert270" wrap="square" rtlCol="0">
              <a:spAutoFit/>
            </a:bodyPr>
            <a:lstStyle/>
            <a:p>
              <a:r>
                <a:rPr lang="en-GB" dirty="0" smtClean="0"/>
                <a:t>Community Engagement</a:t>
              </a:r>
              <a:endParaRPr lang="en-GB" dirty="0"/>
            </a:p>
          </p:txBody>
        </p:sp>
        <p:sp>
          <p:nvSpPr>
            <p:cNvPr id="40" name="TextBox 39"/>
            <p:cNvSpPr txBox="1"/>
            <p:nvPr/>
          </p:nvSpPr>
          <p:spPr>
            <a:xfrm>
              <a:off x="4890360" y="4352829"/>
              <a:ext cx="738664" cy="1345506"/>
            </a:xfrm>
            <a:prstGeom prst="rect">
              <a:avLst/>
            </a:prstGeom>
            <a:noFill/>
          </p:spPr>
          <p:txBody>
            <a:bodyPr vert="vert270" wrap="square" rtlCol="0">
              <a:spAutoFit/>
            </a:bodyPr>
            <a:lstStyle/>
            <a:p>
              <a:r>
                <a:rPr lang="en-GB" dirty="0" smtClean="0"/>
                <a:t>Mapping / Referral </a:t>
              </a:r>
              <a:endParaRPr lang="en-GB" dirty="0"/>
            </a:p>
          </p:txBody>
        </p:sp>
        <p:sp>
          <p:nvSpPr>
            <p:cNvPr id="41" name="TextBox 40"/>
            <p:cNvSpPr txBox="1"/>
            <p:nvPr/>
          </p:nvSpPr>
          <p:spPr>
            <a:xfrm>
              <a:off x="4117444" y="4340688"/>
              <a:ext cx="738664" cy="1345506"/>
            </a:xfrm>
            <a:prstGeom prst="rect">
              <a:avLst/>
            </a:prstGeom>
            <a:noFill/>
          </p:spPr>
          <p:txBody>
            <a:bodyPr vert="vert270" wrap="square" rtlCol="0">
              <a:spAutoFit/>
            </a:bodyPr>
            <a:lstStyle/>
            <a:p>
              <a:r>
                <a:rPr lang="en-GB" dirty="0" smtClean="0"/>
                <a:t>Information Sharing</a:t>
              </a:r>
              <a:endParaRPr lang="en-GB" dirty="0"/>
            </a:p>
          </p:txBody>
        </p:sp>
        <p:sp>
          <p:nvSpPr>
            <p:cNvPr id="42" name="TextBox 41"/>
            <p:cNvSpPr txBox="1"/>
            <p:nvPr/>
          </p:nvSpPr>
          <p:spPr>
            <a:xfrm>
              <a:off x="5739709" y="4352829"/>
              <a:ext cx="738664" cy="1345506"/>
            </a:xfrm>
            <a:prstGeom prst="rect">
              <a:avLst/>
            </a:prstGeom>
            <a:noFill/>
          </p:spPr>
          <p:txBody>
            <a:bodyPr vert="vert270" wrap="square" rtlCol="0">
              <a:spAutoFit/>
            </a:bodyPr>
            <a:lstStyle/>
            <a:p>
              <a:r>
                <a:rPr lang="en-GB" dirty="0" smtClean="0"/>
                <a:t>Coordination / Advocacy </a:t>
              </a:r>
              <a:endParaRPr lang="en-GB" dirty="0"/>
            </a:p>
          </p:txBody>
        </p:sp>
        <p:sp>
          <p:nvSpPr>
            <p:cNvPr id="43" name="TextBox 42"/>
            <p:cNvSpPr txBox="1"/>
            <p:nvPr/>
          </p:nvSpPr>
          <p:spPr>
            <a:xfrm>
              <a:off x="6556213" y="4158093"/>
              <a:ext cx="738664" cy="1528101"/>
            </a:xfrm>
            <a:prstGeom prst="rect">
              <a:avLst/>
            </a:prstGeom>
            <a:noFill/>
          </p:spPr>
          <p:txBody>
            <a:bodyPr vert="vert270" wrap="square" rtlCol="0">
              <a:spAutoFit/>
            </a:bodyPr>
            <a:lstStyle/>
            <a:p>
              <a:r>
                <a:rPr lang="en-GB" dirty="0" smtClean="0"/>
                <a:t>Targeting Priority Groups</a:t>
              </a:r>
              <a:endParaRPr lang="en-GB" dirty="0"/>
            </a:p>
          </p:txBody>
        </p:sp>
        <p:sp>
          <p:nvSpPr>
            <p:cNvPr id="44" name="TextBox 43"/>
            <p:cNvSpPr txBox="1"/>
            <p:nvPr/>
          </p:nvSpPr>
          <p:spPr>
            <a:xfrm>
              <a:off x="7355694" y="4298421"/>
              <a:ext cx="461665" cy="1345506"/>
            </a:xfrm>
            <a:prstGeom prst="rect">
              <a:avLst/>
            </a:prstGeom>
            <a:noFill/>
          </p:spPr>
          <p:txBody>
            <a:bodyPr vert="vert270" wrap="square" rtlCol="0">
              <a:spAutoFit/>
            </a:bodyPr>
            <a:lstStyle/>
            <a:p>
              <a:r>
                <a:rPr lang="en-GB" dirty="0" smtClean="0"/>
                <a:t>Analysis </a:t>
              </a:r>
              <a:endParaRPr lang="en-GB" dirty="0"/>
            </a:p>
          </p:txBody>
        </p:sp>
        <p:sp>
          <p:nvSpPr>
            <p:cNvPr id="45" name="TextBox 44"/>
            <p:cNvSpPr txBox="1"/>
            <p:nvPr/>
          </p:nvSpPr>
          <p:spPr>
            <a:xfrm rot="20245582">
              <a:off x="75200" y="4937090"/>
              <a:ext cx="1275331" cy="646330"/>
            </a:xfrm>
            <a:prstGeom prst="rect">
              <a:avLst/>
            </a:prstGeom>
            <a:noFill/>
          </p:spPr>
          <p:txBody>
            <a:bodyPr wrap="square" rtlCol="0">
              <a:spAutoFit/>
            </a:bodyPr>
            <a:lstStyle/>
            <a:p>
              <a:r>
                <a:rPr lang="en-GB" dirty="0" smtClean="0"/>
                <a:t>Guiding Principles</a:t>
              </a:r>
              <a:endParaRPr lang="en-GB" dirty="0"/>
            </a:p>
          </p:txBody>
        </p:sp>
        <p:cxnSp>
          <p:nvCxnSpPr>
            <p:cNvPr id="46" name="Straight Arrow Connector 45"/>
            <p:cNvCxnSpPr/>
            <p:nvPr/>
          </p:nvCxnSpPr>
          <p:spPr>
            <a:xfrm flipH="1" flipV="1">
              <a:off x="701616" y="5562600"/>
              <a:ext cx="222218" cy="1985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615661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53602" y="133350"/>
            <a:ext cx="4714875" cy="6724650"/>
          </a:xfrm>
          <a:prstGeom prst="rect">
            <a:avLst/>
          </a:prstGeom>
        </p:spPr>
      </p:pic>
    </p:spTree>
    <p:extLst>
      <p:ext uri="{BB962C8B-B14F-4D97-AF65-F5344CB8AC3E}">
        <p14:creationId xmlns:p14="http://schemas.microsoft.com/office/powerpoint/2010/main" val="31894414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97280" y="181927"/>
            <a:ext cx="7149762" cy="6325553"/>
          </a:xfrm>
          <a:prstGeom prst="rect">
            <a:avLst/>
          </a:prstGeom>
        </p:spPr>
      </p:pic>
    </p:spTree>
    <p:extLst>
      <p:ext uri="{BB962C8B-B14F-4D97-AF65-F5344CB8AC3E}">
        <p14:creationId xmlns:p14="http://schemas.microsoft.com/office/powerpoint/2010/main" val="34614565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TotalTime>
  <Words>435</Words>
  <Application>Microsoft Macintosh PowerPoint</Application>
  <PresentationFormat>On-screen Show (4:3)</PresentationFormat>
  <Paragraphs>84</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Protection Mainstreaming and Shelter</vt:lpstr>
      <vt:lpstr>PowerPoint Presentation</vt:lpstr>
      <vt:lpstr>PowerPoint Presentation</vt:lpstr>
      <vt:lpstr>PowerPoint Presentation</vt:lpstr>
      <vt:lpstr>PowerPoint Presentation</vt:lpstr>
      <vt:lpstr>Protection Mainstreaming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SAD-SAD</vt:lpstr>
      <vt:lpstr>Q&amp;A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Protection Mainstreaming and Shelter</dc:title>
  <dc:creator>Catherine Cowley</dc:creator>
  <cp:lastModifiedBy>Aparna Maladkar</cp:lastModifiedBy>
  <cp:revision>13</cp:revision>
  <dcterms:created xsi:type="dcterms:W3CDTF">2015-04-22T13:08:00Z</dcterms:created>
  <dcterms:modified xsi:type="dcterms:W3CDTF">2016-12-05T17:17:13Z</dcterms:modified>
</cp:coreProperties>
</file>