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60" r:id="rId7"/>
    <p:sldId id="258" r:id="rId8"/>
    <p:sldId id="261" r:id="rId9"/>
    <p:sldId id="262" r:id="rId10"/>
    <p:sldId id="263" r:id="rId11"/>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FFCC"/>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41" autoAdjust="0"/>
    <p:restoredTop sz="63883" autoAdjust="0"/>
  </p:normalViewPr>
  <p:slideViewPr>
    <p:cSldViewPr snapToGrid="0">
      <p:cViewPr>
        <p:scale>
          <a:sx n="50" d="100"/>
          <a:sy n="50" d="100"/>
        </p:scale>
        <p:origin x="-312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07F9CA65-A9EE-4874-A88B-4853CDCC480A}" type="datetimeFigureOut">
              <a:rPr lang="en-GB" smtClean="0"/>
              <a:t>05/12/2016</a:t>
            </a:fld>
            <a:endParaRPr lang="en-GB"/>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GB"/>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GB"/>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4F715D68-EA9D-4343-94C5-6F6ECDE92F63}" type="slidenum">
              <a:rPr lang="en-GB" smtClean="0"/>
              <a:t>‹#›</a:t>
            </a:fld>
            <a:endParaRPr lang="en-GB"/>
          </a:p>
        </p:txBody>
      </p:sp>
    </p:spTree>
    <p:extLst>
      <p:ext uri="{BB962C8B-B14F-4D97-AF65-F5344CB8AC3E}">
        <p14:creationId xmlns:p14="http://schemas.microsoft.com/office/powerpoint/2010/main" val="903952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 this is not about shelter – but</a:t>
            </a:r>
            <a:r>
              <a:rPr lang="en-GB" baseline="0" dirty="0" smtClean="0"/>
              <a:t> many organisations implementing shelter also construct schools </a:t>
            </a:r>
          </a:p>
          <a:p>
            <a:endParaRPr lang="en-GB" baseline="0" dirty="0" smtClean="0"/>
          </a:p>
          <a:p>
            <a:r>
              <a:rPr lang="en-GB" baseline="0" dirty="0" smtClean="0"/>
              <a:t>Wanted to bring to your attention this guideline that has been developed </a:t>
            </a:r>
            <a:r>
              <a:rPr lang="en-GB" sz="1300" dirty="0"/>
              <a:t>to show how community based safe school construction can do more than just provide</a:t>
            </a:r>
          </a:p>
          <a:p>
            <a:r>
              <a:rPr lang="en-GB" sz="1300" dirty="0"/>
              <a:t>communities with learning facilities. It can also:</a:t>
            </a:r>
          </a:p>
          <a:p>
            <a:pPr marL="185732" indent="-185732">
              <a:buFont typeface="Arial" panose="020B0604020202020204" pitchFamily="34" charset="0"/>
              <a:buChar char="•"/>
            </a:pPr>
            <a:r>
              <a:rPr lang="en-AU" sz="1300" b="1" dirty="0"/>
              <a:t>Raise awareness </a:t>
            </a:r>
            <a:r>
              <a:rPr lang="en-AU" sz="1300" dirty="0"/>
              <a:t>about hazards within communities </a:t>
            </a:r>
            <a:endParaRPr lang="en-GB" sz="1300" dirty="0"/>
          </a:p>
          <a:p>
            <a:pPr marL="185732" indent="-185732">
              <a:buFont typeface="Arial" panose="020B0604020202020204" pitchFamily="34" charset="0"/>
              <a:buChar char="•"/>
            </a:pPr>
            <a:r>
              <a:rPr lang="en-AU" sz="1300" b="1" dirty="0"/>
              <a:t>Build local capacity</a:t>
            </a:r>
            <a:r>
              <a:rPr lang="en-AU" sz="1300" dirty="0"/>
              <a:t> for safe construction practices </a:t>
            </a:r>
            <a:endParaRPr lang="en-GB" sz="1300" dirty="0"/>
          </a:p>
          <a:p>
            <a:pPr marL="185732" indent="-185732">
              <a:buFont typeface="Arial" panose="020B0604020202020204" pitchFamily="34" charset="0"/>
              <a:buChar char="•"/>
            </a:pPr>
            <a:r>
              <a:rPr lang="en-AU" sz="1300" b="1" dirty="0"/>
              <a:t>Strengthen a culture of safety</a:t>
            </a:r>
            <a:r>
              <a:rPr lang="en-AU" sz="1300" dirty="0"/>
              <a:t> within and around the school</a:t>
            </a:r>
            <a:endParaRPr lang="en-GB" sz="1300" dirty="0"/>
          </a:p>
          <a:p>
            <a:pPr marL="185732" indent="-185732">
              <a:buFont typeface="Arial" panose="020B0604020202020204" pitchFamily="34" charset="0"/>
              <a:buChar char="•"/>
            </a:pPr>
            <a:r>
              <a:rPr lang="en-AU" sz="1300" b="1" dirty="0"/>
              <a:t>Increase a sense of community ownership </a:t>
            </a:r>
            <a:r>
              <a:rPr lang="en-AU" sz="1300" dirty="0"/>
              <a:t>of the school</a:t>
            </a:r>
            <a:endParaRPr lang="en-GB" sz="1300" dirty="0"/>
          </a:p>
          <a:p>
            <a:pPr marL="185732" indent="-185732">
              <a:buFont typeface="Arial" panose="020B0604020202020204" pitchFamily="34" charset="0"/>
              <a:buChar char="•"/>
            </a:pPr>
            <a:r>
              <a:rPr lang="en-AU" sz="1300" b="1" dirty="0"/>
              <a:t>Ensure community values </a:t>
            </a:r>
            <a:r>
              <a:rPr lang="en-AU" sz="1300" dirty="0"/>
              <a:t>are incorporated into school designs</a:t>
            </a:r>
            <a:endParaRPr lang="en-GB" sz="1300" dirty="0"/>
          </a:p>
          <a:p>
            <a:endParaRPr lang="en-GB" sz="1300" dirty="0"/>
          </a:p>
          <a:p>
            <a:r>
              <a:rPr lang="en-GB" sz="1300" dirty="0"/>
              <a:t>FOCUS of this guide will be on the </a:t>
            </a:r>
            <a:r>
              <a:rPr lang="en-GB" sz="1300" b="1" dirty="0"/>
              <a:t>processes of community based </a:t>
            </a:r>
            <a:r>
              <a:rPr lang="en-GB" sz="1300" dirty="0"/>
              <a:t>school construction. It should </a:t>
            </a:r>
            <a:r>
              <a:rPr lang="en-GB" sz="1300" b="1" dirty="0"/>
              <a:t>supplement technical </a:t>
            </a:r>
            <a:r>
              <a:rPr lang="en-GB" sz="1300" dirty="0"/>
              <a:t>guidance on appropriate construction materials and techniques,</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1</a:t>
            </a:fld>
            <a:endParaRPr lang="en-GB"/>
          </a:p>
        </p:txBody>
      </p:sp>
    </p:spTree>
    <p:extLst>
      <p:ext uri="{BB962C8B-B14F-4D97-AF65-F5344CB8AC3E}">
        <p14:creationId xmlns:p14="http://schemas.microsoft.com/office/powerpoint/2010/main" val="159561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developing this book – </a:t>
            </a:r>
          </a:p>
          <a:p>
            <a:r>
              <a:rPr lang="en-GB" dirty="0" smtClean="0"/>
              <a:t>School safety is now</a:t>
            </a:r>
            <a:r>
              <a:rPr lang="en-GB" baseline="0" dirty="0" smtClean="0"/>
              <a:t> a global concern  - </a:t>
            </a:r>
            <a:endParaRPr lang="en-GB" dirty="0" smtClean="0"/>
          </a:p>
          <a:p>
            <a:endParaRPr lang="en-GB" dirty="0" smtClean="0"/>
          </a:p>
          <a:p>
            <a:r>
              <a:rPr lang="en-AU" sz="1300" b="1" i="1" dirty="0"/>
              <a:t>Each year, disasters caused by natural hazards around the world have a devastating effect on children’s education often putting them in danger in the very institutions that are meant to protect and nurture them - schools.</a:t>
            </a:r>
            <a:r>
              <a:rPr lang="en-AU" sz="1300" dirty="0"/>
              <a:t> </a:t>
            </a:r>
          </a:p>
          <a:p>
            <a:pPr marL="185732" indent="-185732">
              <a:buFont typeface="Arial" panose="020B0604020202020204" pitchFamily="34" charset="0"/>
              <a:buChar char="•"/>
            </a:pPr>
            <a:r>
              <a:rPr lang="en-GB" sz="1300" dirty="0"/>
              <a:t>The 2008 Sichuan earthquake crushed 10,000 students to death in their classrooms.</a:t>
            </a:r>
          </a:p>
          <a:p>
            <a:pPr marL="185732" indent="-185732">
              <a:buFont typeface="Arial" panose="020B0604020202020204" pitchFamily="34" charset="0"/>
              <a:buChar char="•"/>
            </a:pPr>
            <a:r>
              <a:rPr lang="en-GB" sz="1300" dirty="0"/>
              <a:t>In 2013 Typhon Yolanda partially or completely damaged 2500 learning facilities and 800 day care centres.</a:t>
            </a:r>
            <a:endParaRPr lang="en-AU" sz="1300" dirty="0"/>
          </a:p>
          <a:p>
            <a:pPr marL="185732" indent="-185732">
              <a:buFont typeface="Arial" panose="020B0604020202020204" pitchFamily="34" charset="0"/>
              <a:buChar char="•"/>
            </a:pPr>
            <a:r>
              <a:rPr lang="en-GB" sz="1300" dirty="0"/>
              <a:t>The 2007 Cyclone </a:t>
            </a:r>
            <a:r>
              <a:rPr lang="en-GB" sz="1300" dirty="0" err="1"/>
              <a:t>Sidr</a:t>
            </a:r>
            <a:r>
              <a:rPr lang="en-GB" sz="1300" dirty="0"/>
              <a:t> affected over 145,000 children; reconstruction was estimated at US$81 million.</a:t>
            </a:r>
          </a:p>
          <a:p>
            <a:pPr marL="185732" indent="-185732">
              <a:buFont typeface="Arial" panose="020B0604020202020204" pitchFamily="34" charset="0"/>
              <a:buChar char="•"/>
            </a:pPr>
            <a:endParaRPr lang="en-GB" sz="1300" dirty="0"/>
          </a:p>
          <a:p>
            <a:r>
              <a:rPr lang="en-GB" sz="1300" dirty="0"/>
              <a:t>The list goes on ……</a:t>
            </a:r>
            <a:endParaRPr lang="en-GB" dirty="0" smtClean="0"/>
          </a:p>
          <a:p>
            <a:endParaRPr lang="en-GB" dirty="0" smtClean="0"/>
          </a:p>
          <a:p>
            <a:r>
              <a:rPr lang="en-GB" b="1" dirty="0" smtClean="0"/>
              <a:t>Every</a:t>
            </a:r>
            <a:r>
              <a:rPr lang="en-GB" b="1" baseline="0" dirty="0" smtClean="0"/>
              <a:t> child has the right to safety and survival and every child has the right to access to education</a:t>
            </a:r>
          </a:p>
          <a:p>
            <a:endParaRPr lang="en-GB" b="1" dirty="0" smtClean="0"/>
          </a:p>
          <a:p>
            <a:pPr defTabSz="990570"/>
            <a:r>
              <a:rPr lang="en-AU" sz="1300" b="1" i="1" dirty="0"/>
              <a:t>Most of the world’s schools are commissioned by communities, local governments, or national governments. </a:t>
            </a:r>
            <a:endParaRPr lang="en-AU" sz="1300" dirty="0"/>
          </a:p>
          <a:p>
            <a:pPr defTabSz="990570"/>
            <a:endParaRPr lang="en-AU" sz="1300" dirty="0"/>
          </a:p>
          <a:p>
            <a:pPr defTabSz="990570"/>
            <a:r>
              <a:rPr lang="en-AU" sz="1300" dirty="0"/>
              <a:t>Until the 1980s,</a:t>
            </a:r>
            <a:r>
              <a:rPr lang="en-AU" sz="1300" b="1" i="1" dirty="0"/>
              <a:t> </a:t>
            </a:r>
            <a:r>
              <a:rPr lang="en-AU" sz="1300" dirty="0"/>
              <a:t>school construction in most developing countries was centralized at the level of the ministry of education or the ministry of public works. </a:t>
            </a:r>
          </a:p>
          <a:p>
            <a:pPr defTabSz="990570"/>
            <a:r>
              <a:rPr lang="en-AU" sz="1300" dirty="0"/>
              <a:t>Over time, however, it became apparent that the centralized approach often resulted in inadequate classroom allocation, weak monitoring capacity, and low quality of construction. In order to address the central government’s lack of capacity and to empower local communities, education ministries in the 1990s started to delegate the management and execution of school construction to contract management agencies (CMAs), social funds (SFs), or NGOs. Finally, a third approach emerged: decentralizing school construction to local governments and communities to bring the decision making process closer to the beneficiaries.   </a:t>
            </a:r>
          </a:p>
          <a:p>
            <a:pPr defTabSz="990570"/>
            <a:endParaRPr lang="en-AU" sz="1300" dirty="0"/>
          </a:p>
          <a:p>
            <a:pPr defTabSz="990570"/>
            <a:r>
              <a:rPr lang="en-AU" sz="1300" dirty="0"/>
              <a:t>Very little sector guidance for small scale community-based school building projects with a specific focus on disaster resilience and safety (with the notable exception of the growing body of work on post-disaster reconstruction). </a:t>
            </a:r>
          </a:p>
          <a:p>
            <a:pPr defTabSz="990570"/>
            <a:endParaRPr lang="en-AU" sz="1300" dirty="0"/>
          </a:p>
          <a:p>
            <a:pPr defTabSz="990570"/>
            <a:r>
              <a:rPr lang="en-AU" sz="1300" dirty="0"/>
              <a:t>This work is intended to be a direct contribution to the work plan of the ‘</a:t>
            </a:r>
            <a:r>
              <a:rPr lang="en-AU" sz="1300" b="1" dirty="0"/>
              <a:t>Global Alliance for Disaster Risk Reduction and Resilience in the Education Sector’</a:t>
            </a:r>
            <a:r>
              <a:rPr lang="en-AU" sz="1300" dirty="0"/>
              <a:t> Pillar 1 working group of the Comprehensive School Safety Framework which relates to  </a:t>
            </a:r>
            <a:r>
              <a:rPr lang="en-AU" sz="1300" b="1" dirty="0"/>
              <a:t>Safe Learning Facilities</a:t>
            </a:r>
            <a:r>
              <a:rPr lang="en-AU" sz="1300" dirty="0"/>
              <a:t>.</a:t>
            </a:r>
          </a:p>
          <a:p>
            <a:r>
              <a:rPr lang="en-AU" sz="1300" dirty="0"/>
              <a:t> </a:t>
            </a:r>
          </a:p>
          <a:p>
            <a:pPr defTabSz="990570"/>
            <a:endParaRPr lang="en-AU" sz="1300" dirty="0"/>
          </a:p>
          <a:p>
            <a:pPr defTabSz="990570"/>
            <a:r>
              <a:rPr lang="en-AU" sz="1300" dirty="0"/>
              <a:t>The World Bank’s Global Facility for Disaster Reduction and Recovery (GFDRR), UN-Habitat, UNESCO, ARUP, IFRC, the IASC Shelter Cluster and many more have developed and published a significant number of key documents aimed and guiding decision making in the design and implementation of construction projects. This work aims to complement these initiatives by addressing the current gaps in the availably of information targeted at the community level which both raises awareness and understanding of the need for safety to be integral to the building process and outlines the issues and processes which are fundamental to ensure that community-based school construction projects are done in a way which meets internationally recognised standards of safety.</a:t>
            </a:r>
            <a:endParaRPr lang="en-GB" sz="1300" dirty="0"/>
          </a:p>
          <a:p>
            <a:pPr defTabSz="990570"/>
            <a:endParaRPr lang="en-GB" dirty="0" smtClean="0">
              <a:effectLst/>
            </a:endParaRP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2</a:t>
            </a:fld>
            <a:endParaRPr lang="en-GB"/>
          </a:p>
        </p:txBody>
      </p:sp>
    </p:spTree>
    <p:extLst>
      <p:ext uri="{BB962C8B-B14F-4D97-AF65-F5344CB8AC3E}">
        <p14:creationId xmlns:p14="http://schemas.microsoft.com/office/powerpoint/2010/main" val="2253280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was it developed:</a:t>
            </a:r>
          </a:p>
          <a:p>
            <a:endParaRPr lang="en-GB" dirty="0" smtClean="0"/>
          </a:p>
          <a:p>
            <a:r>
              <a:rPr lang="en-GB" sz="1300" dirty="0"/>
              <a:t>Developed through a consultative process, guided by a steering group comprised of representatives from the Save the Children, GFDRR, UNESCO, Arup, and Risk RED. </a:t>
            </a:r>
          </a:p>
          <a:p>
            <a:r>
              <a:rPr lang="en-GB" sz="1300" dirty="0"/>
              <a:t> Literature review </a:t>
            </a:r>
          </a:p>
          <a:p>
            <a:r>
              <a:rPr lang="en-GB" sz="1300" dirty="0"/>
              <a:t>The steering group has identified leading experts in community-based school construction from around the world</a:t>
            </a:r>
          </a:p>
          <a:p>
            <a:endParaRPr lang="en-GB" sz="1300" dirty="0"/>
          </a:p>
          <a:p>
            <a:r>
              <a:rPr lang="en-GB" sz="1300" dirty="0"/>
              <a:t>These individuals were invited to serve as </a:t>
            </a:r>
            <a:r>
              <a:rPr lang="en-GB" sz="1300" b="1" dirty="0"/>
              <a:t>reference group members</a:t>
            </a:r>
            <a:r>
              <a:rPr lang="en-GB" sz="1300" dirty="0"/>
              <a:t>. </a:t>
            </a:r>
          </a:p>
          <a:p>
            <a:r>
              <a:rPr lang="en-GB" sz="1300" dirty="0"/>
              <a:t>Reference group members were </a:t>
            </a:r>
            <a:r>
              <a:rPr lang="en-GB" sz="1300" b="1" dirty="0"/>
              <a:t>interviewed </a:t>
            </a:r>
            <a:r>
              <a:rPr lang="en-GB" sz="1300" dirty="0"/>
              <a:t>on good and poor practice in the field; many suggested other experts to be added to the</a:t>
            </a:r>
          </a:p>
          <a:p>
            <a:r>
              <a:rPr lang="en-GB" sz="1300" dirty="0"/>
              <a:t>reference group.  - </a:t>
            </a:r>
            <a:r>
              <a:rPr lang="en-GB" sz="1300" b="1" dirty="0"/>
              <a:t>case studies </a:t>
            </a:r>
          </a:p>
          <a:p>
            <a:r>
              <a:rPr lang="en-GB" sz="1300" dirty="0"/>
              <a:t>We then held a 2-day technical consultation in February 2015 – in Bangkok where they clarified key principles and activities necessary</a:t>
            </a:r>
          </a:p>
          <a:p>
            <a:r>
              <a:rPr lang="en-GB" sz="1300" dirty="0"/>
              <a:t>for community-based safe school construction.</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3</a:t>
            </a:fld>
            <a:endParaRPr lang="en-GB"/>
          </a:p>
        </p:txBody>
      </p:sp>
    </p:spTree>
    <p:extLst>
      <p:ext uri="{BB962C8B-B14F-4D97-AF65-F5344CB8AC3E}">
        <p14:creationId xmlns:p14="http://schemas.microsoft.com/office/powerpoint/2010/main" val="417875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a:t>
            </a:r>
            <a:r>
              <a:rPr lang="en-GB" baseline="0" dirty="0" smtClean="0"/>
              <a:t> is it for </a:t>
            </a:r>
          </a:p>
          <a:p>
            <a:endParaRPr lang="en-GB" baseline="0" dirty="0" smtClean="0"/>
          </a:p>
          <a:p>
            <a:r>
              <a:rPr lang="en-GB" sz="1300" dirty="0"/>
              <a:t>intended for </a:t>
            </a:r>
            <a:r>
              <a:rPr lang="en-GB" sz="1300" b="1" dirty="0"/>
              <a:t>decision makers </a:t>
            </a:r>
            <a:r>
              <a:rPr lang="en-GB" sz="1300" dirty="0"/>
              <a:t>and </a:t>
            </a:r>
            <a:r>
              <a:rPr lang="en-GB" sz="1300" b="1" dirty="0"/>
              <a:t>program advisors in implementing agencies </a:t>
            </a:r>
            <a:r>
              <a:rPr lang="en-GB" sz="1300" dirty="0"/>
              <a:t>involved in, or </a:t>
            </a:r>
            <a:r>
              <a:rPr lang="en-GB" sz="1300" b="1" dirty="0"/>
              <a:t>intending to begin, school construction in hazard-prone areas.</a:t>
            </a:r>
          </a:p>
          <a:p>
            <a:r>
              <a:rPr lang="en-GB" sz="1300" dirty="0"/>
              <a:t>It will be </a:t>
            </a:r>
            <a:r>
              <a:rPr lang="en-GB" sz="1300" b="1" dirty="0"/>
              <a:t>primarily intended for development actors </a:t>
            </a:r>
            <a:r>
              <a:rPr lang="en-GB" sz="1300" dirty="0"/>
              <a:t>– the development and humanitarian organizations building and repairing learning facilities – as well as </a:t>
            </a:r>
            <a:r>
              <a:rPr lang="en-GB" sz="1300" b="1" dirty="0"/>
              <a:t>government bodies </a:t>
            </a:r>
            <a:r>
              <a:rPr lang="en-GB" sz="1300" dirty="0"/>
              <a:t>seeking to introduce or oversee community-based school construction programs. The guide also will provide insight for</a:t>
            </a:r>
          </a:p>
          <a:p>
            <a:r>
              <a:rPr lang="en-GB" sz="1300" b="1" dirty="0"/>
              <a:t>community disaster risk reduction and disaster management practitioners </a:t>
            </a:r>
            <a:r>
              <a:rPr lang="en-GB" sz="1300" dirty="0"/>
              <a:t>within the education sector.</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4</a:t>
            </a:fld>
            <a:endParaRPr lang="en-GB"/>
          </a:p>
        </p:txBody>
      </p:sp>
    </p:spTree>
    <p:extLst>
      <p:ext uri="{BB962C8B-B14F-4D97-AF65-F5344CB8AC3E}">
        <p14:creationId xmlns:p14="http://schemas.microsoft.com/office/powerpoint/2010/main" val="243312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will it include </a:t>
            </a:r>
          </a:p>
          <a:p>
            <a:pPr defTabSz="990570"/>
            <a:r>
              <a:rPr lang="en-GB" sz="1300" dirty="0"/>
              <a:t>The document is divided into </a:t>
            </a:r>
            <a:r>
              <a:rPr lang="en-GB" sz="1300" b="1" dirty="0"/>
              <a:t>three sections</a:t>
            </a:r>
            <a:r>
              <a:rPr lang="en-GB" sz="1300" dirty="0"/>
              <a:t>:</a:t>
            </a:r>
          </a:p>
          <a:p>
            <a:pPr marL="185732" indent="-185732" defTabSz="990570">
              <a:buFont typeface="Arial" panose="020B0604020202020204" pitchFamily="34" charset="0"/>
              <a:buChar char="•"/>
            </a:pPr>
            <a:r>
              <a:rPr lang="en-GB" sz="1300" dirty="0"/>
              <a:t>an introduction, </a:t>
            </a:r>
          </a:p>
          <a:p>
            <a:pPr marL="185732" indent="-185732" defTabSz="990570">
              <a:buFont typeface="Arial" panose="020B0604020202020204" pitchFamily="34" charset="0"/>
              <a:buChar char="•"/>
            </a:pPr>
            <a:r>
              <a:rPr lang="en-GB" sz="1300" dirty="0"/>
              <a:t>an overview of a community-based construction process, </a:t>
            </a:r>
          </a:p>
          <a:p>
            <a:pPr marL="185732" indent="-185732" defTabSz="990570">
              <a:buFont typeface="Arial" panose="020B0604020202020204" pitchFamily="34" charset="0"/>
              <a:buChar char="•"/>
            </a:pPr>
            <a:r>
              <a:rPr lang="en-GB" sz="1300" dirty="0"/>
              <a:t>and a detailed description of stages of construction — mobilisation, planning, design, construction, and post-construction. </a:t>
            </a:r>
          </a:p>
          <a:p>
            <a:pPr defTabSz="990570"/>
            <a:r>
              <a:rPr lang="en-GB" sz="1300" dirty="0"/>
              <a:t>For each stage, the document describes </a:t>
            </a:r>
            <a:r>
              <a:rPr lang="en-GB" sz="1300" b="1" dirty="0"/>
              <a:t>key activities and considerations</a:t>
            </a:r>
            <a:r>
              <a:rPr lang="en-GB" sz="1300" dirty="0"/>
              <a:t>, as well as </a:t>
            </a:r>
            <a:r>
              <a:rPr lang="en-GB" sz="1300" b="1" dirty="0"/>
              <a:t>opportunities and challenges </a:t>
            </a:r>
            <a:r>
              <a:rPr lang="en-GB" sz="1300" dirty="0"/>
              <a:t>central to a community-based approach highlighted and case studies throughout the document. </a:t>
            </a:r>
          </a:p>
          <a:p>
            <a:pPr defTabSz="990570"/>
            <a:r>
              <a:rPr lang="en-GB" sz="1300" dirty="0"/>
              <a:t>While reading the document from start to finish is recommended, each section and stage of construction can be read independently. </a:t>
            </a:r>
          </a:p>
          <a:p>
            <a:endParaRPr lang="en-GB" dirty="0" smtClean="0"/>
          </a:p>
          <a:p>
            <a:r>
              <a:rPr lang="en-GB" sz="1300" dirty="0"/>
              <a:t>guide </a:t>
            </a:r>
            <a:r>
              <a:rPr lang="en-GB" sz="1300" b="1" dirty="0"/>
              <a:t>specifically addresses the school building’s capacity to withstand natural hazards</a:t>
            </a:r>
            <a:r>
              <a:rPr lang="en-GB" sz="1300" dirty="0"/>
              <a:t>: floods, earthquakes, landslides, cyclones, and high winds. </a:t>
            </a:r>
          </a:p>
          <a:p>
            <a:r>
              <a:rPr lang="en-GB" sz="1300" dirty="0"/>
              <a:t>Even though </a:t>
            </a:r>
            <a:r>
              <a:rPr lang="en-GB" sz="1300" b="1" dirty="0"/>
              <a:t>school safety in conflict zones or amongst threats of terrorism will not be covered in depth, </a:t>
            </a:r>
            <a:r>
              <a:rPr lang="en-GB" sz="1300" dirty="0"/>
              <a:t>some </a:t>
            </a:r>
            <a:r>
              <a:rPr lang="en-GB" sz="1300" b="1" dirty="0"/>
              <a:t>vignettes will provide guidance </a:t>
            </a:r>
            <a:r>
              <a:rPr lang="en-GB" sz="1300" dirty="0"/>
              <a:t>for these situations.</a:t>
            </a:r>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5</a:t>
            </a:fld>
            <a:endParaRPr lang="en-GB"/>
          </a:p>
        </p:txBody>
      </p:sp>
    </p:spTree>
    <p:extLst>
      <p:ext uri="{BB962C8B-B14F-4D97-AF65-F5344CB8AC3E}">
        <p14:creationId xmlns:p14="http://schemas.microsoft.com/office/powerpoint/2010/main" val="69136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steps ;</a:t>
            </a:r>
          </a:p>
          <a:p>
            <a:endParaRPr lang="en-GB" dirty="0" smtClean="0"/>
          </a:p>
          <a:p>
            <a:pPr marL="309553" indent="-309553">
              <a:buFont typeface="Arial" panose="020B0604020202020204" pitchFamily="34" charset="0"/>
              <a:buChar char="•"/>
            </a:pPr>
            <a:r>
              <a:rPr lang="en-GB" sz="1300" dirty="0"/>
              <a:t>Published - May 2015  as a “Consultative Edition”</a:t>
            </a:r>
          </a:p>
          <a:p>
            <a:pPr marL="309553" indent="-309553">
              <a:buFont typeface="Arial" panose="020B0604020202020204" pitchFamily="34" charset="0"/>
              <a:buChar char="•"/>
            </a:pPr>
            <a:r>
              <a:rPr lang="en-GB" sz="1300" dirty="0"/>
              <a:t>Over the next year collecting feedback from development actors, government bodies, and communities using the guidance – </a:t>
            </a:r>
          </a:p>
          <a:p>
            <a:pPr marL="804838" lvl="1" indent="-309553">
              <a:buFont typeface="Arial" panose="020B0604020202020204" pitchFamily="34" charset="0"/>
              <a:buChar char="•"/>
            </a:pPr>
            <a:r>
              <a:rPr lang="en-GB" sz="1300" dirty="0"/>
              <a:t>Asking for those of you involved in community based school construction programmes to test the guide and provide feedback – or contribute further case studies </a:t>
            </a:r>
          </a:p>
          <a:p>
            <a:pPr marL="804838" lvl="1" indent="-309553">
              <a:buFont typeface="Arial" panose="020B0604020202020204" pitchFamily="34" charset="0"/>
              <a:buChar char="•"/>
            </a:pPr>
            <a:r>
              <a:rPr lang="en-GB" sz="1300" dirty="0"/>
              <a:t>Looking for this to be tested on different type of projects – scale and complexity and locations by a variety of different types of organisations in both  the development and humanitarian context </a:t>
            </a:r>
          </a:p>
          <a:p>
            <a:pPr marL="804838" lvl="1" indent="-309553">
              <a:buFont typeface="Arial" panose="020B0604020202020204" pitchFamily="34" charset="0"/>
              <a:buChar char="•"/>
            </a:pPr>
            <a:r>
              <a:rPr lang="en-GB" sz="1300" dirty="0"/>
              <a:t>Feedback on each of the sections – what are the most useful – don’t have to use the whole guide – could just review /test a particular section </a:t>
            </a:r>
          </a:p>
          <a:p>
            <a:pPr marL="495285" lvl="1"/>
            <a:r>
              <a:rPr lang="en-GB" sz="1300" dirty="0"/>
              <a:t>OPPORTUNITY FOR YOU TO INFLUENCE </a:t>
            </a:r>
          </a:p>
          <a:p>
            <a:pPr marL="804838" lvl="1" indent="-309553">
              <a:buFont typeface="Arial" panose="020B0604020202020204" pitchFamily="34" charset="0"/>
              <a:buChar char="•"/>
            </a:pPr>
            <a:r>
              <a:rPr lang="en-GB" sz="1300" dirty="0"/>
              <a:t>At the end of the day we don’t want people just to read it – we would like people to use it ……</a:t>
            </a:r>
          </a:p>
          <a:p>
            <a:pPr marL="804838" lvl="1" indent="-309553">
              <a:buFont typeface="Arial" panose="020B0604020202020204" pitchFamily="34" charset="0"/>
              <a:buChar char="•"/>
            </a:pPr>
            <a:r>
              <a:rPr lang="en-GB" sz="1300" dirty="0"/>
              <a:t>Anyone contributing to this will be officially accredited …..</a:t>
            </a:r>
          </a:p>
          <a:p>
            <a:endParaRPr lang="en-GB" sz="1300" dirty="0"/>
          </a:p>
          <a:p>
            <a:r>
              <a:rPr lang="en-GB" sz="1300" dirty="0"/>
              <a:t>Future editions  - dependent on feedback </a:t>
            </a:r>
          </a:p>
          <a:p>
            <a:pPr marL="185732" indent="-185732">
              <a:buFont typeface="Arial" panose="020B0604020202020204" pitchFamily="34" charset="0"/>
              <a:buChar char="•"/>
            </a:pPr>
            <a:r>
              <a:rPr lang="en-GB" sz="1300" dirty="0"/>
              <a:t>Languages</a:t>
            </a:r>
          </a:p>
          <a:p>
            <a:pPr marL="185732" indent="-185732">
              <a:buFont typeface="Arial" panose="020B0604020202020204" pitchFamily="34" charset="0"/>
              <a:buChar char="•"/>
            </a:pPr>
            <a:r>
              <a:rPr lang="en-GB" sz="1300" dirty="0"/>
              <a:t>Format – on-line / video</a:t>
            </a:r>
          </a:p>
          <a:p>
            <a:pPr marL="185732" indent="-185732">
              <a:buFont typeface="Arial" panose="020B0604020202020204" pitchFamily="34" charset="0"/>
              <a:buChar char="•"/>
            </a:pPr>
            <a:endParaRPr lang="en-GB" sz="1300" dirty="0"/>
          </a:p>
          <a:p>
            <a:pPr marL="1795407" lvl="3" indent="-309553">
              <a:buFont typeface="Arial" panose="020B0604020202020204" pitchFamily="34" charset="0"/>
              <a:buChar char="•"/>
            </a:pPr>
            <a:endParaRPr lang="en-GB" sz="1300"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6</a:t>
            </a:fld>
            <a:endParaRPr lang="en-GB"/>
          </a:p>
        </p:txBody>
      </p:sp>
    </p:spTree>
    <p:extLst>
      <p:ext uri="{BB962C8B-B14F-4D97-AF65-F5344CB8AC3E}">
        <p14:creationId xmlns:p14="http://schemas.microsoft.com/office/powerpoint/2010/main" val="168939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steps ;</a:t>
            </a:r>
          </a:p>
          <a:p>
            <a:endParaRPr lang="en-GB" dirty="0" smtClean="0"/>
          </a:p>
          <a:p>
            <a:pPr marL="309553" indent="-309553">
              <a:buFont typeface="Arial" panose="020B0604020202020204" pitchFamily="34" charset="0"/>
              <a:buChar char="•"/>
            </a:pPr>
            <a:r>
              <a:rPr lang="en-GB" sz="1300" dirty="0"/>
              <a:t>Published - May 2015  as a “Consultative Edition”</a:t>
            </a:r>
          </a:p>
          <a:p>
            <a:pPr marL="309553" indent="-309553">
              <a:buFont typeface="Arial" panose="020B0604020202020204" pitchFamily="34" charset="0"/>
              <a:buChar char="•"/>
            </a:pPr>
            <a:r>
              <a:rPr lang="en-GB" sz="1300" dirty="0"/>
              <a:t>Over the next year collecting feedback from development actors, government bodies, and communities using the guidance – </a:t>
            </a:r>
          </a:p>
          <a:p>
            <a:pPr marL="804838" lvl="1" indent="-309553">
              <a:buFont typeface="Arial" panose="020B0604020202020204" pitchFamily="34" charset="0"/>
              <a:buChar char="•"/>
            </a:pPr>
            <a:r>
              <a:rPr lang="en-GB" sz="1300" dirty="0"/>
              <a:t>Asking for those of you involved in community based school construction programmes to test the guide and provide feedback – or contribute further case studies </a:t>
            </a:r>
          </a:p>
          <a:p>
            <a:pPr marL="804838" lvl="1" indent="-309553">
              <a:buFont typeface="Arial" panose="020B0604020202020204" pitchFamily="34" charset="0"/>
              <a:buChar char="•"/>
            </a:pPr>
            <a:r>
              <a:rPr lang="en-GB" sz="1300" dirty="0"/>
              <a:t>Looking for this to be tested on different type of projects – scale and complexity and locations by a variety of different types of organisations in both  the development and humanitarian context </a:t>
            </a:r>
          </a:p>
          <a:p>
            <a:pPr marL="804838" lvl="1" indent="-309553">
              <a:buFont typeface="Arial" panose="020B0604020202020204" pitchFamily="34" charset="0"/>
              <a:buChar char="•"/>
            </a:pPr>
            <a:r>
              <a:rPr lang="en-GB" sz="1300" dirty="0"/>
              <a:t>Feedback on each of the sections – what are the most useful – don’t have to use the whole guide – could just review /test a particular section </a:t>
            </a:r>
          </a:p>
          <a:p>
            <a:pPr marL="804838" lvl="1" indent="-309553">
              <a:buFont typeface="Arial" panose="020B0604020202020204" pitchFamily="34" charset="0"/>
              <a:buChar char="•"/>
            </a:pPr>
            <a:r>
              <a:rPr lang="en-GB" sz="1300" dirty="0"/>
              <a:t>If you would like to start using it now we can provide you with the text ….</a:t>
            </a:r>
          </a:p>
          <a:p>
            <a:pPr marL="495285" lvl="1"/>
            <a:r>
              <a:rPr lang="en-GB" sz="1300" dirty="0"/>
              <a:t>OPPORTUNITY FOR YOU TO INFLUENCE </a:t>
            </a:r>
          </a:p>
          <a:p>
            <a:pPr marL="804838" lvl="1" indent="-309553">
              <a:buFont typeface="Arial" panose="020B0604020202020204" pitchFamily="34" charset="0"/>
              <a:buChar char="•"/>
            </a:pPr>
            <a:r>
              <a:rPr lang="en-GB" sz="1300" dirty="0"/>
              <a:t>At the end of the day we don’t want people just to read it – we would like people to use it ……</a:t>
            </a:r>
          </a:p>
          <a:p>
            <a:pPr marL="804838" lvl="1" indent="-309553">
              <a:buFont typeface="Arial" panose="020B0604020202020204" pitchFamily="34" charset="0"/>
              <a:buChar char="•"/>
            </a:pPr>
            <a:r>
              <a:rPr lang="en-GB" sz="1300" dirty="0"/>
              <a:t>Anyone contributing to this will be officially accredited …..</a:t>
            </a:r>
          </a:p>
          <a:p>
            <a:endParaRPr lang="en-GB" sz="1300" dirty="0"/>
          </a:p>
          <a:p>
            <a:r>
              <a:rPr lang="en-GB" sz="1300" dirty="0"/>
              <a:t>Future editions  - dependent on feedback </a:t>
            </a:r>
          </a:p>
          <a:p>
            <a:pPr marL="185732" indent="-185732">
              <a:buFont typeface="Arial" panose="020B0604020202020204" pitchFamily="34" charset="0"/>
              <a:buChar char="•"/>
            </a:pPr>
            <a:r>
              <a:rPr lang="en-GB" sz="1300" dirty="0"/>
              <a:t>Languages</a:t>
            </a:r>
          </a:p>
          <a:p>
            <a:pPr marL="185732" indent="-185732">
              <a:buFont typeface="Arial" panose="020B0604020202020204" pitchFamily="34" charset="0"/>
              <a:buChar char="•"/>
            </a:pPr>
            <a:r>
              <a:rPr lang="en-GB" sz="1300" dirty="0"/>
              <a:t>Format – on-line / video</a:t>
            </a:r>
          </a:p>
          <a:p>
            <a:pPr marL="185732" indent="-185732">
              <a:buFont typeface="Arial" panose="020B0604020202020204" pitchFamily="34" charset="0"/>
              <a:buChar char="•"/>
            </a:pPr>
            <a:endParaRPr lang="en-GB" sz="1300" dirty="0"/>
          </a:p>
          <a:p>
            <a:pPr marL="1795407" lvl="3" indent="-309553">
              <a:buFont typeface="Arial" panose="020B0604020202020204" pitchFamily="34" charset="0"/>
              <a:buChar char="•"/>
            </a:pPr>
            <a:endParaRPr lang="en-GB" sz="1300"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4F715D68-EA9D-4343-94C5-6F6ECDE92F63}" type="slidenum">
              <a:rPr lang="en-GB" smtClean="0"/>
              <a:t>7</a:t>
            </a:fld>
            <a:endParaRPr lang="en-GB"/>
          </a:p>
        </p:txBody>
      </p:sp>
    </p:spTree>
    <p:extLst>
      <p:ext uri="{BB962C8B-B14F-4D97-AF65-F5344CB8AC3E}">
        <p14:creationId xmlns:p14="http://schemas.microsoft.com/office/powerpoint/2010/main" val="349308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256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171914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419425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25B53-762B-4D44-AE40-96E6D935161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71215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25B53-762B-4D44-AE40-96E6D9351619}" type="datetimeFigureOut">
              <a:rPr lang="en-GB" smtClean="0"/>
              <a:t>05/12/2016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6948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A25B53-762B-4D44-AE40-96E6D935161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368015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25B53-762B-4D44-AE40-96E6D9351619}" type="datetimeFigureOut">
              <a:rPr lang="en-GB" smtClean="0"/>
              <a:t>05/12/2016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130041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A25B53-762B-4D44-AE40-96E6D9351619}" type="datetimeFigureOut">
              <a:rPr lang="en-GB" smtClean="0"/>
              <a:t>05/12/2016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31217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25B53-762B-4D44-AE40-96E6D9351619}" type="datetimeFigureOut">
              <a:rPr lang="en-GB" smtClean="0"/>
              <a:t>05/12/2016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05811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5B53-762B-4D44-AE40-96E6D935161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72517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25B53-762B-4D44-AE40-96E6D9351619}" type="datetimeFigureOut">
              <a:rPr lang="en-GB" smtClean="0"/>
              <a:t>05/12/2016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D4437-AB84-4A0C-A37D-E2122B2B6920}" type="slidenum">
              <a:rPr lang="en-GB" smtClean="0"/>
              <a:t>‹#›</a:t>
            </a:fld>
            <a:endParaRPr lang="en-GB"/>
          </a:p>
        </p:txBody>
      </p:sp>
    </p:spTree>
    <p:extLst>
      <p:ext uri="{BB962C8B-B14F-4D97-AF65-F5344CB8AC3E}">
        <p14:creationId xmlns:p14="http://schemas.microsoft.com/office/powerpoint/2010/main" val="25600294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A25B53-762B-4D44-AE40-96E6D9351619}" type="datetimeFigureOut">
              <a:rPr lang="en-GB" smtClean="0"/>
              <a:t>05/12/2016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D4437-AB84-4A0C-A37D-E2122B2B6920}" type="slidenum">
              <a:rPr lang="en-GB" smtClean="0"/>
              <a:t>‹#›</a:t>
            </a:fld>
            <a:endParaRPr lang="en-GB"/>
          </a:p>
        </p:txBody>
      </p:sp>
    </p:spTree>
    <p:extLst>
      <p:ext uri="{BB962C8B-B14F-4D97-AF65-F5344CB8AC3E}">
        <p14:creationId xmlns:p14="http://schemas.microsoft.com/office/powerpoint/2010/main" val="2610796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9.jpeg"/><Relationship Id="rId11"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jpeg"/><Relationship Id="rId15" Type="http://schemas.openxmlformats.org/officeDocument/2006/relationships/image" Target="../media/image17.png"/><Relationship Id="rId16" Type="http://schemas.openxmlformats.org/officeDocument/2006/relationships/image" Target="../media/image18.jpeg"/><Relationship Id="rId1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hyperlink" Target="mailto:haykley.gryc@arup.com"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575"/>
            <a:ext cx="9143999" cy="605884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sp>
        <p:nvSpPr>
          <p:cNvPr id="7" name="TextBox 6"/>
          <p:cNvSpPr txBox="1"/>
          <p:nvPr/>
        </p:nvSpPr>
        <p:spPr>
          <a:xfrm>
            <a:off x="0" y="3129280"/>
            <a:ext cx="9143999" cy="2739211"/>
          </a:xfrm>
          <a:prstGeom prst="rect">
            <a:avLst/>
          </a:prstGeom>
          <a:solidFill>
            <a:srgbClr val="00CC99">
              <a:alpha val="75000"/>
            </a:srgbClr>
          </a:solidFill>
        </p:spPr>
        <p:txBody>
          <a:bodyPr wrap="square" rtlCol="0">
            <a:spAutoFit/>
          </a:bodyPr>
          <a:lstStyle/>
          <a:p>
            <a:r>
              <a:rPr lang="en-GB" sz="6000" b="1" dirty="0" smtClean="0">
                <a:solidFill>
                  <a:schemeClr val="bg1"/>
                </a:solidFill>
              </a:rPr>
              <a:t>Towards Safer School Construction </a:t>
            </a:r>
          </a:p>
          <a:p>
            <a:r>
              <a:rPr lang="en-GB" sz="3600" dirty="0" smtClean="0">
                <a:solidFill>
                  <a:schemeClr val="bg1"/>
                </a:solidFill>
              </a:rPr>
              <a:t>A community-based approach</a:t>
            </a:r>
          </a:p>
          <a:p>
            <a:r>
              <a:rPr lang="en-GB" sz="1600" dirty="0" smtClean="0">
                <a:solidFill>
                  <a:schemeClr val="bg1"/>
                </a:solidFill>
              </a:rPr>
              <a:t>Hayley Gryc – Arup International Development  </a:t>
            </a:r>
            <a:endParaRPr lang="en-GB" sz="1600" dirty="0">
              <a:solidFill>
                <a:schemeClr val="bg1"/>
              </a:solidFill>
            </a:endParaRPr>
          </a:p>
        </p:txBody>
      </p: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43356" y="-11576"/>
            <a:ext cx="2415884" cy="555585"/>
          </a:xfrm>
          <a:prstGeom prst="rect">
            <a:avLst/>
          </a:prstGeom>
        </p:spPr>
      </p:pic>
    </p:spTree>
    <p:extLst>
      <p:ext uri="{BB962C8B-B14F-4D97-AF65-F5344CB8AC3E}">
        <p14:creationId xmlns:p14="http://schemas.microsoft.com/office/powerpoint/2010/main" val="1916417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8912" y="366298"/>
            <a:ext cx="5158408" cy="500790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3173" y="2635841"/>
            <a:ext cx="3383454" cy="2537590"/>
          </a:xfrm>
          <a:prstGeom prst="rect">
            <a:avLst/>
          </a:prstGeom>
        </p:spPr>
      </p:pic>
      <p:pic>
        <p:nvPicPr>
          <p:cNvPr id="12" name="Picture 1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3173" y="0"/>
            <a:ext cx="3383455" cy="2548093"/>
          </a:xfrm>
          <a:prstGeom prst="rect">
            <a:avLst/>
          </a:prstGeom>
        </p:spPr>
      </p:pic>
      <p:sp>
        <p:nvSpPr>
          <p:cNvPr id="14" name="Rectangle 13"/>
          <p:cNvSpPr/>
          <p:nvPr/>
        </p:nvSpPr>
        <p:spPr>
          <a:xfrm>
            <a:off x="383173" y="2328278"/>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5" name="Rectangle 14"/>
          <p:cNvSpPr/>
          <p:nvPr/>
        </p:nvSpPr>
        <p:spPr>
          <a:xfrm>
            <a:off x="351583" y="5571830"/>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
        <p:nvSpPr>
          <p:cNvPr id="16" name="TextBox 15"/>
          <p:cNvSpPr txBox="1"/>
          <p:nvPr/>
        </p:nvSpPr>
        <p:spPr>
          <a:xfrm>
            <a:off x="0" y="5173431"/>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Purpose of the Guide </a:t>
            </a:r>
            <a:endParaRPr lang="en-GB" sz="3600" dirty="0">
              <a:solidFill>
                <a:schemeClr val="bg1"/>
              </a:solidFill>
            </a:endParaRPr>
          </a:p>
        </p:txBody>
      </p:sp>
      <p:sp>
        <p:nvSpPr>
          <p:cNvPr id="17" name="Rectangle 16"/>
          <p:cNvSpPr/>
          <p:nvPr/>
        </p:nvSpPr>
        <p:spPr>
          <a:xfrm>
            <a:off x="401582" y="4914584"/>
            <a:ext cx="1848583" cy="215444"/>
          </a:xfrm>
          <a:prstGeom prst="rect">
            <a:avLst/>
          </a:prstGeom>
        </p:spPr>
        <p:txBody>
          <a:bodyPr wrap="none">
            <a:spAutoFit/>
          </a:bodyPr>
          <a:lstStyle/>
          <a:p>
            <a:r>
              <a:rPr lang="en-GB" sz="800" dirty="0">
                <a:solidFill>
                  <a:schemeClr val="bg1"/>
                </a:solidFill>
                <a:latin typeface="MyriadPro-Light"/>
              </a:rPr>
              <a:t>Photographer: Claudio Osorio, INEE</a:t>
            </a:r>
            <a:endParaRPr lang="en-GB" dirty="0">
              <a:solidFill>
                <a:schemeClr val="bg1"/>
              </a:solidFill>
            </a:endParaRPr>
          </a:p>
        </p:txBody>
      </p:sp>
    </p:spTree>
    <p:extLst>
      <p:ext uri="{BB962C8B-B14F-4D97-AF65-F5344CB8AC3E}">
        <p14:creationId xmlns:p14="http://schemas.microsoft.com/office/powerpoint/2010/main" val="6760457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a:blip r:embed="rId3" cstate="email">
            <a:extLst>
              <a:ext uri="{28A0092B-C50C-407E-A947-70E740481C1C}">
                <a14:useLocalDpi xmlns:a14="http://schemas.microsoft.com/office/drawing/2010/main"/>
              </a:ext>
            </a:extLst>
          </a:blip>
          <a:stretch>
            <a:fillRect/>
          </a:stretch>
        </p:blipFill>
        <p:spPr>
          <a:xfrm>
            <a:off x="11506928" y="1831626"/>
            <a:ext cx="2705735" cy="202946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0" name="TextBox 9"/>
          <p:cNvSpPr txBox="1"/>
          <p:nvPr/>
        </p:nvSpPr>
        <p:spPr>
          <a:xfrm>
            <a:off x="0" y="5173431"/>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How was it developed </a:t>
            </a:r>
            <a:endParaRPr lang="en-GB" sz="3600" dirty="0">
              <a:solidFill>
                <a:schemeClr val="bg1"/>
              </a:solidFill>
            </a:endParaRPr>
          </a:p>
        </p:txBody>
      </p:sp>
      <p:pic>
        <p:nvPicPr>
          <p:cNvPr id="13" name="Content Placeholder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4303" y="284757"/>
            <a:ext cx="2162122" cy="3056288"/>
          </a:xfrm>
          <a:prstGeom prst="rect">
            <a:avLst/>
          </a:prstGeom>
          <a:effectLst>
            <a:outerShdw blurRad="266700" dist="38100" dir="2700000">
              <a:srgbClr val="000000">
                <a:alpha val="43000"/>
              </a:srgbClr>
            </a:outerShdw>
          </a:effectLst>
        </p:spPr>
      </p:pic>
      <p:pic>
        <p:nvPicPr>
          <p:cNvPr id="15" name="Picture 14"/>
          <p:cNvPicPr/>
          <p:nvPr/>
        </p:nvPicPr>
        <p:blipFill>
          <a:blip r:embed="rId11" cstate="email">
            <a:extLst>
              <a:ext uri="{28A0092B-C50C-407E-A947-70E740481C1C}">
                <a14:useLocalDpi xmlns:a14="http://schemas.microsoft.com/office/drawing/2010/main"/>
              </a:ext>
            </a:extLst>
          </a:blip>
          <a:stretch>
            <a:fillRect/>
          </a:stretch>
        </p:blipFill>
        <p:spPr>
          <a:xfrm>
            <a:off x="2578867" y="290158"/>
            <a:ext cx="1633220" cy="2118360"/>
          </a:xfrm>
          <a:prstGeom prst="rect">
            <a:avLst/>
          </a:prstGeom>
        </p:spPr>
      </p:pic>
      <p:pic>
        <p:nvPicPr>
          <p:cNvPr id="12"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30793" y="1906692"/>
            <a:ext cx="2170115" cy="312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a:blip r:embed="rId13" cstate="email">
            <a:extLst>
              <a:ext uri="{28A0092B-C50C-407E-A947-70E740481C1C}">
                <a14:useLocalDpi xmlns:a14="http://schemas.microsoft.com/office/drawing/2010/main"/>
              </a:ext>
            </a:extLst>
          </a:blip>
          <a:stretch>
            <a:fillRect/>
          </a:stretch>
        </p:blipFill>
        <p:spPr>
          <a:xfrm>
            <a:off x="7132321" y="812239"/>
            <a:ext cx="1820120" cy="1976681"/>
          </a:xfrm>
          <a:prstGeom prst="rect">
            <a:avLst/>
          </a:prstGeom>
        </p:spPr>
      </p:pic>
      <p:sp>
        <p:nvSpPr>
          <p:cNvPr id="18" name="Rectangle 17"/>
          <p:cNvSpPr/>
          <p:nvPr/>
        </p:nvSpPr>
        <p:spPr>
          <a:xfrm>
            <a:off x="7103858" y="2586176"/>
            <a:ext cx="1116011" cy="215444"/>
          </a:xfrm>
          <a:prstGeom prst="rect">
            <a:avLst/>
          </a:prstGeom>
        </p:spPr>
        <p:txBody>
          <a:bodyPr wrap="none">
            <a:spAutoFit/>
          </a:bodyPr>
          <a:lstStyle/>
          <a:p>
            <a:r>
              <a:rPr lang="en-GB" sz="800" dirty="0">
                <a:solidFill>
                  <a:schemeClr val="bg1"/>
                </a:solidFill>
                <a:latin typeface="MyriadPro-Light"/>
              </a:rPr>
              <a:t>Photographer: </a:t>
            </a:r>
            <a:r>
              <a:rPr lang="en-GB" sz="800" dirty="0" smtClean="0">
                <a:solidFill>
                  <a:schemeClr val="bg1"/>
                </a:solidFill>
                <a:latin typeface="MyriadPro-Light"/>
              </a:rPr>
              <a:t> Arup</a:t>
            </a:r>
            <a:endParaRPr lang="en-GB" dirty="0">
              <a:solidFill>
                <a:schemeClr val="bg1"/>
              </a:solidFill>
            </a:endParaRPr>
          </a:p>
        </p:txBody>
      </p:sp>
      <p:pic>
        <p:nvPicPr>
          <p:cNvPr id="20" name="Picture 19" descr="DSC_0636.JPG"/>
          <p:cNvPicPr/>
          <p:nvPr/>
        </p:nvPicPr>
        <p:blipFill>
          <a:blip r:embed="rId14" cstate="email">
            <a:extLst>
              <a:ext uri="{28A0092B-C50C-407E-A947-70E740481C1C}">
                <a14:useLocalDpi xmlns:a14="http://schemas.microsoft.com/office/drawing/2010/main"/>
              </a:ext>
            </a:extLst>
          </a:blip>
          <a:stretch>
            <a:fillRect/>
          </a:stretch>
        </p:blipFill>
        <p:spPr>
          <a:xfrm>
            <a:off x="4532914" y="3535837"/>
            <a:ext cx="2143110" cy="1561394"/>
          </a:xfrm>
          <a:prstGeom prst="rect">
            <a:avLst/>
          </a:prstGeom>
        </p:spPr>
      </p:pic>
      <p:pic>
        <p:nvPicPr>
          <p:cNvPr id="14" name="Picture 13"/>
          <p:cNvPicPr/>
          <p:nvPr/>
        </p:nvPicPr>
        <p:blipFill>
          <a:blip r:embed="rId15" cstate="email">
            <a:extLst>
              <a:ext uri="{28A0092B-C50C-407E-A947-70E740481C1C}">
                <a14:useLocalDpi xmlns:a14="http://schemas.microsoft.com/office/drawing/2010/main"/>
              </a:ext>
            </a:extLst>
          </a:blip>
          <a:stretch>
            <a:fillRect/>
          </a:stretch>
        </p:blipFill>
        <p:spPr>
          <a:xfrm>
            <a:off x="430833" y="3379299"/>
            <a:ext cx="1215435" cy="1562634"/>
          </a:xfrm>
          <a:prstGeom prst="rect">
            <a:avLst/>
          </a:prstGeom>
        </p:spPr>
      </p:pic>
      <p:pic>
        <p:nvPicPr>
          <p:cNvPr id="22" name="Picture 21" descr="F:\WD SmartWare.swstor\994560APL077602\Volume.b2dc5449.0b50.11e3.9cc4.806e6f6e6963\Users\cvasquez\Desktop\0807-UNICEF-NYHQ\A-projects\E-Myanmar\phase3\CFS Phase III Photos\PEMCO\Laputta - Mi Chaung Ai\DSC02069.JPG"/>
          <p:cNvPicPr/>
          <p:nvPr/>
        </p:nvPicPr>
        <p:blipFill>
          <a:blip r:embed="rId16" cstate="email">
            <a:extLst>
              <a:ext uri="{28A0092B-C50C-407E-A947-70E740481C1C}">
                <a14:useLocalDpi xmlns:a14="http://schemas.microsoft.com/office/drawing/2010/main"/>
              </a:ext>
            </a:extLst>
          </a:blip>
          <a:srcRect/>
          <a:stretch>
            <a:fillRect/>
          </a:stretch>
        </p:blipFill>
        <p:spPr bwMode="auto">
          <a:xfrm>
            <a:off x="6864561" y="2923614"/>
            <a:ext cx="2087880" cy="1565910"/>
          </a:xfrm>
          <a:prstGeom prst="rect">
            <a:avLst/>
          </a:prstGeom>
          <a:noFill/>
          <a:ln>
            <a:noFill/>
          </a:ln>
        </p:spPr>
      </p:pic>
      <p:pic>
        <p:nvPicPr>
          <p:cNvPr id="23" name="Picture 22"/>
          <p:cNvPicPr/>
          <p:nvPr/>
        </p:nvPicPr>
        <p:blipFill>
          <a:blip r:embed="rId17" cstate="email">
            <a:extLst>
              <a:ext uri="{28A0092B-C50C-407E-A947-70E740481C1C}">
                <a14:useLocalDpi xmlns:a14="http://schemas.microsoft.com/office/drawing/2010/main"/>
              </a:ext>
            </a:extLst>
          </a:blip>
          <a:stretch>
            <a:fillRect/>
          </a:stretch>
        </p:blipFill>
        <p:spPr>
          <a:xfrm>
            <a:off x="4535292" y="455675"/>
            <a:ext cx="2140732" cy="2973482"/>
          </a:xfrm>
          <a:prstGeom prst="rect">
            <a:avLst/>
          </a:prstGeom>
        </p:spPr>
      </p:pic>
    </p:spTree>
    <p:extLst>
      <p:ext uri="{BB962C8B-B14F-4D97-AF65-F5344CB8AC3E}">
        <p14:creationId xmlns:p14="http://schemas.microsoft.com/office/powerpoint/2010/main" val="2164374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5848"/>
            <a:ext cx="9509760" cy="623645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3" name="Rectangle 12"/>
          <p:cNvSpPr/>
          <p:nvPr/>
        </p:nvSpPr>
        <p:spPr>
          <a:xfrm>
            <a:off x="0" y="5845162"/>
            <a:ext cx="2015295" cy="215444"/>
          </a:xfrm>
          <a:prstGeom prst="rect">
            <a:avLst/>
          </a:prstGeom>
        </p:spPr>
        <p:txBody>
          <a:bodyPr wrap="none">
            <a:spAutoFit/>
          </a:bodyPr>
          <a:lstStyle/>
          <a:p>
            <a:r>
              <a:rPr lang="en-GB" sz="800" dirty="0">
                <a:solidFill>
                  <a:schemeClr val="bg1"/>
                </a:solidFill>
                <a:latin typeface="MyriadPro-Light"/>
              </a:rPr>
              <a:t>Photographer: </a:t>
            </a:r>
            <a:r>
              <a:rPr lang="en-GB" sz="800" dirty="0" err="1">
                <a:solidFill>
                  <a:schemeClr val="bg1"/>
                </a:solidFill>
                <a:latin typeface="MyriadPro-Light"/>
              </a:rPr>
              <a:t>Sanjaya</a:t>
            </a:r>
            <a:r>
              <a:rPr lang="en-GB" sz="800" dirty="0">
                <a:solidFill>
                  <a:schemeClr val="bg1"/>
                </a:solidFill>
                <a:latin typeface="MyriadPro-Light"/>
              </a:rPr>
              <a:t> Bhatia, UNISDR</a:t>
            </a:r>
            <a:endParaRPr lang="en-GB" dirty="0">
              <a:solidFill>
                <a:schemeClr val="bg1"/>
              </a:solidFill>
            </a:endParaRPr>
          </a:p>
        </p:txBody>
      </p:sp>
      <p:sp>
        <p:nvSpPr>
          <p:cNvPr id="14" name="TextBox 13"/>
          <p:cNvSpPr txBox="1"/>
          <p:nvPr/>
        </p:nvSpPr>
        <p:spPr>
          <a:xfrm>
            <a:off x="0" y="5173431"/>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Who is it for?</a:t>
            </a:r>
            <a:endParaRPr lang="en-GB" sz="3600" dirty="0">
              <a:solidFill>
                <a:schemeClr val="bg1"/>
              </a:solidFill>
            </a:endParaRPr>
          </a:p>
        </p:txBody>
      </p:sp>
    </p:spTree>
    <p:extLst>
      <p:ext uri="{BB962C8B-B14F-4D97-AF65-F5344CB8AC3E}">
        <p14:creationId xmlns:p14="http://schemas.microsoft.com/office/powerpoint/2010/main" val="22513677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670" y="243840"/>
            <a:ext cx="8430728" cy="3940680"/>
            <a:chOff x="2438400" y="365760"/>
            <a:chExt cx="8430728" cy="3940680"/>
          </a:xfrm>
        </p:grpSpPr>
        <p:pic>
          <p:nvPicPr>
            <p:cNvPr id="10" name="Picture 9"/>
            <p:cNvPicPr/>
            <p:nvPr/>
          </p:nvPicPr>
          <p:blipFill rotWithShape="1">
            <a:blip r:embed="rId3" cstate="email">
              <a:extLst>
                <a:ext uri="{28A0092B-C50C-407E-A947-70E740481C1C}">
                  <a14:useLocalDpi xmlns:a14="http://schemas.microsoft.com/office/drawing/2010/main"/>
                </a:ext>
              </a:extLst>
            </a:blip>
            <a:srcRect/>
            <a:stretch/>
          </p:blipFill>
          <p:spPr bwMode="auto">
            <a:xfrm>
              <a:off x="3215081" y="461570"/>
              <a:ext cx="7654047" cy="3844870"/>
            </a:xfrm>
            <a:prstGeom prst="rect">
              <a:avLst/>
            </a:prstGeom>
            <a:noFill/>
            <a:ln w="9525">
              <a:noFill/>
              <a:miter lim="800000"/>
              <a:headEnd/>
              <a:tailEnd/>
            </a:ln>
          </p:spPr>
        </p:pic>
        <p:grpSp>
          <p:nvGrpSpPr>
            <p:cNvPr id="3" name="Group 2"/>
            <p:cNvGrpSpPr/>
            <p:nvPr/>
          </p:nvGrpSpPr>
          <p:grpSpPr>
            <a:xfrm>
              <a:off x="2438400" y="365760"/>
              <a:ext cx="979342" cy="3352800"/>
              <a:chOff x="2438400" y="365760"/>
              <a:chExt cx="979342" cy="3352800"/>
            </a:xfrm>
          </p:grpSpPr>
          <p:sp>
            <p:nvSpPr>
              <p:cNvPr id="2" name="Rectangle 1"/>
              <p:cNvSpPr/>
              <p:nvPr/>
            </p:nvSpPr>
            <p:spPr>
              <a:xfrm>
                <a:off x="2438400" y="3139440"/>
                <a:ext cx="359523" cy="57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438400" y="365760"/>
                <a:ext cx="979342" cy="1060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pic>
        <p:nvPicPr>
          <p:cNvPr id="14" name="Picture 13"/>
          <p:cNvPicPr/>
          <p:nvPr/>
        </p:nvPicPr>
        <p:blipFill rotWithShape="1">
          <a:blip r:embed="rId10" cstate="email">
            <a:extLst>
              <a:ext uri="{28A0092B-C50C-407E-A947-70E740481C1C}">
                <a14:useLocalDpi xmlns:a14="http://schemas.microsoft.com/office/drawing/2010/main"/>
              </a:ext>
            </a:extLst>
          </a:blip>
          <a:srcRect/>
          <a:stretch/>
        </p:blipFill>
        <p:spPr bwMode="auto">
          <a:xfrm>
            <a:off x="5318700" y="2570646"/>
            <a:ext cx="2525336" cy="2589561"/>
          </a:xfrm>
          <a:prstGeom prst="rect">
            <a:avLst/>
          </a:prstGeom>
          <a:noFill/>
          <a:ln w="9525">
            <a:noFill/>
            <a:miter lim="800000"/>
            <a:headEnd/>
            <a:tailEnd/>
          </a:ln>
        </p:spPr>
      </p:pic>
      <p:sp>
        <p:nvSpPr>
          <p:cNvPr id="16" name="TextBox 15"/>
          <p:cNvSpPr txBox="1"/>
          <p:nvPr/>
        </p:nvSpPr>
        <p:spPr>
          <a:xfrm>
            <a:off x="0" y="5312641"/>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How to use the Guide</a:t>
            </a:r>
            <a:endParaRPr lang="en-GB" sz="3600" dirty="0">
              <a:solidFill>
                <a:schemeClr val="bg1"/>
              </a:solidFill>
            </a:endParaRPr>
          </a:p>
        </p:txBody>
      </p:sp>
      <p:sp>
        <p:nvSpPr>
          <p:cNvPr id="17" name="Right Arrow 16"/>
          <p:cNvSpPr/>
          <p:nvPr/>
        </p:nvSpPr>
        <p:spPr>
          <a:xfrm>
            <a:off x="4770120" y="3596640"/>
            <a:ext cx="457200" cy="345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1577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0" name="TextBox 9"/>
          <p:cNvSpPr txBox="1"/>
          <p:nvPr/>
        </p:nvSpPr>
        <p:spPr>
          <a:xfrm>
            <a:off x="0" y="5316716"/>
            <a:ext cx="9144000" cy="646331"/>
          </a:xfrm>
          <a:prstGeom prst="rect">
            <a:avLst/>
          </a:prstGeom>
          <a:solidFill>
            <a:srgbClr val="00CC99">
              <a:alpha val="75000"/>
            </a:srgbClr>
          </a:solidFill>
        </p:spPr>
        <p:txBody>
          <a:bodyPr wrap="square" rtlCol="0">
            <a:spAutoFit/>
          </a:bodyPr>
          <a:lstStyle/>
          <a:p>
            <a:r>
              <a:rPr lang="en-GB" sz="3600" dirty="0" smtClean="0">
                <a:solidFill>
                  <a:schemeClr val="bg1"/>
                </a:solidFill>
              </a:rPr>
              <a:t>Next Steps </a:t>
            </a:r>
            <a:endParaRPr lang="en-GB" sz="3600" dirty="0">
              <a:solidFill>
                <a:schemeClr val="bg1"/>
              </a:solidFill>
            </a:endParaRPr>
          </a:p>
        </p:txBody>
      </p:sp>
      <p:sp>
        <p:nvSpPr>
          <p:cNvPr id="2" name="TextBox 1"/>
          <p:cNvSpPr txBox="1"/>
          <p:nvPr/>
        </p:nvSpPr>
        <p:spPr>
          <a:xfrm>
            <a:off x="563297" y="544009"/>
            <a:ext cx="8231595" cy="3693319"/>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r>
              <a:rPr lang="en-GB" sz="2400" dirty="0" smtClean="0"/>
              <a:t>Published - </a:t>
            </a:r>
            <a:r>
              <a:rPr lang="en-GB" sz="2400" dirty="0"/>
              <a:t>May 2015 </a:t>
            </a:r>
            <a:r>
              <a:rPr lang="en-GB" sz="2400" dirty="0" smtClean="0"/>
              <a:t> as a “Consultative Edition”</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Over the next year collecting feedback from development </a:t>
            </a:r>
            <a:r>
              <a:rPr lang="en-GB" sz="2400" dirty="0"/>
              <a:t>actors, government bodies, and </a:t>
            </a:r>
            <a:r>
              <a:rPr lang="en-GB" sz="2400" dirty="0" smtClean="0"/>
              <a:t>communities using </a:t>
            </a:r>
            <a:r>
              <a:rPr lang="en-GB" sz="2400" dirty="0"/>
              <a:t>the </a:t>
            </a:r>
            <a:r>
              <a:rPr lang="en-GB" sz="2400" dirty="0" smtClean="0"/>
              <a:t>guidance</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If this is of interest or you have any further queries please contact me;</a:t>
            </a:r>
          </a:p>
          <a:p>
            <a:pPr lvl="1"/>
            <a:r>
              <a:rPr lang="en-GB" sz="2400" dirty="0"/>
              <a:t> </a:t>
            </a:r>
            <a:r>
              <a:rPr lang="en-GB" sz="2400" dirty="0" smtClean="0">
                <a:hlinkClick r:id="rId9"/>
              </a:rPr>
              <a:t>hayley.gryc@arup.com</a:t>
            </a:r>
            <a:r>
              <a:rPr lang="en-GB" sz="2400" dirty="0" smtClean="0"/>
              <a:t> </a:t>
            </a:r>
            <a:endParaRPr lang="en-GB" sz="2400" dirty="0"/>
          </a:p>
        </p:txBody>
      </p:sp>
    </p:spTree>
    <p:extLst>
      <p:ext uri="{BB962C8B-B14F-4D97-AF65-F5344CB8AC3E}">
        <p14:creationId xmlns:p14="http://schemas.microsoft.com/office/powerpoint/2010/main" val="14483429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9974" y="6503669"/>
            <a:ext cx="1130968" cy="25525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303" y="6060606"/>
            <a:ext cx="724305" cy="713901"/>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2408" y="6345760"/>
            <a:ext cx="1095515" cy="47412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1722" y="6426235"/>
            <a:ext cx="1584453" cy="322527"/>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4741" y="6111406"/>
            <a:ext cx="1080152" cy="667836"/>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28116" y="-11576"/>
            <a:ext cx="2415884" cy="555585"/>
          </a:xfrm>
          <a:prstGeom prst="rect">
            <a:avLst/>
          </a:prstGeom>
        </p:spPr>
      </p:pic>
      <p:sp>
        <p:nvSpPr>
          <p:cNvPr id="10" name="TextBox 9"/>
          <p:cNvSpPr txBox="1"/>
          <p:nvPr/>
        </p:nvSpPr>
        <p:spPr>
          <a:xfrm>
            <a:off x="0" y="1977414"/>
            <a:ext cx="9144000" cy="1754326"/>
          </a:xfrm>
          <a:prstGeom prst="rect">
            <a:avLst/>
          </a:prstGeom>
          <a:solidFill>
            <a:srgbClr val="00CC99">
              <a:alpha val="75000"/>
            </a:srgbClr>
          </a:solidFill>
        </p:spPr>
        <p:txBody>
          <a:bodyPr wrap="square" rtlCol="0">
            <a:spAutoFit/>
          </a:bodyPr>
          <a:lstStyle/>
          <a:p>
            <a:r>
              <a:rPr lang="en-GB" sz="3600" dirty="0" smtClean="0">
                <a:solidFill>
                  <a:schemeClr val="bg1"/>
                </a:solidFill>
              </a:rPr>
              <a:t>Thank you  - Any questions?</a:t>
            </a:r>
          </a:p>
          <a:p>
            <a:r>
              <a:rPr lang="en-GB" dirty="0" smtClean="0">
                <a:solidFill>
                  <a:schemeClr val="bg1"/>
                </a:solidFill>
              </a:rPr>
              <a:t>Hayley Gryc </a:t>
            </a:r>
          </a:p>
          <a:p>
            <a:r>
              <a:rPr lang="en-GB" dirty="0" smtClean="0">
                <a:solidFill>
                  <a:schemeClr val="bg1"/>
                </a:solidFill>
              </a:rPr>
              <a:t>Associate </a:t>
            </a:r>
          </a:p>
          <a:p>
            <a:r>
              <a:rPr lang="en-GB" dirty="0" smtClean="0">
                <a:solidFill>
                  <a:schemeClr val="bg1"/>
                </a:solidFill>
              </a:rPr>
              <a:t>Arup International Development </a:t>
            </a:r>
          </a:p>
          <a:p>
            <a:r>
              <a:rPr lang="en-GB" dirty="0" smtClean="0">
                <a:solidFill>
                  <a:schemeClr val="bg1"/>
                </a:solidFill>
              </a:rPr>
              <a:t>Hayley.gryc@arup.com</a:t>
            </a:r>
            <a:endParaRPr lang="en-GB" dirty="0">
              <a:solidFill>
                <a:schemeClr val="bg1"/>
              </a:solidFill>
            </a:endParaRPr>
          </a:p>
        </p:txBody>
      </p:sp>
    </p:spTree>
    <p:extLst>
      <p:ext uri="{BB962C8B-B14F-4D97-AF65-F5344CB8AC3E}">
        <p14:creationId xmlns:p14="http://schemas.microsoft.com/office/powerpoint/2010/main" val="34571667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835C2AF46804CA6EE9DFAE9F2777D" ma:contentTypeVersion="1" ma:contentTypeDescription="Create a new document." ma:contentTypeScope="" ma:versionID="a0b770e30c0932dc3ddc38f245e6383e">
  <xsd:schema xmlns:xsd="http://www.w3.org/2001/XMLSchema" xmlns:xs="http://www.w3.org/2001/XMLSchema" xmlns:p="http://schemas.microsoft.com/office/2006/metadata/properties" xmlns:ns2="028c6cad-67e0-425e-9037-666ac4244d56" targetNamespace="http://schemas.microsoft.com/office/2006/metadata/properties" ma:root="true" ma:fieldsID="0b699dddaf2ed853a23b532742844cc3" ns2:_="">
    <xsd:import namespace="028c6cad-67e0-425e-9037-666ac4244d56"/>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c6cad-67e0-425e-9037-666ac4244d56"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union memberTypes="dms:Text">
          <xsd:simpleType>
            <xsd:restriction base="dms:Choice">
              <xsd:enumeration value="Calculations"/>
              <xsd:enumeration value="Drawings"/>
              <xsd:enumeration value="Issued Documents"/>
              <xsd:enumeration value="Presentations"/>
              <xsd:enumeration value="Project Information Documents"/>
              <xsd:enumeration value="Project Photos"/>
              <xsd:enumeration value="Reports"/>
              <xsd:enumeration value="Specificatio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028c6cad-67e0-425e-9037-666ac4244d5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FD426C-AE5F-4487-89A2-629487C2A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c6cad-67e0-425e-9037-666ac4244d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E57BD0-40F3-415E-B2DD-6791235368AF}">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www.w3.org/XML/1998/namespace"/>
    <ds:schemaRef ds:uri="028c6cad-67e0-425e-9037-666ac4244d56"/>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FB6B3B7-3680-4B4D-BBF8-9A0EE981D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441</TotalTime>
  <Words>1461</Words>
  <Application>Microsoft Macintosh PowerPoint</Application>
  <PresentationFormat>On-screen Show (4:3)</PresentationFormat>
  <Paragraphs>127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Gryc</dc:creator>
  <cp:lastModifiedBy>Aparna Maladkar</cp:lastModifiedBy>
  <cp:revision>21</cp:revision>
  <cp:lastPrinted>2015-04-22T11:05:02Z</cp:lastPrinted>
  <dcterms:created xsi:type="dcterms:W3CDTF">2015-04-21T18:25:53Z</dcterms:created>
  <dcterms:modified xsi:type="dcterms:W3CDTF">2016-12-05T17:01:43Z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0x010100134835C2AF46804CA6EE9DFAE9F2777D</vt:lpwstr>
  </property>
</Properties>
</file>