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handoutMasterIdLst>
    <p:handoutMasterId r:id="rId15"/>
  </p:handoutMasterIdLst>
  <p:sldIdLst>
    <p:sldId id="256" r:id="rId5"/>
    <p:sldId id="280" r:id="rId6"/>
    <p:sldId id="281" r:id="rId7"/>
    <p:sldId id="277" r:id="rId8"/>
    <p:sldId id="278" r:id="rId9"/>
    <p:sldId id="272" r:id="rId10"/>
    <p:sldId id="274" r:id="rId11"/>
    <p:sldId id="279" r:id="rId12"/>
    <p:sldId id="269" r:id="rId13"/>
  </p:sldIdLst>
  <p:sldSz cx="10058400" cy="7772400"/>
  <p:notesSz cx="6858000" cy="91440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78">
          <p15:clr>
            <a:srgbClr val="A4A3A4"/>
          </p15:clr>
        </p15:guide>
        <p15:guide id="2" orient="horz" pos="4265">
          <p15:clr>
            <a:srgbClr val="A4A3A4"/>
          </p15:clr>
        </p15:guide>
        <p15:guide id="3" orient="horz" pos="134">
          <p15:clr>
            <a:srgbClr val="A4A3A4"/>
          </p15:clr>
        </p15:guide>
        <p15:guide id="4" orient="horz" pos="4665">
          <p15:clr>
            <a:srgbClr val="A4A3A4"/>
          </p15:clr>
        </p15:guide>
        <p15:guide id="5" orient="horz" pos="580">
          <p15:clr>
            <a:srgbClr val="A4A3A4"/>
          </p15:clr>
        </p15:guide>
        <p15:guide id="6" orient="horz" pos="986">
          <p15:clr>
            <a:srgbClr val="A4A3A4"/>
          </p15:clr>
        </p15:guide>
        <p15:guide id="7" pos="6203">
          <p15:clr>
            <a:srgbClr val="A4A3A4"/>
          </p15:clr>
        </p15:guide>
        <p15:guide id="8" pos="3168">
          <p15:clr>
            <a:srgbClr val="A4A3A4"/>
          </p15:clr>
        </p15:guide>
        <p15:guide id="9" pos="5451">
          <p15:clr>
            <a:srgbClr val="A4A3A4"/>
          </p15:clr>
        </p15:guide>
        <p15:guide id="10" pos="574">
          <p15:clr>
            <a:srgbClr val="A4A3A4"/>
          </p15:clr>
        </p15:guide>
        <p15:guide id="11" pos="2098">
          <p15:clr>
            <a:srgbClr val="A4A3A4"/>
          </p15:clr>
        </p15:guide>
        <p15:guide id="12" pos="1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fweg, Annika" initials="GA"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0" autoAdjust="0"/>
    <p:restoredTop sz="94280" autoAdjust="0"/>
  </p:normalViewPr>
  <p:slideViewPr>
    <p:cSldViewPr snapToGrid="0" snapToObjects="1">
      <p:cViewPr varScale="1">
        <p:scale>
          <a:sx n="62" d="100"/>
          <a:sy n="62" d="100"/>
        </p:scale>
        <p:origin x="-1872" y="-120"/>
      </p:cViewPr>
      <p:guideLst>
        <p:guide orient="horz" pos="2378"/>
        <p:guide orient="horz" pos="4265"/>
        <p:guide orient="horz" pos="134"/>
        <p:guide orient="horz" pos="4665"/>
        <p:guide orient="horz" pos="580"/>
        <p:guide orient="horz" pos="986"/>
        <p:guide pos="6203"/>
        <p:guide pos="3168"/>
        <p:guide pos="5451"/>
        <p:guide pos="574"/>
        <p:guide pos="2098"/>
        <p:guide pos="1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E8377D-C277-4243-890F-7D76210F3C08}" type="datetimeFigureOut">
              <a:rPr lang="en-US" smtClean="0"/>
              <a:t>10/11/2016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B7F2B3-4DAE-CA44-8BCF-1F2B32124916}" type="slidenum">
              <a:rPr lang="en-US" smtClean="0"/>
              <a:t>‹#›</a:t>
            </a:fld>
            <a:endParaRPr lang="en-US"/>
          </a:p>
        </p:txBody>
      </p:sp>
    </p:spTree>
    <p:extLst>
      <p:ext uri="{BB962C8B-B14F-4D97-AF65-F5344CB8AC3E}">
        <p14:creationId xmlns:p14="http://schemas.microsoft.com/office/powerpoint/2010/main" val="16379413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45E5E6-BD34-F249-9CFD-B38C07B14384}" type="datetimeFigureOut">
              <a:rPr lang="en-US" smtClean="0"/>
              <a:t>10/11/2016</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A5B7E7-E587-8349-8679-CA163636E320}" type="slidenum">
              <a:rPr lang="en-US" smtClean="0"/>
              <a:t>‹#›</a:t>
            </a:fld>
            <a:endParaRPr lang="en-US"/>
          </a:p>
        </p:txBody>
      </p:sp>
    </p:spTree>
    <p:extLst>
      <p:ext uri="{BB962C8B-B14F-4D97-AF65-F5344CB8AC3E}">
        <p14:creationId xmlns:p14="http://schemas.microsoft.com/office/powerpoint/2010/main" val="1778913294"/>
      </p:ext>
    </p:extLst>
  </p:cSld>
  <p:clrMap bg1="lt1" tx1="dk1" bg2="lt2" tx2="dk2" accent1="accent1" accent2="accent2" accent3="accent3" accent4="accent4" accent5="accent5" accent6="accent6" hlink="hlink" folHlink="folHlink"/>
  <p:hf hdr="0" ftr="0" dt="0"/>
  <p:notesStyle>
    <a:lvl1pPr marL="0" algn="l" defTabSz="509412" rtl="0" eaLnBrk="1" latinLnBrk="0" hangingPunct="1">
      <a:defRPr sz="1300" kern="1200">
        <a:solidFill>
          <a:schemeClr val="tx1"/>
        </a:solidFill>
        <a:latin typeface="+mn-lt"/>
        <a:ea typeface="+mn-ea"/>
        <a:cs typeface="+mn-cs"/>
      </a:defRPr>
    </a:lvl1pPr>
    <a:lvl2pPr marL="509412" algn="l" defTabSz="509412" rtl="0" eaLnBrk="1" latinLnBrk="0" hangingPunct="1">
      <a:defRPr sz="1300" kern="1200">
        <a:solidFill>
          <a:schemeClr val="tx1"/>
        </a:solidFill>
        <a:latin typeface="+mn-lt"/>
        <a:ea typeface="+mn-ea"/>
        <a:cs typeface="+mn-cs"/>
      </a:defRPr>
    </a:lvl2pPr>
    <a:lvl3pPr marL="1018824" algn="l" defTabSz="509412" rtl="0" eaLnBrk="1" latinLnBrk="0" hangingPunct="1">
      <a:defRPr sz="1300" kern="1200">
        <a:solidFill>
          <a:schemeClr val="tx1"/>
        </a:solidFill>
        <a:latin typeface="+mn-lt"/>
        <a:ea typeface="+mn-ea"/>
        <a:cs typeface="+mn-cs"/>
      </a:defRPr>
    </a:lvl3pPr>
    <a:lvl4pPr marL="1528237" algn="l" defTabSz="509412" rtl="0" eaLnBrk="1" latinLnBrk="0" hangingPunct="1">
      <a:defRPr sz="1300" kern="1200">
        <a:solidFill>
          <a:schemeClr val="tx1"/>
        </a:solidFill>
        <a:latin typeface="+mn-lt"/>
        <a:ea typeface="+mn-ea"/>
        <a:cs typeface="+mn-cs"/>
      </a:defRPr>
    </a:lvl4pPr>
    <a:lvl5pPr marL="2037649" algn="l" defTabSz="509412" rtl="0" eaLnBrk="1" latinLnBrk="0" hangingPunct="1">
      <a:defRPr sz="1300" kern="1200">
        <a:solidFill>
          <a:schemeClr val="tx1"/>
        </a:solidFill>
        <a:latin typeface="+mn-lt"/>
        <a:ea typeface="+mn-ea"/>
        <a:cs typeface="+mn-cs"/>
      </a:defRPr>
    </a:lvl5pPr>
    <a:lvl6pPr marL="2547061" algn="l" defTabSz="509412" rtl="0" eaLnBrk="1" latinLnBrk="0" hangingPunct="1">
      <a:defRPr sz="1300" kern="1200">
        <a:solidFill>
          <a:schemeClr val="tx1"/>
        </a:solidFill>
        <a:latin typeface="+mn-lt"/>
        <a:ea typeface="+mn-ea"/>
        <a:cs typeface="+mn-cs"/>
      </a:defRPr>
    </a:lvl6pPr>
    <a:lvl7pPr marL="3056473" algn="l" defTabSz="509412" rtl="0" eaLnBrk="1" latinLnBrk="0" hangingPunct="1">
      <a:defRPr sz="1300" kern="1200">
        <a:solidFill>
          <a:schemeClr val="tx1"/>
        </a:solidFill>
        <a:latin typeface="+mn-lt"/>
        <a:ea typeface="+mn-ea"/>
        <a:cs typeface="+mn-cs"/>
      </a:defRPr>
    </a:lvl7pPr>
    <a:lvl8pPr marL="3565886" algn="l" defTabSz="509412" rtl="0" eaLnBrk="1" latinLnBrk="0" hangingPunct="1">
      <a:defRPr sz="1300" kern="1200">
        <a:solidFill>
          <a:schemeClr val="tx1"/>
        </a:solidFill>
        <a:latin typeface="+mn-lt"/>
        <a:ea typeface="+mn-ea"/>
        <a:cs typeface="+mn-cs"/>
      </a:defRPr>
    </a:lvl8pPr>
    <a:lvl9pPr marL="4075298" algn="l" defTabSz="5094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Hardware, software to fluff-ware;</a:t>
            </a:r>
          </a:p>
          <a:p>
            <a:r>
              <a:rPr lang="en-US" sz="1300" kern="1200" dirty="0">
                <a:solidFill>
                  <a:schemeClr val="tx1"/>
                </a:solidFill>
                <a:effectLst/>
                <a:latin typeface="+mn-lt"/>
                <a:ea typeface="+mn-ea"/>
                <a:cs typeface="+mn-cs"/>
              </a:rPr>
              <a:t>The shelter and settlement sector is fantastic at managing the hardware, and getting better at the software; community mobilization and knowledge transfer. How about fluff-ware? </a:t>
            </a:r>
          </a:p>
          <a:p>
            <a:r>
              <a:rPr lang="en-US" sz="1300" kern="1200" dirty="0">
                <a:solidFill>
                  <a:schemeClr val="tx1"/>
                </a:solidFill>
                <a:effectLst/>
                <a:latin typeface="+mn-lt"/>
                <a:ea typeface="+mn-ea"/>
                <a:cs typeface="+mn-cs"/>
              </a:rPr>
              <a:t>Fluff ware; is how we deal with sentiments and emotions of an individual, community, a group or a nation. </a:t>
            </a:r>
          </a:p>
          <a:p>
            <a:r>
              <a:rPr lang="en-US" sz="1300" kern="1200" dirty="0">
                <a:solidFill>
                  <a:schemeClr val="tx1"/>
                </a:solidFill>
                <a:effectLst/>
                <a:latin typeface="+mn-lt"/>
                <a:ea typeface="+mn-ea"/>
                <a:cs typeface="+mn-cs"/>
              </a:rPr>
              <a:t>When we say we want to increase work with existing systems, to seek solutions for crisis affected displaced population, the drive towards “out of camp” solutions come to mind. </a:t>
            </a:r>
          </a:p>
          <a:p>
            <a:r>
              <a:rPr lang="en-US" sz="1300" kern="1200" dirty="0">
                <a:solidFill>
                  <a:schemeClr val="tx1"/>
                </a:solidFill>
                <a:effectLst/>
                <a:latin typeface="+mn-lt"/>
                <a:ea typeface="+mn-ea"/>
                <a:cs typeface="+mn-cs"/>
              </a:rPr>
              <a:t>This mean we depend upon local communities, neighborhoods and systems. The capacity for a host society to absorb additional populations of course depends upon availability of space, finance and materials. However, and moreover, I would argue it initially lies within the realms of fluff; the host’s generosity, empathy and the hospitality to welcome and share their city, homes, neighborhoods.  If those affected by crisis are not welcomed, when distrust or resentment is prevalent, then the opportunity for humanitarians to tap into existing systems starts to close in on us, in effect the doors starts to close and we might return to the closed camps. </a:t>
            </a:r>
          </a:p>
          <a:p>
            <a:r>
              <a:rPr lang="en-US" sz="1300" kern="1200">
                <a:solidFill>
                  <a:schemeClr val="tx1"/>
                </a:solidFill>
                <a:effectLst/>
                <a:latin typeface="+mn-lt"/>
                <a:ea typeface="+mn-ea"/>
                <a:cs typeface="+mn-cs"/>
              </a:rPr>
              <a:t>In this session I would like to introduce fluff-ware as part of a holistic shelter and settlement program. </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1</a:t>
            </a:fld>
            <a:endParaRPr lang="en-US"/>
          </a:p>
        </p:txBody>
      </p:sp>
    </p:spTree>
    <p:extLst>
      <p:ext uri="{BB962C8B-B14F-4D97-AF65-F5344CB8AC3E}">
        <p14:creationId xmlns:p14="http://schemas.microsoft.com/office/powerpoint/2010/main" val="466892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2</a:t>
            </a:fld>
            <a:endParaRPr lang="en-US"/>
          </a:p>
        </p:txBody>
      </p:sp>
    </p:spTree>
    <p:extLst>
      <p:ext uri="{BB962C8B-B14F-4D97-AF65-F5344CB8AC3E}">
        <p14:creationId xmlns:p14="http://schemas.microsoft.com/office/powerpoint/2010/main" val="337187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CRS_Tag_Spanish_Fresh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9582" y="7057368"/>
            <a:ext cx="3319272" cy="271272"/>
          </a:xfrm>
          <a:prstGeom prst="rect">
            <a:avLst/>
          </a:prstGeom>
        </p:spPr>
      </p:pic>
      <p:sp>
        <p:nvSpPr>
          <p:cNvPr id="2" name="Title 1"/>
          <p:cNvSpPr>
            <a:spLocks noGrp="1"/>
          </p:cNvSpPr>
          <p:nvPr>
            <p:ph type="ctrTitle" hasCustomPrompt="1"/>
          </p:nvPr>
        </p:nvSpPr>
        <p:spPr>
          <a:xfrm>
            <a:off x="2679582" y="2211276"/>
            <a:ext cx="5810250" cy="1554241"/>
          </a:xfrm>
        </p:spPr>
        <p:txBody>
          <a:bodyPr>
            <a:noAutofit/>
          </a:bodyPr>
          <a:lstStyle>
            <a:lvl1pPr>
              <a:defRPr sz="3800">
                <a:solidFill>
                  <a:schemeClr val="tx2"/>
                </a:solidFill>
              </a:defRPr>
            </a:lvl1pPr>
          </a:lstStyle>
          <a:p>
            <a:r>
              <a:rPr lang="en-US" dirty="0"/>
              <a:t>Title goes here</a:t>
            </a:r>
          </a:p>
        </p:txBody>
      </p:sp>
      <p:sp>
        <p:nvSpPr>
          <p:cNvPr id="3" name="Subtitle 2"/>
          <p:cNvSpPr>
            <a:spLocks noGrp="1"/>
          </p:cNvSpPr>
          <p:nvPr>
            <p:ph type="subTitle" idx="1"/>
          </p:nvPr>
        </p:nvSpPr>
        <p:spPr>
          <a:xfrm>
            <a:off x="2679583" y="4360872"/>
            <a:ext cx="5810248" cy="1449834"/>
          </a:xfrm>
        </p:spPr>
        <p:txBody>
          <a:bodyPr/>
          <a:lstStyle>
            <a:lvl1pPr marL="0" indent="0" algn="l">
              <a:buNone/>
              <a:defRPr sz="2200" b="0">
                <a:solidFill>
                  <a:srgbClr val="585858"/>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a:t>Click to edit Master subtitle style</a:t>
            </a:r>
          </a:p>
        </p:txBody>
      </p:sp>
      <p:cxnSp>
        <p:nvCxnSpPr>
          <p:cNvPr id="9" name="Straight Connector 8"/>
          <p:cNvCxnSpPr/>
          <p:nvPr userDrawn="1"/>
        </p:nvCxnSpPr>
        <p:spPr>
          <a:xfrm>
            <a:off x="2679583" y="3900562"/>
            <a:ext cx="5794373"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PPT-02.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734298" y="5179818"/>
            <a:ext cx="3334512" cy="2602992"/>
          </a:xfrm>
          <a:prstGeom prst="rect">
            <a:avLst/>
          </a:prstGeom>
        </p:spPr>
      </p:pic>
      <p:pic>
        <p:nvPicPr>
          <p:cNvPr id="10" name="Picture 9" descr="CRS_Logo_Pos_Hor_RG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116702" y="1009936"/>
            <a:ext cx="6400376" cy="763792"/>
          </a:xfrm>
          <a:prstGeom prst="rect">
            <a:avLst/>
          </a:prstGeom>
        </p:spPr>
      </p:pic>
      <p:pic>
        <p:nvPicPr>
          <p:cNvPr id="6" name="Picture 5" descr="fresh_corner_left.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1"/>
            <a:ext cx="3299882" cy="3281395"/>
          </a:xfrm>
          <a:prstGeom prst="rect">
            <a:avLst/>
          </a:prstGeom>
        </p:spPr>
      </p:pic>
    </p:spTree>
    <p:extLst>
      <p:ext uri="{BB962C8B-B14F-4D97-AF65-F5344CB8AC3E}">
        <p14:creationId xmlns:p14="http://schemas.microsoft.com/office/powerpoint/2010/main" val="1395277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322415" y="7441142"/>
            <a:ext cx="336919" cy="228600"/>
          </a:xfrm>
          <a:prstGeom prst="rect">
            <a:avLst/>
          </a:prstGeom>
        </p:spPr>
        <p:txBody>
          <a:bodyPr/>
          <a:lstStyle>
            <a:lvl1pPr>
              <a:defRPr sz="1000" b="1">
                <a:solidFill>
                  <a:schemeClr val="bg1"/>
                </a:solidFill>
              </a:defRPr>
            </a:lvl1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3996437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txBox="1">
            <a:spLocks/>
          </p:cNvSpPr>
          <p:nvPr userDrawn="1"/>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676892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917245" y="1579563"/>
            <a:ext cx="3886200" cy="5169927"/>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254625" y="1579563"/>
            <a:ext cx="3886200" cy="5169927"/>
          </a:xfrm>
        </p:spPr>
        <p:txBody>
          <a:bodyPr/>
          <a:lstStyle>
            <a:lvl1pPr marL="0" indent="0">
              <a:buNone/>
              <a:defRPr sz="22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endParaRPr lang="en-US" dirty="0"/>
          </a:p>
        </p:txBody>
      </p:sp>
      <p:sp>
        <p:nvSpPr>
          <p:cNvPr id="8" name="Slide Number Placeholder 5"/>
          <p:cNvSpPr txBox="1">
            <a:spLocks/>
          </p:cNvSpPr>
          <p:nvPr userDrawn="1"/>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278295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7244" y="1579563"/>
            <a:ext cx="4508807" cy="5169927"/>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3734919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ight Green Divider">
    <p:spTree>
      <p:nvGrpSpPr>
        <p:cNvPr id="1" name=""/>
        <p:cNvGrpSpPr/>
        <p:nvPr/>
      </p:nvGrpSpPr>
      <p:grpSpPr>
        <a:xfrm>
          <a:off x="0" y="0"/>
          <a:ext cx="0" cy="0"/>
          <a:chOff x="0" y="0"/>
          <a:chExt cx="0" cy="0"/>
        </a:xfrm>
      </p:grpSpPr>
      <p:sp>
        <p:nvSpPr>
          <p:cNvPr id="12" name="Content Placeholder 2"/>
          <p:cNvSpPr>
            <a:spLocks noGrp="1"/>
          </p:cNvSpPr>
          <p:nvPr>
            <p:ph idx="1" hasCustomPrompt="1"/>
          </p:nvPr>
        </p:nvSpPr>
        <p:spPr>
          <a:xfrm>
            <a:off x="3330576" y="2723175"/>
            <a:ext cx="5810250" cy="455406"/>
          </a:xfrm>
        </p:spPr>
        <p:txBody>
          <a:bodyPr anchor="b" anchorCtr="0"/>
          <a:lstStyle>
            <a:lvl1pPr marL="0" indent="0">
              <a:buNone/>
              <a:defRPr sz="1800" b="0">
                <a:solidFill>
                  <a:schemeClr val="accent1"/>
                </a:solidFill>
              </a:defRPr>
            </a:lvl1pPr>
          </a:lstStyle>
          <a:p>
            <a:pPr lvl="0"/>
            <a:r>
              <a:rPr lang="en-US" dirty="0"/>
              <a:t>CLICK TO EDIT MASTER TEXT STYLES</a:t>
            </a:r>
          </a:p>
        </p:txBody>
      </p:sp>
      <p:sp>
        <p:nvSpPr>
          <p:cNvPr id="16" name="Title 1"/>
          <p:cNvSpPr>
            <a:spLocks noGrp="1"/>
          </p:cNvSpPr>
          <p:nvPr>
            <p:ph type="ctrTitle" hasCustomPrompt="1"/>
          </p:nvPr>
        </p:nvSpPr>
        <p:spPr>
          <a:xfrm>
            <a:off x="3330576" y="3275676"/>
            <a:ext cx="5810250" cy="2439961"/>
          </a:xfrm>
        </p:spPr>
        <p:txBody>
          <a:bodyPr anchor="t" anchorCtr="0">
            <a:noAutofit/>
          </a:bodyPr>
          <a:lstStyle>
            <a:lvl1pPr>
              <a:defRPr sz="3800">
                <a:solidFill>
                  <a:schemeClr val="accent2"/>
                </a:solidFill>
              </a:defRPr>
            </a:lvl1pPr>
          </a:lstStyle>
          <a:p>
            <a:r>
              <a:rPr lang="en-US" dirty="0"/>
              <a:t>Title goes here</a:t>
            </a:r>
          </a:p>
        </p:txBody>
      </p:sp>
      <p:pic>
        <p:nvPicPr>
          <p:cNvPr id="10" name="Picture 9" descr="PPT-0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3936" y="0"/>
            <a:ext cx="3334512" cy="2602992"/>
          </a:xfrm>
          <a:prstGeom prst="rect">
            <a:avLst/>
          </a:prstGeom>
        </p:spPr>
      </p:pic>
      <p:sp>
        <p:nvSpPr>
          <p:cNvPr id="5" name="Slide Number Placeholder 5"/>
          <p:cNvSpPr>
            <a:spLocks noGrp="1"/>
          </p:cNvSpPr>
          <p:nvPr>
            <p:ph type="sldNum" sz="quarter" idx="4"/>
          </p:nvPr>
        </p:nvSpPr>
        <p:spPr>
          <a:xfrm>
            <a:off x="322415" y="7441142"/>
            <a:ext cx="336919" cy="228600"/>
          </a:xfrm>
          <a:prstGeom prst="rect">
            <a:avLst/>
          </a:prstGeom>
        </p:spPr>
        <p:txBody>
          <a:bodyPr/>
          <a:lstStyle>
            <a:lvl1pPr>
              <a:defRPr sz="1000" b="1">
                <a:solidFill>
                  <a:schemeClr val="bg1"/>
                </a:solidFill>
              </a:defRPr>
            </a:lvl1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3738434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Divider">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3330576" y="3275676"/>
            <a:ext cx="5810250" cy="2439961"/>
          </a:xfrm>
        </p:spPr>
        <p:txBody>
          <a:bodyPr anchor="t" anchorCtr="0">
            <a:noAutofit/>
          </a:bodyPr>
          <a:lstStyle>
            <a:lvl1pPr>
              <a:defRPr sz="3800">
                <a:solidFill>
                  <a:schemeClr val="accent3"/>
                </a:solidFill>
              </a:defRPr>
            </a:lvl1pPr>
          </a:lstStyle>
          <a:p>
            <a:r>
              <a:rPr lang="en-US" dirty="0"/>
              <a:t>Title goes here</a:t>
            </a:r>
          </a:p>
        </p:txBody>
      </p:sp>
      <p:sp>
        <p:nvSpPr>
          <p:cNvPr id="19" name="Content Placeholder 2"/>
          <p:cNvSpPr>
            <a:spLocks noGrp="1"/>
          </p:cNvSpPr>
          <p:nvPr>
            <p:ph idx="1" hasCustomPrompt="1"/>
          </p:nvPr>
        </p:nvSpPr>
        <p:spPr>
          <a:xfrm>
            <a:off x="3330576" y="2723175"/>
            <a:ext cx="5810250" cy="455406"/>
          </a:xfrm>
        </p:spPr>
        <p:txBody>
          <a:bodyPr anchor="b" anchorCtr="0"/>
          <a:lstStyle>
            <a:lvl1pPr marL="0" indent="0">
              <a:buNone/>
              <a:defRPr sz="1800" b="0">
                <a:solidFill>
                  <a:schemeClr val="accent1"/>
                </a:solidFill>
              </a:defRPr>
            </a:lvl1pPr>
          </a:lstStyle>
          <a:p>
            <a:pPr lvl="0"/>
            <a:r>
              <a:rPr lang="en-US" dirty="0"/>
              <a:t>CLICK TO EDIT MASTER TEXT STYLES</a:t>
            </a:r>
          </a:p>
        </p:txBody>
      </p:sp>
      <p:pic>
        <p:nvPicPr>
          <p:cNvPr id="9" name="Picture 8" descr="PPT-0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3936" y="0"/>
            <a:ext cx="3334512" cy="2602992"/>
          </a:xfrm>
          <a:prstGeom prst="rect">
            <a:avLst/>
          </a:prstGeom>
        </p:spPr>
      </p:pic>
    </p:spTree>
    <p:extLst>
      <p:ext uri="{BB962C8B-B14F-4D97-AF65-F5344CB8AC3E}">
        <p14:creationId xmlns:p14="http://schemas.microsoft.com/office/powerpoint/2010/main" val="33321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ight Blue Divider">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3330576" y="3275676"/>
            <a:ext cx="5810250" cy="2439961"/>
          </a:xfrm>
        </p:spPr>
        <p:txBody>
          <a:bodyPr anchor="t" anchorCtr="0">
            <a:noAutofit/>
          </a:bodyPr>
          <a:lstStyle>
            <a:lvl1pPr>
              <a:defRPr sz="3800">
                <a:solidFill>
                  <a:schemeClr val="accent4"/>
                </a:solidFill>
              </a:defRPr>
            </a:lvl1pPr>
          </a:lstStyle>
          <a:p>
            <a:r>
              <a:rPr lang="en-US" dirty="0"/>
              <a:t>Title goes here</a:t>
            </a:r>
          </a:p>
        </p:txBody>
      </p:sp>
      <p:sp>
        <p:nvSpPr>
          <p:cNvPr id="21" name="Content Placeholder 2"/>
          <p:cNvSpPr>
            <a:spLocks noGrp="1"/>
          </p:cNvSpPr>
          <p:nvPr>
            <p:ph idx="1" hasCustomPrompt="1"/>
          </p:nvPr>
        </p:nvSpPr>
        <p:spPr>
          <a:xfrm>
            <a:off x="3330576" y="2723175"/>
            <a:ext cx="5810250" cy="455406"/>
          </a:xfrm>
        </p:spPr>
        <p:txBody>
          <a:bodyPr anchor="b" anchorCtr="0"/>
          <a:lstStyle>
            <a:lvl1pPr marL="0" indent="0">
              <a:buNone/>
              <a:defRPr sz="1800" b="0">
                <a:solidFill>
                  <a:schemeClr val="accent1"/>
                </a:solidFill>
              </a:defRPr>
            </a:lvl1pPr>
          </a:lstStyle>
          <a:p>
            <a:pPr lvl="0"/>
            <a:r>
              <a:rPr lang="en-US" dirty="0"/>
              <a:t>CLICK TO EDIT MASTER TEXT STYLES</a:t>
            </a:r>
          </a:p>
        </p:txBody>
      </p:sp>
      <p:pic>
        <p:nvPicPr>
          <p:cNvPr id="9" name="Picture 8" descr="PPT-0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3936" y="0"/>
            <a:ext cx="3334512" cy="2602992"/>
          </a:xfrm>
          <a:prstGeom prst="rect">
            <a:avLst/>
          </a:prstGeom>
        </p:spPr>
      </p:pic>
    </p:spTree>
    <p:extLst>
      <p:ext uri="{BB962C8B-B14F-4D97-AF65-F5344CB8AC3E}">
        <p14:creationId xmlns:p14="http://schemas.microsoft.com/office/powerpoint/2010/main" val="333216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ppt_ftr_sp.jpg"/>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0" y="7040880"/>
            <a:ext cx="10058400" cy="731520"/>
          </a:xfrm>
          <a:prstGeom prst="rect">
            <a:avLst/>
          </a:prstGeom>
        </p:spPr>
      </p:pic>
      <p:sp>
        <p:nvSpPr>
          <p:cNvPr id="2" name="Title Placeholder 1"/>
          <p:cNvSpPr>
            <a:spLocks noGrp="1"/>
          </p:cNvSpPr>
          <p:nvPr>
            <p:ph type="title"/>
          </p:nvPr>
        </p:nvSpPr>
        <p:spPr>
          <a:xfrm>
            <a:off x="914400" y="-4670"/>
            <a:ext cx="7315200" cy="1124712"/>
          </a:xfrm>
          <a:prstGeom prst="rect">
            <a:avLst/>
          </a:prstGeom>
        </p:spPr>
        <p:txBody>
          <a:bodyPr vert="horz" lIns="0" tIns="0" rIns="101882"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914400" y="1587677"/>
            <a:ext cx="8229600" cy="517888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322415" y="7441142"/>
            <a:ext cx="336919" cy="228600"/>
          </a:xfrm>
          <a:prstGeom prst="rect">
            <a:avLst/>
          </a:prstGeom>
        </p:spPr>
        <p:txBody>
          <a:bodyPr/>
          <a:lstStyle>
            <a:lvl1pPr>
              <a:defRPr sz="1000" b="1">
                <a:solidFill>
                  <a:schemeClr val="bg1"/>
                </a:solidFill>
              </a:defRPr>
            </a:lvl1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3354095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 id="2147483656" r:id="rId5"/>
    <p:sldLayoutId id="2147483651" r:id="rId6"/>
    <p:sldLayoutId id="2147483654" r:id="rId7"/>
    <p:sldLayoutId id="2147483655" r:id="rId8"/>
  </p:sldLayoutIdLst>
  <p:hf hdr="0" ftr="0" dt="0"/>
  <p:txStyles>
    <p:title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p:titleStyle>
    <p:bodyStyle>
      <a:lvl1pPr marL="251169" indent="-251169" algn="l" defTabSz="509412" rtl="0" eaLnBrk="1" latinLnBrk="0" hangingPunct="1">
        <a:lnSpc>
          <a:spcPct val="110000"/>
        </a:lnSpc>
        <a:spcBef>
          <a:spcPts val="1000"/>
        </a:spcBef>
        <a:buSzPct val="80000"/>
        <a:buFont typeface="Arial"/>
        <a:buChar char="•"/>
        <a:defRPr sz="2200" b="0" kern="1200">
          <a:solidFill>
            <a:schemeClr val="accent1"/>
          </a:solidFill>
          <a:latin typeface="+mn-lt"/>
          <a:ea typeface="+mn-ea"/>
          <a:cs typeface="+mn-cs"/>
        </a:defRPr>
      </a:lvl1pPr>
      <a:lvl2pPr marL="512950"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2pPr>
      <a:lvl3pPr marL="765888" indent="-252938" algn="l" defTabSz="509412" rtl="0" eaLnBrk="1" latinLnBrk="0" hangingPunct="1">
        <a:lnSpc>
          <a:spcPct val="110000"/>
        </a:lnSpc>
        <a:spcBef>
          <a:spcPts val="1000"/>
        </a:spcBef>
        <a:buSzPct val="80000"/>
        <a:buFont typeface="Arial"/>
        <a:buChar char="•"/>
        <a:defRPr sz="1800" i="1" kern="1200">
          <a:solidFill>
            <a:schemeClr val="accent1"/>
          </a:solidFill>
          <a:latin typeface="+mn-lt"/>
          <a:ea typeface="+mn-ea"/>
          <a:cs typeface="+mn-cs"/>
        </a:defRPr>
      </a:lvl3pPr>
      <a:lvl4pPr marL="1017056" indent="-251169"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4pPr>
      <a:lvl5pPr marL="1278838"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9582" y="2211276"/>
            <a:ext cx="7214226" cy="1554241"/>
          </a:xfrm>
        </p:spPr>
        <p:txBody>
          <a:bodyPr/>
          <a:lstStyle/>
          <a:p>
            <a:r>
              <a:rPr lang="en-US" dirty="0"/>
              <a:t>Hardware, Software to </a:t>
            </a:r>
            <a:r>
              <a:rPr lang="en-US" dirty="0">
                <a:solidFill>
                  <a:srgbClr val="FF66CC"/>
                </a:solidFill>
              </a:rPr>
              <a:t>Fluff-ware</a:t>
            </a:r>
          </a:p>
        </p:txBody>
      </p:sp>
      <p:sp>
        <p:nvSpPr>
          <p:cNvPr id="3" name="Subtitle 2"/>
          <p:cNvSpPr>
            <a:spLocks noGrp="1"/>
          </p:cNvSpPr>
          <p:nvPr>
            <p:ph type="subTitle" idx="1"/>
          </p:nvPr>
        </p:nvSpPr>
        <p:spPr>
          <a:xfrm>
            <a:off x="2679583" y="4360872"/>
            <a:ext cx="5810248" cy="2533704"/>
          </a:xfrm>
        </p:spPr>
        <p:txBody>
          <a:bodyPr/>
          <a:lstStyle/>
          <a:p>
            <a:r>
              <a:rPr lang="en-US" sz="1800" i="1" dirty="0"/>
              <a:t>UK shelter forum Nov 2016, Holistic programming</a:t>
            </a:r>
          </a:p>
          <a:p>
            <a:r>
              <a:rPr lang="en-US" sz="1800" i="1" dirty="0"/>
              <a:t>seki.hirano@crs.org</a:t>
            </a:r>
          </a:p>
          <a:p>
            <a:r>
              <a:rPr lang="en-US" sz="1800" i="1" dirty="0"/>
              <a:t>Global Senior Technical Advisor Shelter and Settlement </a:t>
            </a:r>
          </a:p>
          <a:p>
            <a:endParaRPr lang="en-US" dirty="0"/>
          </a:p>
        </p:txBody>
      </p:sp>
    </p:spTree>
    <p:extLst>
      <p:ext uri="{BB962C8B-B14F-4D97-AF65-F5344CB8AC3E}">
        <p14:creationId xmlns:p14="http://schemas.microsoft.com/office/powerpoint/2010/main" val="1144443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764631"/>
            <a:ext cx="10147559" cy="5093369"/>
          </a:xfrm>
          <a:prstGeom prst="rect">
            <a:avLst/>
          </a:prstGeom>
        </p:spPr>
      </p:pic>
      <p:grpSp>
        <p:nvGrpSpPr>
          <p:cNvPr id="7" name="Group 6"/>
          <p:cNvGrpSpPr/>
          <p:nvPr/>
        </p:nvGrpSpPr>
        <p:grpSpPr>
          <a:xfrm>
            <a:off x="7879653" y="-564533"/>
            <a:ext cx="2197879" cy="4304420"/>
            <a:chOff x="9637806" y="404038"/>
            <a:chExt cx="1930417" cy="3780611"/>
          </a:xfrm>
        </p:grpSpPr>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37806" y="689746"/>
              <a:ext cx="1930417" cy="3494903"/>
            </a:xfrm>
            <a:prstGeom prst="rect">
              <a:avLst/>
            </a:prstGeom>
          </p:spPr>
        </p:pic>
        <p:sp>
          <p:nvSpPr>
            <p:cNvPr id="9" name="Rectangle 8"/>
            <p:cNvSpPr/>
            <p:nvPr/>
          </p:nvSpPr>
          <p:spPr>
            <a:xfrm>
              <a:off x="9637806" y="404038"/>
              <a:ext cx="1930417" cy="1233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 name="Title 1"/>
          <p:cNvSpPr>
            <a:spLocks noGrp="1"/>
          </p:cNvSpPr>
          <p:nvPr>
            <p:ph type="title"/>
          </p:nvPr>
        </p:nvSpPr>
        <p:spPr/>
        <p:txBody>
          <a:bodyPr/>
          <a:lstStyle/>
          <a:p>
            <a:r>
              <a:rPr lang="en-US" dirty="0"/>
              <a:t>When we depend on existing systems to support the displaced.</a:t>
            </a:r>
          </a:p>
        </p:txBody>
      </p:sp>
      <p:sp>
        <p:nvSpPr>
          <p:cNvPr id="4" name="Slide Number Placeholder 3"/>
          <p:cNvSpPr>
            <a:spLocks noGrp="1"/>
          </p:cNvSpPr>
          <p:nvPr>
            <p:ph type="sldNum" sz="quarter" idx="4"/>
          </p:nvPr>
        </p:nvSpPr>
        <p:spPr/>
        <p:txBody>
          <a:bodyPr/>
          <a:lstStyle/>
          <a:p>
            <a:fld id="{3AF21FA0-C69A-D549-B93E-AD7DB9D7EB7A}" type="slidenum">
              <a:rPr lang="en-US" smtClean="0"/>
              <a:pPr/>
              <a:t>2</a:t>
            </a:fld>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6300439"/>
            <a:ext cx="10058400" cy="1471961"/>
          </a:xfrm>
          <a:prstGeom prst="rect">
            <a:avLst/>
          </a:prstGeom>
        </p:spPr>
      </p:pic>
    </p:spTree>
    <p:extLst>
      <p:ext uri="{BB962C8B-B14F-4D97-AF65-F5344CB8AC3E}">
        <p14:creationId xmlns:p14="http://schemas.microsoft.com/office/powerpoint/2010/main" val="393820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670"/>
            <a:ext cx="8686800" cy="1124712"/>
          </a:xfrm>
        </p:spPr>
        <p:txBody>
          <a:bodyPr/>
          <a:lstStyle/>
          <a:p>
            <a:r>
              <a:rPr lang="en-US" dirty="0">
                <a:latin typeface="Times New Roman" panose="02020603050405020304" pitchFamily="18" charset="0"/>
                <a:ea typeface="MS Gothic" panose="020B0609070205080204" pitchFamily="49" charset="-128"/>
                <a:cs typeface="Times New Roman" panose="02020603050405020304" pitchFamily="18" charset="0"/>
              </a:rPr>
              <a:t>Safe, appropriate and dignified urban accommodation for migrants and refugees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3AF21FA0-C69A-D549-B93E-AD7DB9D7EB7A}" type="slidenum">
              <a:rPr lang="en-US" smtClean="0"/>
              <a:pPr/>
              <a:t>3</a:t>
            </a:fld>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94" y="4887860"/>
            <a:ext cx="3254143" cy="2169428"/>
          </a:xfrm>
          <a:prstGeom prst="rect">
            <a:avLst/>
          </a:prstGeom>
        </p:spPr>
      </p:pic>
      <p:pic>
        <p:nvPicPr>
          <p:cNvPr id="7" name="Picture 6" descr="C:\Users\seki\OneDrive - Catholic Relief Services\CRS_SHELTERDRIVE\01 ShelterResponses\2015 Greece\march 2016\Drawings\gazi\20160606_12541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94" y="2447253"/>
            <a:ext cx="3254143" cy="244060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640667" y="2059551"/>
            <a:ext cx="6417733" cy="5016758"/>
          </a:xfrm>
          <a:prstGeom prst="rect">
            <a:avLst/>
          </a:prstGeom>
        </p:spPr>
        <p:txBody>
          <a:bodyPr wrap="square">
            <a:spAutoFit/>
          </a:bodyPr>
          <a:lstStyle/>
          <a:p>
            <a:endParaRPr lang="en-US" dirty="0">
              <a:ea typeface="Times New Roman" panose="02020603050405020304" pitchFamily="18" charset="0"/>
            </a:endParaRPr>
          </a:p>
          <a:p>
            <a:r>
              <a:rPr lang="en-US" b="1" dirty="0">
                <a:ea typeface="Times New Roman" panose="02020603050405020304" pitchFamily="18" charset="0"/>
              </a:rPr>
              <a:t>Hard ware </a:t>
            </a:r>
          </a:p>
          <a:p>
            <a:r>
              <a:rPr lang="en-US" dirty="0">
                <a:ea typeface="Times New Roman" panose="02020603050405020304" pitchFamily="18" charset="0"/>
              </a:rPr>
              <a:t>We leasing vacant apartment buildings from private owners </a:t>
            </a:r>
          </a:p>
          <a:p>
            <a:r>
              <a:rPr lang="en-US" dirty="0">
                <a:ea typeface="Times New Roman" panose="02020603050405020304" pitchFamily="18" charset="0"/>
              </a:rPr>
              <a:t>We repair the apartments to a safe Greek building standard.</a:t>
            </a:r>
          </a:p>
          <a:p>
            <a:pPr algn="just"/>
            <a:r>
              <a:rPr lang="en-US" dirty="0">
                <a:solidFill>
                  <a:srgbClr val="000000"/>
                </a:solidFill>
                <a:ea typeface="Times New Roman" panose="02020603050405020304" pitchFamily="18" charset="0"/>
              </a:rPr>
              <a:t>We furnish apartments with essential household items.</a:t>
            </a:r>
            <a:endParaRPr lang="en-US" dirty="0">
              <a:ea typeface="Times New Roman" panose="02020603050405020304" pitchFamily="18" charset="0"/>
            </a:endParaRPr>
          </a:p>
          <a:p>
            <a:pPr algn="just"/>
            <a:r>
              <a:rPr lang="en-US" dirty="0">
                <a:solidFill>
                  <a:srgbClr val="000000"/>
                </a:solidFill>
                <a:ea typeface="Times New Roman" panose="02020603050405020304" pitchFamily="18" charset="0"/>
              </a:rPr>
              <a:t>We cover utility bills (electricity, water, heating, municipal tax) and maintenance costs </a:t>
            </a:r>
          </a:p>
          <a:p>
            <a:pPr algn="just"/>
            <a:r>
              <a:rPr lang="en-US" dirty="0">
                <a:solidFill>
                  <a:srgbClr val="000000"/>
                </a:solidFill>
                <a:ea typeface="Times New Roman" panose="02020603050405020304" pitchFamily="18" charset="0"/>
              </a:rPr>
              <a:t>We provide cash support to the refugee families which is used in the neighborhood</a:t>
            </a:r>
          </a:p>
          <a:p>
            <a:pPr algn="just"/>
            <a:endParaRPr lang="en-US" dirty="0">
              <a:solidFill>
                <a:srgbClr val="000000"/>
              </a:solidFill>
              <a:ea typeface="Times New Roman" panose="02020603050405020304" pitchFamily="18" charset="0"/>
            </a:endParaRPr>
          </a:p>
          <a:p>
            <a:pPr marR="0" lvl="0" algn="just">
              <a:spcBef>
                <a:spcPts val="0"/>
              </a:spcBef>
              <a:spcAft>
                <a:spcPts val="0"/>
              </a:spcAft>
            </a:pPr>
            <a:r>
              <a:rPr lang="en-US" b="1" dirty="0">
                <a:ea typeface="Times New Roman" panose="02020603050405020304" pitchFamily="18" charset="0"/>
              </a:rPr>
              <a:t>Soft ware;</a:t>
            </a:r>
          </a:p>
          <a:p>
            <a:pPr marR="0" lvl="0" algn="just">
              <a:spcBef>
                <a:spcPts val="0"/>
              </a:spcBef>
              <a:spcAft>
                <a:spcPts val="0"/>
              </a:spcAft>
            </a:pPr>
            <a:r>
              <a:rPr lang="en-US" dirty="0">
                <a:ea typeface="Times New Roman" panose="02020603050405020304" pitchFamily="18" charset="0"/>
              </a:rPr>
              <a:t>We negotiate lease agreements with building owners</a:t>
            </a:r>
          </a:p>
          <a:p>
            <a:pPr marR="0" lvl="0" algn="just">
              <a:spcBef>
                <a:spcPts val="0"/>
              </a:spcBef>
              <a:spcAft>
                <a:spcPts val="0"/>
              </a:spcAft>
            </a:pPr>
            <a:r>
              <a:rPr lang="en-US" dirty="0">
                <a:solidFill>
                  <a:srgbClr val="000000"/>
                </a:solidFill>
                <a:ea typeface="Times New Roman" panose="02020603050405020304" pitchFamily="18" charset="0"/>
              </a:rPr>
              <a:t>We provide social support services, case management, referrals, child and adult activities, CFS, translators</a:t>
            </a:r>
          </a:p>
          <a:p>
            <a:pPr marR="0" lvl="0" algn="just">
              <a:spcBef>
                <a:spcPts val="0"/>
              </a:spcBef>
              <a:spcAft>
                <a:spcPts val="0"/>
              </a:spcAft>
            </a:pPr>
            <a:r>
              <a:rPr lang="en-US" dirty="0">
                <a:solidFill>
                  <a:srgbClr val="000000"/>
                </a:solidFill>
                <a:ea typeface="Times New Roman" panose="02020603050405020304" pitchFamily="18" charset="0"/>
              </a:rPr>
              <a:t>We provide  security in building</a:t>
            </a:r>
          </a:p>
          <a:p>
            <a:pPr marR="0" lvl="0" algn="just">
              <a:spcBef>
                <a:spcPts val="0"/>
              </a:spcBef>
              <a:spcAft>
                <a:spcPts val="0"/>
              </a:spcAft>
            </a:pPr>
            <a:endParaRPr lang="en-US" b="1" dirty="0">
              <a:solidFill>
                <a:srgbClr val="000000"/>
              </a:solidFill>
              <a:ea typeface="Times New Roman" panose="02020603050405020304" pitchFamily="18" charset="0"/>
            </a:endParaRPr>
          </a:p>
        </p:txBody>
      </p:sp>
    </p:spTree>
    <p:extLst>
      <p:ext uri="{BB962C8B-B14F-4D97-AF65-F5344CB8AC3E}">
        <p14:creationId xmlns:p14="http://schemas.microsoft.com/office/powerpoint/2010/main" val="1170259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215" y="-226204"/>
            <a:ext cx="8072049" cy="1093589"/>
          </a:xfrm>
        </p:spPr>
        <p:txBody>
          <a:bodyPr>
            <a:normAutofit/>
          </a:bodyPr>
          <a:lstStyle/>
          <a:p>
            <a:r>
              <a:rPr lang="en-US" dirty="0">
                <a:latin typeface="Times New Roman" panose="02020603050405020304" pitchFamily="18" charset="0"/>
                <a:cs typeface="Times New Roman" panose="02020603050405020304" pitchFamily="18" charset="0"/>
              </a:rPr>
              <a:t>General Concerns raised towards each group</a:t>
            </a:r>
          </a:p>
        </p:txBody>
      </p:sp>
      <p:sp>
        <p:nvSpPr>
          <p:cNvPr id="4" name="Oval 3"/>
          <p:cNvSpPr/>
          <p:nvPr/>
        </p:nvSpPr>
        <p:spPr>
          <a:xfrm>
            <a:off x="5824580" y="3953005"/>
            <a:ext cx="1683689" cy="1683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5" b="1" dirty="0"/>
              <a:t>New arrivals </a:t>
            </a:r>
          </a:p>
          <a:p>
            <a:pPr algn="ctr"/>
            <a:endParaRPr lang="en-US" sz="1155" b="1" dirty="0"/>
          </a:p>
          <a:p>
            <a:pPr algn="ctr"/>
            <a:r>
              <a:rPr lang="en-US" sz="990" dirty="0"/>
              <a:t>Refugees/ Migrants</a:t>
            </a:r>
          </a:p>
          <a:p>
            <a:pPr algn="ctr"/>
            <a:r>
              <a:rPr lang="en-US" sz="990" dirty="0"/>
              <a:t>Relocation -Asylum seekers </a:t>
            </a:r>
          </a:p>
          <a:p>
            <a:pPr algn="ctr"/>
            <a:endParaRPr lang="en-US" sz="1650" dirty="0"/>
          </a:p>
        </p:txBody>
      </p:sp>
      <p:sp>
        <p:nvSpPr>
          <p:cNvPr id="5" name="Oval 4"/>
          <p:cNvSpPr/>
          <p:nvPr/>
        </p:nvSpPr>
        <p:spPr>
          <a:xfrm>
            <a:off x="2457202" y="3953005"/>
            <a:ext cx="1683689" cy="1683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5" b="1" dirty="0"/>
              <a:t>Established migrants </a:t>
            </a:r>
          </a:p>
          <a:p>
            <a:pPr algn="ctr"/>
            <a:endParaRPr lang="en-US" sz="1155" b="1" dirty="0"/>
          </a:p>
          <a:p>
            <a:pPr algn="ctr"/>
            <a:r>
              <a:rPr lang="en-US" sz="990" dirty="0"/>
              <a:t>Balkans, Eastern Europe, Africa, Middle East, Asia</a:t>
            </a:r>
          </a:p>
        </p:txBody>
      </p:sp>
      <p:sp>
        <p:nvSpPr>
          <p:cNvPr id="6" name="Oval 5"/>
          <p:cNvSpPr/>
          <p:nvPr/>
        </p:nvSpPr>
        <p:spPr>
          <a:xfrm>
            <a:off x="4140891" y="1499248"/>
            <a:ext cx="1683689" cy="1683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5" b="1" dirty="0"/>
              <a:t>Local Greek Residents </a:t>
            </a:r>
          </a:p>
        </p:txBody>
      </p:sp>
      <p:cxnSp>
        <p:nvCxnSpPr>
          <p:cNvPr id="8" name="Straight Connector 7"/>
          <p:cNvCxnSpPr>
            <a:stCxn id="6" idx="7"/>
          </p:cNvCxnSpPr>
          <p:nvPr/>
        </p:nvCxnSpPr>
        <p:spPr>
          <a:xfrm>
            <a:off x="5578009" y="1745818"/>
            <a:ext cx="1834595" cy="26452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1"/>
            <a:endCxn id="5" idx="1"/>
          </p:cNvCxnSpPr>
          <p:nvPr/>
        </p:nvCxnSpPr>
        <p:spPr>
          <a:xfrm flipH="1">
            <a:off x="2703772" y="1745818"/>
            <a:ext cx="1683689" cy="245375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4"/>
          </p:cNvCxnSpPr>
          <p:nvPr/>
        </p:nvCxnSpPr>
        <p:spPr>
          <a:xfrm>
            <a:off x="3299046" y="5636693"/>
            <a:ext cx="349037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02527" y="1252870"/>
            <a:ext cx="1486893" cy="231923"/>
          </a:xfrm>
          <a:prstGeom prst="rect">
            <a:avLst/>
          </a:prstGeom>
          <a:noFill/>
        </p:spPr>
        <p:txBody>
          <a:bodyPr wrap="square" rtlCol="0">
            <a:spAutoFit/>
          </a:bodyPr>
          <a:lstStyle/>
          <a:p>
            <a:r>
              <a:rPr lang="en-US" sz="907" dirty="0"/>
              <a:t>Safety </a:t>
            </a:r>
          </a:p>
        </p:txBody>
      </p:sp>
      <p:sp>
        <p:nvSpPr>
          <p:cNvPr id="15" name="TextBox 14"/>
          <p:cNvSpPr txBox="1"/>
          <p:nvPr/>
        </p:nvSpPr>
        <p:spPr>
          <a:xfrm>
            <a:off x="5578010" y="1468698"/>
            <a:ext cx="1486893" cy="231923"/>
          </a:xfrm>
          <a:prstGeom prst="rect">
            <a:avLst/>
          </a:prstGeom>
          <a:noFill/>
        </p:spPr>
        <p:txBody>
          <a:bodyPr wrap="square" rtlCol="0">
            <a:spAutoFit/>
          </a:bodyPr>
          <a:lstStyle/>
          <a:p>
            <a:r>
              <a:rPr lang="en-US" sz="907" dirty="0"/>
              <a:t>Poverty </a:t>
            </a:r>
          </a:p>
        </p:txBody>
      </p:sp>
      <p:sp>
        <p:nvSpPr>
          <p:cNvPr id="16" name="TextBox 15"/>
          <p:cNvSpPr txBox="1"/>
          <p:nvPr/>
        </p:nvSpPr>
        <p:spPr>
          <a:xfrm>
            <a:off x="5811702" y="1666841"/>
            <a:ext cx="1486893" cy="231923"/>
          </a:xfrm>
          <a:prstGeom prst="rect">
            <a:avLst/>
          </a:prstGeom>
          <a:noFill/>
        </p:spPr>
        <p:txBody>
          <a:bodyPr wrap="square" rtlCol="0">
            <a:spAutoFit/>
          </a:bodyPr>
          <a:lstStyle/>
          <a:p>
            <a:r>
              <a:rPr lang="en-US" sz="907" dirty="0"/>
              <a:t>Education</a:t>
            </a:r>
          </a:p>
        </p:txBody>
      </p:sp>
      <p:sp>
        <p:nvSpPr>
          <p:cNvPr id="17" name="TextBox 16"/>
          <p:cNvSpPr txBox="1"/>
          <p:nvPr/>
        </p:nvSpPr>
        <p:spPr>
          <a:xfrm>
            <a:off x="5023464" y="1861466"/>
            <a:ext cx="1486893" cy="231923"/>
          </a:xfrm>
          <a:prstGeom prst="rect">
            <a:avLst/>
          </a:prstGeom>
          <a:noFill/>
        </p:spPr>
        <p:txBody>
          <a:bodyPr wrap="square" rtlCol="0">
            <a:spAutoFit/>
          </a:bodyPr>
          <a:lstStyle/>
          <a:p>
            <a:pPr algn="r"/>
            <a:r>
              <a:rPr lang="en-US" sz="907" dirty="0"/>
              <a:t>Housing</a:t>
            </a:r>
          </a:p>
        </p:txBody>
      </p:sp>
      <p:sp>
        <p:nvSpPr>
          <p:cNvPr id="18" name="TextBox 17"/>
          <p:cNvSpPr txBox="1"/>
          <p:nvPr/>
        </p:nvSpPr>
        <p:spPr>
          <a:xfrm>
            <a:off x="3246539" y="1245723"/>
            <a:ext cx="1486893" cy="231923"/>
          </a:xfrm>
          <a:prstGeom prst="rect">
            <a:avLst/>
          </a:prstGeom>
          <a:noFill/>
        </p:spPr>
        <p:txBody>
          <a:bodyPr wrap="square" rtlCol="0">
            <a:spAutoFit/>
          </a:bodyPr>
          <a:lstStyle/>
          <a:p>
            <a:pPr algn="r"/>
            <a:r>
              <a:rPr lang="en-US" sz="907" dirty="0"/>
              <a:t>Debt</a:t>
            </a:r>
          </a:p>
        </p:txBody>
      </p:sp>
      <p:sp>
        <p:nvSpPr>
          <p:cNvPr id="19" name="TextBox 18"/>
          <p:cNvSpPr txBox="1"/>
          <p:nvPr/>
        </p:nvSpPr>
        <p:spPr>
          <a:xfrm>
            <a:off x="2910347" y="1439858"/>
            <a:ext cx="1486893" cy="231923"/>
          </a:xfrm>
          <a:prstGeom prst="rect">
            <a:avLst/>
          </a:prstGeom>
          <a:noFill/>
        </p:spPr>
        <p:txBody>
          <a:bodyPr wrap="square" rtlCol="0">
            <a:spAutoFit/>
          </a:bodyPr>
          <a:lstStyle/>
          <a:p>
            <a:pPr algn="r"/>
            <a:r>
              <a:rPr lang="en-US" sz="907" dirty="0"/>
              <a:t>Tax</a:t>
            </a:r>
          </a:p>
        </p:txBody>
      </p:sp>
      <p:sp>
        <p:nvSpPr>
          <p:cNvPr id="20" name="TextBox 19"/>
          <p:cNvSpPr txBox="1"/>
          <p:nvPr/>
        </p:nvSpPr>
        <p:spPr>
          <a:xfrm>
            <a:off x="2783596" y="1653275"/>
            <a:ext cx="1486893" cy="231923"/>
          </a:xfrm>
          <a:prstGeom prst="rect">
            <a:avLst/>
          </a:prstGeom>
          <a:noFill/>
        </p:spPr>
        <p:txBody>
          <a:bodyPr wrap="square" rtlCol="0">
            <a:spAutoFit/>
          </a:bodyPr>
          <a:lstStyle/>
          <a:p>
            <a:pPr algn="r"/>
            <a:r>
              <a:rPr lang="en-US" sz="907" dirty="0"/>
              <a:t>Business/ employment</a:t>
            </a:r>
          </a:p>
        </p:txBody>
      </p:sp>
      <p:sp>
        <p:nvSpPr>
          <p:cNvPr id="21" name="TextBox 20"/>
          <p:cNvSpPr txBox="1"/>
          <p:nvPr/>
        </p:nvSpPr>
        <p:spPr>
          <a:xfrm>
            <a:off x="5074694" y="2043941"/>
            <a:ext cx="1486893" cy="231923"/>
          </a:xfrm>
          <a:prstGeom prst="rect">
            <a:avLst/>
          </a:prstGeom>
          <a:noFill/>
        </p:spPr>
        <p:txBody>
          <a:bodyPr wrap="square" rtlCol="0">
            <a:spAutoFit/>
          </a:bodyPr>
          <a:lstStyle/>
          <a:p>
            <a:pPr algn="r"/>
            <a:r>
              <a:rPr lang="en-US" sz="907" dirty="0"/>
              <a:t>Health</a:t>
            </a:r>
          </a:p>
        </p:txBody>
      </p:sp>
      <p:sp>
        <p:nvSpPr>
          <p:cNvPr id="23" name="TextBox 22"/>
          <p:cNvSpPr txBox="1"/>
          <p:nvPr/>
        </p:nvSpPr>
        <p:spPr>
          <a:xfrm>
            <a:off x="2629111" y="1901434"/>
            <a:ext cx="1486893" cy="231923"/>
          </a:xfrm>
          <a:prstGeom prst="rect">
            <a:avLst/>
          </a:prstGeom>
          <a:noFill/>
        </p:spPr>
        <p:txBody>
          <a:bodyPr wrap="square" rtlCol="0">
            <a:spAutoFit/>
          </a:bodyPr>
          <a:lstStyle/>
          <a:p>
            <a:pPr algn="r"/>
            <a:r>
              <a:rPr lang="en-US" sz="907" dirty="0"/>
              <a:t>Religion</a:t>
            </a:r>
          </a:p>
        </p:txBody>
      </p:sp>
      <p:sp>
        <p:nvSpPr>
          <p:cNvPr id="24" name="TextBox 23"/>
          <p:cNvSpPr txBox="1"/>
          <p:nvPr/>
        </p:nvSpPr>
        <p:spPr>
          <a:xfrm>
            <a:off x="2452072" y="2087300"/>
            <a:ext cx="1486893" cy="231923"/>
          </a:xfrm>
          <a:prstGeom prst="rect">
            <a:avLst/>
          </a:prstGeom>
          <a:noFill/>
        </p:spPr>
        <p:txBody>
          <a:bodyPr wrap="square" rtlCol="0">
            <a:spAutoFit/>
          </a:bodyPr>
          <a:lstStyle/>
          <a:p>
            <a:pPr algn="r"/>
            <a:r>
              <a:rPr lang="en-US" sz="907" dirty="0"/>
              <a:t>Culture</a:t>
            </a:r>
          </a:p>
        </p:txBody>
      </p:sp>
      <p:sp>
        <p:nvSpPr>
          <p:cNvPr id="25" name="TextBox 24"/>
          <p:cNvSpPr txBox="1"/>
          <p:nvPr/>
        </p:nvSpPr>
        <p:spPr>
          <a:xfrm>
            <a:off x="4367421" y="3644180"/>
            <a:ext cx="935107" cy="397032"/>
          </a:xfrm>
          <a:prstGeom prst="rect">
            <a:avLst/>
          </a:prstGeom>
          <a:noFill/>
        </p:spPr>
        <p:txBody>
          <a:bodyPr wrap="square" rtlCol="0">
            <a:spAutoFit/>
          </a:bodyPr>
          <a:lstStyle/>
          <a:p>
            <a:pPr algn="ctr"/>
            <a:r>
              <a:rPr lang="en-US" sz="1980" b="1" dirty="0"/>
              <a:t>Safety </a:t>
            </a:r>
          </a:p>
        </p:txBody>
      </p:sp>
      <p:sp>
        <p:nvSpPr>
          <p:cNvPr id="26" name="TextBox 25"/>
          <p:cNvSpPr txBox="1"/>
          <p:nvPr/>
        </p:nvSpPr>
        <p:spPr>
          <a:xfrm>
            <a:off x="5058978" y="3125276"/>
            <a:ext cx="1615160" cy="447815"/>
          </a:xfrm>
          <a:prstGeom prst="rect">
            <a:avLst/>
          </a:prstGeom>
          <a:noFill/>
        </p:spPr>
        <p:txBody>
          <a:bodyPr wrap="square" rtlCol="0">
            <a:spAutoFit/>
          </a:bodyPr>
          <a:lstStyle/>
          <a:p>
            <a:pPr algn="ctr"/>
            <a:r>
              <a:rPr lang="en-US" sz="1155" b="1" dirty="0">
                <a:solidFill>
                  <a:srgbClr val="FF33CC"/>
                </a:solidFill>
              </a:rPr>
              <a:t>Want to be appreciated </a:t>
            </a:r>
          </a:p>
        </p:txBody>
      </p:sp>
      <p:sp>
        <p:nvSpPr>
          <p:cNvPr id="27" name="TextBox 26"/>
          <p:cNvSpPr txBox="1"/>
          <p:nvPr/>
        </p:nvSpPr>
        <p:spPr>
          <a:xfrm>
            <a:off x="4218577" y="3279519"/>
            <a:ext cx="1147575" cy="270074"/>
          </a:xfrm>
          <a:prstGeom prst="rect">
            <a:avLst/>
          </a:prstGeom>
          <a:noFill/>
        </p:spPr>
        <p:txBody>
          <a:bodyPr wrap="square" rtlCol="0">
            <a:spAutoFit/>
          </a:bodyPr>
          <a:lstStyle/>
          <a:p>
            <a:pPr algn="ctr"/>
            <a:r>
              <a:rPr lang="en-US" sz="1155" b="1" dirty="0"/>
              <a:t>Ghettoization </a:t>
            </a:r>
          </a:p>
        </p:txBody>
      </p:sp>
      <p:sp>
        <p:nvSpPr>
          <p:cNvPr id="29" name="TextBox 28"/>
          <p:cNvSpPr txBox="1"/>
          <p:nvPr/>
        </p:nvSpPr>
        <p:spPr>
          <a:xfrm>
            <a:off x="3741061" y="3993247"/>
            <a:ext cx="1486893" cy="270074"/>
          </a:xfrm>
          <a:prstGeom prst="rect">
            <a:avLst/>
          </a:prstGeom>
          <a:noFill/>
        </p:spPr>
        <p:txBody>
          <a:bodyPr wrap="square" rtlCol="0">
            <a:spAutoFit/>
          </a:bodyPr>
          <a:lstStyle/>
          <a:p>
            <a:pPr algn="ctr"/>
            <a:r>
              <a:rPr lang="en-US" sz="1155" b="1" dirty="0"/>
              <a:t>Religion</a:t>
            </a:r>
          </a:p>
        </p:txBody>
      </p:sp>
      <p:sp>
        <p:nvSpPr>
          <p:cNvPr id="30" name="TextBox 29"/>
          <p:cNvSpPr txBox="1"/>
          <p:nvPr/>
        </p:nvSpPr>
        <p:spPr>
          <a:xfrm>
            <a:off x="5529674" y="2606417"/>
            <a:ext cx="915066" cy="270074"/>
          </a:xfrm>
          <a:prstGeom prst="rect">
            <a:avLst/>
          </a:prstGeom>
          <a:noFill/>
        </p:spPr>
        <p:txBody>
          <a:bodyPr wrap="square" rtlCol="0">
            <a:spAutoFit/>
          </a:bodyPr>
          <a:lstStyle/>
          <a:p>
            <a:pPr algn="ctr"/>
            <a:r>
              <a:rPr lang="en-US" sz="1155" b="1" dirty="0"/>
              <a:t>Hygiene</a:t>
            </a:r>
          </a:p>
        </p:txBody>
      </p:sp>
      <p:sp>
        <p:nvSpPr>
          <p:cNvPr id="31" name="TextBox 30"/>
          <p:cNvSpPr txBox="1"/>
          <p:nvPr/>
        </p:nvSpPr>
        <p:spPr>
          <a:xfrm>
            <a:off x="5588440" y="2841958"/>
            <a:ext cx="915066" cy="270074"/>
          </a:xfrm>
          <a:prstGeom prst="rect">
            <a:avLst/>
          </a:prstGeom>
          <a:noFill/>
        </p:spPr>
        <p:txBody>
          <a:bodyPr wrap="square" rtlCol="0">
            <a:spAutoFit/>
          </a:bodyPr>
          <a:lstStyle/>
          <a:p>
            <a:r>
              <a:rPr lang="en-US" sz="1155" b="1" dirty="0"/>
              <a:t>Disease</a:t>
            </a:r>
          </a:p>
        </p:txBody>
      </p:sp>
      <p:sp>
        <p:nvSpPr>
          <p:cNvPr id="32" name="TextBox 31"/>
          <p:cNvSpPr txBox="1"/>
          <p:nvPr/>
        </p:nvSpPr>
        <p:spPr>
          <a:xfrm>
            <a:off x="7298595" y="3928711"/>
            <a:ext cx="2126767" cy="231923"/>
          </a:xfrm>
          <a:prstGeom prst="rect">
            <a:avLst/>
          </a:prstGeom>
          <a:noFill/>
        </p:spPr>
        <p:txBody>
          <a:bodyPr wrap="square" rtlCol="0">
            <a:spAutoFit/>
          </a:bodyPr>
          <a:lstStyle/>
          <a:p>
            <a:r>
              <a:rPr lang="en-US" sz="907" dirty="0"/>
              <a:t>When are they leaving Greece?  </a:t>
            </a:r>
          </a:p>
        </p:txBody>
      </p:sp>
      <p:sp>
        <p:nvSpPr>
          <p:cNvPr id="33" name="TextBox 32"/>
          <p:cNvSpPr txBox="1"/>
          <p:nvPr/>
        </p:nvSpPr>
        <p:spPr>
          <a:xfrm>
            <a:off x="7412022" y="5300947"/>
            <a:ext cx="1486893" cy="231923"/>
          </a:xfrm>
          <a:prstGeom prst="rect">
            <a:avLst/>
          </a:prstGeom>
          <a:noFill/>
        </p:spPr>
        <p:txBody>
          <a:bodyPr wrap="square" rtlCol="0">
            <a:spAutoFit/>
          </a:bodyPr>
          <a:lstStyle/>
          <a:p>
            <a:r>
              <a:rPr lang="en-US" sz="907" dirty="0"/>
              <a:t>Debt</a:t>
            </a:r>
          </a:p>
        </p:txBody>
      </p:sp>
      <p:sp>
        <p:nvSpPr>
          <p:cNvPr id="34" name="TextBox 33"/>
          <p:cNvSpPr txBox="1"/>
          <p:nvPr/>
        </p:nvSpPr>
        <p:spPr>
          <a:xfrm>
            <a:off x="7084983" y="3620797"/>
            <a:ext cx="1486893" cy="231923"/>
          </a:xfrm>
          <a:prstGeom prst="rect">
            <a:avLst/>
          </a:prstGeom>
          <a:noFill/>
        </p:spPr>
        <p:txBody>
          <a:bodyPr wrap="square" rtlCol="0">
            <a:spAutoFit/>
          </a:bodyPr>
          <a:lstStyle/>
          <a:p>
            <a:r>
              <a:rPr lang="en-US" sz="907" dirty="0"/>
              <a:t>Safety </a:t>
            </a:r>
          </a:p>
        </p:txBody>
      </p:sp>
      <p:sp>
        <p:nvSpPr>
          <p:cNvPr id="35" name="TextBox 34"/>
          <p:cNvSpPr txBox="1"/>
          <p:nvPr/>
        </p:nvSpPr>
        <p:spPr>
          <a:xfrm>
            <a:off x="7618532" y="4687216"/>
            <a:ext cx="1486893" cy="231923"/>
          </a:xfrm>
          <a:prstGeom prst="rect">
            <a:avLst/>
          </a:prstGeom>
          <a:noFill/>
        </p:spPr>
        <p:txBody>
          <a:bodyPr wrap="square" rtlCol="0">
            <a:spAutoFit/>
          </a:bodyPr>
          <a:lstStyle/>
          <a:p>
            <a:r>
              <a:rPr lang="en-US" sz="907" dirty="0"/>
              <a:t>Health</a:t>
            </a:r>
          </a:p>
        </p:txBody>
      </p:sp>
      <p:sp>
        <p:nvSpPr>
          <p:cNvPr id="36" name="TextBox 35"/>
          <p:cNvSpPr txBox="1"/>
          <p:nvPr/>
        </p:nvSpPr>
        <p:spPr>
          <a:xfrm>
            <a:off x="7520462" y="4992727"/>
            <a:ext cx="1486893" cy="231923"/>
          </a:xfrm>
          <a:prstGeom prst="rect">
            <a:avLst/>
          </a:prstGeom>
          <a:noFill/>
        </p:spPr>
        <p:txBody>
          <a:bodyPr wrap="square" rtlCol="0">
            <a:spAutoFit/>
          </a:bodyPr>
          <a:lstStyle/>
          <a:p>
            <a:r>
              <a:rPr lang="en-US" sz="907" dirty="0"/>
              <a:t>Education</a:t>
            </a:r>
          </a:p>
        </p:txBody>
      </p:sp>
      <p:sp>
        <p:nvSpPr>
          <p:cNvPr id="37" name="TextBox 36"/>
          <p:cNvSpPr txBox="1"/>
          <p:nvPr/>
        </p:nvSpPr>
        <p:spPr>
          <a:xfrm>
            <a:off x="4033304" y="5118798"/>
            <a:ext cx="1733464" cy="447815"/>
          </a:xfrm>
          <a:prstGeom prst="rect">
            <a:avLst/>
          </a:prstGeom>
          <a:noFill/>
        </p:spPr>
        <p:txBody>
          <a:bodyPr wrap="square" rtlCol="0">
            <a:spAutoFit/>
          </a:bodyPr>
          <a:lstStyle/>
          <a:p>
            <a:r>
              <a:rPr lang="en-US" sz="1155" b="1" dirty="0">
                <a:solidFill>
                  <a:srgbClr val="FF33CC"/>
                </a:solidFill>
              </a:rPr>
              <a:t>Apathy towards the new arrivals</a:t>
            </a:r>
          </a:p>
        </p:txBody>
      </p:sp>
      <p:sp>
        <p:nvSpPr>
          <p:cNvPr id="38" name="TextBox 37"/>
          <p:cNvSpPr txBox="1"/>
          <p:nvPr/>
        </p:nvSpPr>
        <p:spPr>
          <a:xfrm>
            <a:off x="5198314" y="3681665"/>
            <a:ext cx="1886669" cy="270074"/>
          </a:xfrm>
          <a:prstGeom prst="rect">
            <a:avLst/>
          </a:prstGeom>
          <a:noFill/>
        </p:spPr>
        <p:txBody>
          <a:bodyPr wrap="square" rtlCol="0">
            <a:spAutoFit/>
          </a:bodyPr>
          <a:lstStyle/>
          <a:p>
            <a:pPr algn="ctr"/>
            <a:r>
              <a:rPr lang="en-US" sz="1155" b="1" dirty="0">
                <a:solidFill>
                  <a:srgbClr val="FF33CC"/>
                </a:solidFill>
              </a:rPr>
              <a:t>Want to show appreciation</a:t>
            </a:r>
          </a:p>
        </p:txBody>
      </p:sp>
      <p:sp>
        <p:nvSpPr>
          <p:cNvPr id="39" name="TextBox 38"/>
          <p:cNvSpPr txBox="1"/>
          <p:nvPr/>
        </p:nvSpPr>
        <p:spPr>
          <a:xfrm>
            <a:off x="7470131" y="4403669"/>
            <a:ext cx="2045578" cy="231923"/>
          </a:xfrm>
          <a:prstGeom prst="rect">
            <a:avLst/>
          </a:prstGeom>
          <a:noFill/>
        </p:spPr>
        <p:txBody>
          <a:bodyPr wrap="square" rtlCol="0">
            <a:spAutoFit/>
          </a:bodyPr>
          <a:lstStyle/>
          <a:p>
            <a:pPr algn="ctr"/>
            <a:r>
              <a:rPr lang="en-US" sz="907" dirty="0"/>
              <a:t>Want to be productive and give back </a:t>
            </a:r>
          </a:p>
        </p:txBody>
      </p:sp>
      <p:sp>
        <p:nvSpPr>
          <p:cNvPr id="40" name="TextBox 39"/>
          <p:cNvSpPr txBox="1"/>
          <p:nvPr/>
        </p:nvSpPr>
        <p:spPr>
          <a:xfrm>
            <a:off x="923904" y="4638726"/>
            <a:ext cx="1486893" cy="231923"/>
          </a:xfrm>
          <a:prstGeom prst="rect">
            <a:avLst/>
          </a:prstGeom>
          <a:noFill/>
        </p:spPr>
        <p:txBody>
          <a:bodyPr wrap="square" rtlCol="0">
            <a:spAutoFit/>
          </a:bodyPr>
          <a:lstStyle/>
          <a:p>
            <a:pPr algn="r"/>
            <a:r>
              <a:rPr lang="en-US" sz="907" dirty="0"/>
              <a:t>Work</a:t>
            </a:r>
          </a:p>
        </p:txBody>
      </p:sp>
      <p:sp>
        <p:nvSpPr>
          <p:cNvPr id="41" name="TextBox 40"/>
          <p:cNvSpPr txBox="1"/>
          <p:nvPr/>
        </p:nvSpPr>
        <p:spPr>
          <a:xfrm>
            <a:off x="4105964" y="4285814"/>
            <a:ext cx="1760594" cy="803297"/>
          </a:xfrm>
          <a:prstGeom prst="rect">
            <a:avLst/>
          </a:prstGeom>
          <a:noFill/>
        </p:spPr>
        <p:txBody>
          <a:bodyPr wrap="square" rtlCol="0">
            <a:spAutoFit/>
          </a:bodyPr>
          <a:lstStyle/>
          <a:p>
            <a:r>
              <a:rPr lang="en-US" sz="1155" b="1" dirty="0">
                <a:solidFill>
                  <a:srgbClr val="FF3399"/>
                </a:solidFill>
              </a:rPr>
              <a:t>Jealousy towards new arrivals receiving more assistance than when they arrived</a:t>
            </a:r>
          </a:p>
        </p:txBody>
      </p:sp>
      <p:sp>
        <p:nvSpPr>
          <p:cNvPr id="43" name="Rectangle 42"/>
          <p:cNvSpPr/>
          <p:nvPr/>
        </p:nvSpPr>
        <p:spPr>
          <a:xfrm>
            <a:off x="7440520" y="4126862"/>
            <a:ext cx="2170787" cy="231923"/>
          </a:xfrm>
          <a:prstGeom prst="rect">
            <a:avLst/>
          </a:prstGeom>
        </p:spPr>
        <p:txBody>
          <a:bodyPr wrap="none">
            <a:spAutoFit/>
          </a:bodyPr>
          <a:lstStyle/>
          <a:p>
            <a:r>
              <a:rPr lang="en-US" sz="907" dirty="0"/>
              <a:t>What is the next country going to be like? </a:t>
            </a:r>
          </a:p>
        </p:txBody>
      </p:sp>
      <p:sp>
        <p:nvSpPr>
          <p:cNvPr id="44" name="Rectangle 43"/>
          <p:cNvSpPr/>
          <p:nvPr/>
        </p:nvSpPr>
        <p:spPr>
          <a:xfrm>
            <a:off x="258967" y="5995674"/>
            <a:ext cx="9547973" cy="24092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p>
        </p:txBody>
      </p:sp>
      <p:sp>
        <p:nvSpPr>
          <p:cNvPr id="45" name="TextBox 44"/>
          <p:cNvSpPr txBox="1"/>
          <p:nvPr/>
        </p:nvSpPr>
        <p:spPr>
          <a:xfrm>
            <a:off x="270858" y="6302415"/>
            <a:ext cx="1306091" cy="346249"/>
          </a:xfrm>
          <a:prstGeom prst="rect">
            <a:avLst/>
          </a:prstGeom>
          <a:noFill/>
        </p:spPr>
        <p:txBody>
          <a:bodyPr wrap="square" rtlCol="0">
            <a:spAutoFit/>
          </a:bodyPr>
          <a:lstStyle/>
          <a:p>
            <a:r>
              <a:rPr lang="en-US" sz="1650" dirty="0"/>
              <a:t>Welcoming </a:t>
            </a:r>
          </a:p>
        </p:txBody>
      </p:sp>
      <p:sp>
        <p:nvSpPr>
          <p:cNvPr id="46" name="TextBox 45"/>
          <p:cNvSpPr txBox="1"/>
          <p:nvPr/>
        </p:nvSpPr>
        <p:spPr>
          <a:xfrm>
            <a:off x="1889427" y="6302415"/>
            <a:ext cx="1306091" cy="346249"/>
          </a:xfrm>
          <a:prstGeom prst="rect">
            <a:avLst/>
          </a:prstGeom>
          <a:noFill/>
        </p:spPr>
        <p:txBody>
          <a:bodyPr wrap="square" rtlCol="0">
            <a:spAutoFit/>
          </a:bodyPr>
          <a:lstStyle/>
          <a:p>
            <a:r>
              <a:rPr lang="en-US" sz="1650" dirty="0"/>
              <a:t>Sympathy</a:t>
            </a:r>
          </a:p>
        </p:txBody>
      </p:sp>
      <p:sp>
        <p:nvSpPr>
          <p:cNvPr id="47" name="TextBox 46"/>
          <p:cNvSpPr txBox="1"/>
          <p:nvPr/>
        </p:nvSpPr>
        <p:spPr>
          <a:xfrm>
            <a:off x="8898914" y="6302415"/>
            <a:ext cx="1306091" cy="346249"/>
          </a:xfrm>
          <a:prstGeom prst="rect">
            <a:avLst/>
          </a:prstGeom>
          <a:noFill/>
        </p:spPr>
        <p:txBody>
          <a:bodyPr wrap="square" rtlCol="0">
            <a:spAutoFit/>
          </a:bodyPr>
          <a:lstStyle/>
          <a:p>
            <a:r>
              <a:rPr lang="en-US" sz="1650" dirty="0"/>
              <a:t>Rejection</a:t>
            </a:r>
          </a:p>
        </p:txBody>
      </p:sp>
      <p:sp>
        <p:nvSpPr>
          <p:cNvPr id="48" name="Title 1"/>
          <p:cNvSpPr txBox="1">
            <a:spLocks/>
          </p:cNvSpPr>
          <p:nvPr/>
        </p:nvSpPr>
        <p:spPr>
          <a:xfrm>
            <a:off x="6744050" y="1266918"/>
            <a:ext cx="3314350" cy="2048378"/>
          </a:xfrm>
          <a:prstGeom prst="rect">
            <a:avLst/>
          </a:prstGeom>
        </p:spPr>
        <p:txBody>
          <a:bodyPr vert="horz" lIns="75438" tIns="37719" rIns="75438" bIns="3771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310" b="1" i="1" dirty="0"/>
              <a:t>Everyone wants peaceful existence.</a:t>
            </a:r>
          </a:p>
          <a:p>
            <a:endParaRPr lang="en-US" sz="2310" b="1" i="1" dirty="0"/>
          </a:p>
          <a:p>
            <a:r>
              <a:rPr lang="en-US" sz="2310" b="1" i="1" dirty="0"/>
              <a:t>Is it possible to aim for peaceful co-existence?</a:t>
            </a:r>
          </a:p>
        </p:txBody>
      </p:sp>
      <p:sp>
        <p:nvSpPr>
          <p:cNvPr id="49" name="Title 1"/>
          <p:cNvSpPr txBox="1">
            <a:spLocks/>
          </p:cNvSpPr>
          <p:nvPr/>
        </p:nvSpPr>
        <p:spPr>
          <a:xfrm>
            <a:off x="664269" y="5860236"/>
            <a:ext cx="9276516" cy="534774"/>
          </a:xfrm>
          <a:prstGeom prst="rect">
            <a:avLst/>
          </a:prstGeom>
        </p:spPr>
        <p:txBody>
          <a:bodyPr vert="horz" lIns="75438" tIns="37719" rIns="75438" bIns="3771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85" dirty="0"/>
              <a:t>There is a wide range of attitudes towards established Migrants and New arrivals </a:t>
            </a:r>
          </a:p>
        </p:txBody>
      </p:sp>
      <p:sp>
        <p:nvSpPr>
          <p:cNvPr id="50" name="TextBox 49"/>
          <p:cNvSpPr txBox="1"/>
          <p:nvPr/>
        </p:nvSpPr>
        <p:spPr>
          <a:xfrm>
            <a:off x="5074694" y="6323098"/>
            <a:ext cx="1306091" cy="346249"/>
          </a:xfrm>
          <a:prstGeom prst="rect">
            <a:avLst/>
          </a:prstGeom>
          <a:noFill/>
        </p:spPr>
        <p:txBody>
          <a:bodyPr wrap="square" rtlCol="0">
            <a:spAutoFit/>
          </a:bodyPr>
          <a:lstStyle/>
          <a:p>
            <a:r>
              <a:rPr lang="en-US" sz="1650" dirty="0"/>
              <a:t>Indifference</a:t>
            </a:r>
          </a:p>
        </p:txBody>
      </p:sp>
      <p:sp>
        <p:nvSpPr>
          <p:cNvPr id="3" name="Right Arrow 2"/>
          <p:cNvSpPr/>
          <p:nvPr/>
        </p:nvSpPr>
        <p:spPr>
          <a:xfrm>
            <a:off x="9481522" y="5838773"/>
            <a:ext cx="459263" cy="54139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50"/>
          </a:p>
        </p:txBody>
      </p:sp>
      <p:sp>
        <p:nvSpPr>
          <p:cNvPr id="51" name="Right Arrow 50"/>
          <p:cNvSpPr/>
          <p:nvPr/>
        </p:nvSpPr>
        <p:spPr>
          <a:xfrm rot="10800000">
            <a:off x="71161" y="5839583"/>
            <a:ext cx="459263" cy="541398"/>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50"/>
          </a:p>
        </p:txBody>
      </p:sp>
      <p:pic>
        <p:nvPicPr>
          <p:cNvPr id="53" name="Picture 5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69510" y="7086240"/>
            <a:ext cx="528404" cy="689222"/>
          </a:xfrm>
          <a:prstGeom prst="rect">
            <a:avLst/>
          </a:prstGeom>
        </p:spPr>
      </p:pic>
      <p:sp>
        <p:nvSpPr>
          <p:cNvPr id="54" name="TextBox 53"/>
          <p:cNvSpPr txBox="1"/>
          <p:nvPr/>
        </p:nvSpPr>
        <p:spPr>
          <a:xfrm>
            <a:off x="3383582" y="2966498"/>
            <a:ext cx="1147575" cy="270074"/>
          </a:xfrm>
          <a:prstGeom prst="rect">
            <a:avLst/>
          </a:prstGeom>
          <a:noFill/>
        </p:spPr>
        <p:txBody>
          <a:bodyPr wrap="square" rtlCol="0">
            <a:spAutoFit/>
          </a:bodyPr>
          <a:lstStyle/>
          <a:p>
            <a:pPr algn="ctr"/>
            <a:r>
              <a:rPr lang="en-US" sz="1155" b="1" dirty="0"/>
              <a:t>Over-crowding </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13" y="6595154"/>
            <a:ext cx="2210632" cy="1243481"/>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95494" y="6584070"/>
            <a:ext cx="2537938" cy="1427590"/>
          </a:xfrm>
          <a:prstGeom prst="rect">
            <a:avLst/>
          </a:prstGeom>
        </p:spPr>
      </p:pic>
    </p:spTree>
    <p:extLst>
      <p:ext uri="{BB962C8B-B14F-4D97-AF65-F5344CB8AC3E}">
        <p14:creationId xmlns:p14="http://schemas.microsoft.com/office/powerpoint/2010/main" val="1677550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190632019"/>
              </p:ext>
            </p:extLst>
          </p:nvPr>
        </p:nvGraphicFramePr>
        <p:xfrm>
          <a:off x="0" y="30580"/>
          <a:ext cx="10058400" cy="7163720"/>
        </p:xfrm>
        <a:graphic>
          <a:graphicData uri="http://schemas.openxmlformats.org/drawingml/2006/table">
            <a:tbl>
              <a:tblPr firstRow="1" bandRow="1">
                <a:tableStyleId>{2A488322-F2BA-4B5B-9748-0D474271808F}</a:tableStyleId>
              </a:tblPr>
              <a:tblGrid>
                <a:gridCol w="2101516">
                  <a:extLst>
                    <a:ext uri="{9D8B030D-6E8A-4147-A177-3AD203B41FA5}">
                      <a16:colId xmlns:a16="http://schemas.microsoft.com/office/drawing/2014/main" xmlns="" val="1039009486"/>
                    </a:ext>
                  </a:extLst>
                </a:gridCol>
                <a:gridCol w="3497179">
                  <a:extLst>
                    <a:ext uri="{9D8B030D-6E8A-4147-A177-3AD203B41FA5}">
                      <a16:colId xmlns:a16="http://schemas.microsoft.com/office/drawing/2014/main" xmlns="" val="2666125969"/>
                    </a:ext>
                  </a:extLst>
                </a:gridCol>
                <a:gridCol w="4459705">
                  <a:extLst>
                    <a:ext uri="{9D8B030D-6E8A-4147-A177-3AD203B41FA5}">
                      <a16:colId xmlns:a16="http://schemas.microsoft.com/office/drawing/2014/main" xmlns="" val="3606732494"/>
                    </a:ext>
                  </a:extLst>
                </a:gridCol>
              </a:tblGrid>
              <a:tr h="1935975">
                <a:tc gridSpan="3">
                  <a:txBody>
                    <a:bodyPr/>
                    <a:lstStyle/>
                    <a:p>
                      <a:r>
                        <a:rPr lang="en-US" sz="1700" dirty="0"/>
                        <a:t>Opening up space for positive engagement;</a:t>
                      </a:r>
                      <a:r>
                        <a:rPr lang="en-US" sz="1700" baseline="0" dirty="0"/>
                        <a:t> Facilitating r</a:t>
                      </a:r>
                      <a:r>
                        <a:rPr lang="en-GB" sz="1800" dirty="0" err="1"/>
                        <a:t>elationship</a:t>
                      </a:r>
                      <a:r>
                        <a:rPr lang="en-GB" sz="1800" dirty="0"/>
                        <a:t> building</a:t>
                      </a:r>
                    </a:p>
                    <a:p>
                      <a:r>
                        <a:rPr lang="en-GB" sz="1800" dirty="0"/>
                        <a:t>1.      Activities</a:t>
                      </a:r>
                      <a:r>
                        <a:rPr lang="en-GB" sz="1800" baseline="0" dirty="0"/>
                        <a:t> and</a:t>
                      </a:r>
                      <a:r>
                        <a:rPr lang="en-GB" sz="1800" dirty="0"/>
                        <a:t> Action based; </a:t>
                      </a:r>
                      <a:endParaRPr lang="en-US" sz="1800" dirty="0"/>
                    </a:p>
                    <a:p>
                      <a:r>
                        <a:rPr lang="en-GB" sz="1800" b="0" dirty="0"/>
                        <a:t>         a.      Within the accommodation,  </a:t>
                      </a:r>
                      <a:endParaRPr lang="en-US" sz="1800" b="0" dirty="0"/>
                    </a:p>
                    <a:p>
                      <a:r>
                        <a:rPr lang="en-GB" sz="1800" b="0" dirty="0"/>
                        <a:t>         b.      Within the host community  </a:t>
                      </a:r>
                      <a:endParaRPr lang="en-US" sz="1800" b="0" dirty="0"/>
                    </a:p>
                    <a:p>
                      <a:r>
                        <a:rPr lang="en-GB" sz="1800" dirty="0"/>
                        <a:t>2.      Neighbourhood improvement contributions</a:t>
                      </a:r>
                      <a:endParaRPr lang="en-US" sz="1800" dirty="0"/>
                    </a:p>
                    <a:p>
                      <a:r>
                        <a:rPr lang="en-GB" sz="1800" b="0" dirty="0"/>
                        <a:t>         a.      Municipal / district level</a:t>
                      </a:r>
                      <a:endParaRPr lang="en-US" sz="1800" b="0" dirty="0"/>
                    </a:p>
                    <a:p>
                      <a:r>
                        <a:rPr lang="en-GB" sz="1800" b="0" dirty="0"/>
                        <a:t>         b.      Neighbourhood level </a:t>
                      </a:r>
                      <a:endParaRPr lang="en-US" sz="1800" b="0" dirty="0"/>
                    </a:p>
                  </a:txBody>
                  <a:tcPr marL="75438" marR="75438" marT="37719" marB="37719">
                    <a:solidFill>
                      <a:srgbClr val="FF3399"/>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3776084482"/>
                  </a:ext>
                </a:extLst>
              </a:tr>
              <a:tr h="329574">
                <a:tc>
                  <a:txBody>
                    <a:bodyPr/>
                    <a:lstStyle/>
                    <a:p>
                      <a:r>
                        <a:rPr lang="en-US" sz="1700" b="1" dirty="0"/>
                        <a:t>level</a:t>
                      </a:r>
                    </a:p>
                  </a:txBody>
                  <a:tcPr marL="75438" marR="75438" marT="37719" marB="37719">
                    <a:solidFill>
                      <a:srgbClr val="FF66FF"/>
                    </a:solidFill>
                  </a:tcPr>
                </a:tc>
                <a:tc>
                  <a:txBody>
                    <a:bodyPr/>
                    <a:lstStyle/>
                    <a:p>
                      <a:r>
                        <a:rPr lang="en-US" sz="1700" b="1" dirty="0"/>
                        <a:t>Persons / roles</a:t>
                      </a:r>
                    </a:p>
                  </a:txBody>
                  <a:tcPr marL="75438" marR="75438" marT="37719" marB="37719">
                    <a:solidFill>
                      <a:srgbClr val="FF66FF"/>
                    </a:solidFill>
                  </a:tcPr>
                </a:tc>
                <a:tc>
                  <a:txBody>
                    <a:bodyPr/>
                    <a:lstStyle/>
                    <a:p>
                      <a:r>
                        <a:rPr lang="en-US" sz="1700" b="1" dirty="0"/>
                        <a:t>Networks</a:t>
                      </a:r>
                    </a:p>
                  </a:txBody>
                  <a:tcPr marL="75438" marR="75438" marT="37719" marB="37719">
                    <a:solidFill>
                      <a:srgbClr val="FF66FF"/>
                    </a:solidFill>
                  </a:tcPr>
                </a:tc>
                <a:extLst>
                  <a:ext uri="{0D108BD9-81ED-4DB2-BD59-A6C34878D82A}">
                    <a16:rowId xmlns:a16="http://schemas.microsoft.com/office/drawing/2014/main" xmlns="" val="3549676616"/>
                  </a:ext>
                </a:extLst>
              </a:tr>
              <a:tr h="10784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a:t>Personal level </a:t>
                      </a:r>
                    </a:p>
                  </a:txBody>
                  <a:tcPr marL="75438" marR="75438" marT="37719" marB="37719"/>
                </a:tc>
                <a:tc>
                  <a:txBody>
                    <a:bodyPr/>
                    <a:lstStyle/>
                    <a:p>
                      <a:r>
                        <a:rPr lang="en-US" sz="1700" dirty="0"/>
                        <a:t>Elderly</a:t>
                      </a:r>
                      <a:r>
                        <a:rPr lang="en-US" sz="1700" baseline="0" dirty="0"/>
                        <a:t> Man/ Woman, Romanian origin, African Origin, Hair dresser, Tailor, restaurant owner, Greek religious person.</a:t>
                      </a:r>
                    </a:p>
                  </a:txBody>
                  <a:tcPr marL="75438" marR="75438" marT="37719" marB="37719"/>
                </a:tc>
                <a:tc>
                  <a:txBody>
                    <a:bodyPr/>
                    <a:lstStyle/>
                    <a:p>
                      <a:r>
                        <a:rPr lang="en-US" sz="1700" dirty="0"/>
                        <a:t>Groups from former village,</a:t>
                      </a:r>
                      <a:r>
                        <a:rPr lang="en-US" sz="1700" baseline="0" dirty="0"/>
                        <a:t> </a:t>
                      </a:r>
                      <a:endParaRPr lang="en-US" sz="1700" dirty="0"/>
                    </a:p>
                  </a:txBody>
                  <a:tcPr marL="75438" marR="75438" marT="37719" marB="37719"/>
                </a:tc>
                <a:extLst>
                  <a:ext uri="{0D108BD9-81ED-4DB2-BD59-A6C34878D82A}">
                    <a16:rowId xmlns:a16="http://schemas.microsoft.com/office/drawing/2014/main" xmlns="" val="3123895085"/>
                  </a:ext>
                </a:extLst>
              </a:tr>
              <a:tr h="672137">
                <a:tc>
                  <a:txBody>
                    <a:bodyPr/>
                    <a:lstStyle/>
                    <a:p>
                      <a:r>
                        <a:rPr lang="en-US" sz="1700" b="1" dirty="0"/>
                        <a:t>Neighborhood level</a:t>
                      </a:r>
                    </a:p>
                  </a:txBody>
                  <a:tcPr marL="75438" marR="75438" marT="37719" marB="37719"/>
                </a:tc>
                <a:tc>
                  <a:txBody>
                    <a:bodyPr/>
                    <a:lstStyle/>
                    <a:p>
                      <a:r>
                        <a:rPr lang="en-US" sz="1700" dirty="0"/>
                        <a:t>Pensioners, KAPI</a:t>
                      </a:r>
                    </a:p>
                    <a:p>
                      <a:r>
                        <a:rPr lang="en-US" sz="1700" dirty="0"/>
                        <a:t>Church</a:t>
                      </a:r>
                    </a:p>
                  </a:txBody>
                  <a:tcPr marL="75438" marR="75438" marT="37719" marB="37719"/>
                </a:tc>
                <a:tc>
                  <a:txBody>
                    <a:bodyPr/>
                    <a:lstStyle/>
                    <a:p>
                      <a:endParaRPr lang="en-US" sz="1700" dirty="0"/>
                    </a:p>
                  </a:txBody>
                  <a:tcPr marL="75438" marR="75438" marT="37719" marB="37719"/>
                </a:tc>
                <a:extLst>
                  <a:ext uri="{0D108BD9-81ED-4DB2-BD59-A6C34878D82A}">
                    <a16:rowId xmlns:a16="http://schemas.microsoft.com/office/drawing/2014/main" xmlns="" val="567639479"/>
                  </a:ext>
                </a:extLst>
              </a:tr>
              <a:tr h="827169">
                <a:tc>
                  <a:txBody>
                    <a:bodyPr/>
                    <a:lstStyle/>
                    <a:p>
                      <a:r>
                        <a:rPr lang="en-US" sz="1700" b="1" dirty="0"/>
                        <a:t>District/</a:t>
                      </a:r>
                      <a:r>
                        <a:rPr lang="en-US" sz="1700" b="1" baseline="0" dirty="0"/>
                        <a:t> Ward level</a:t>
                      </a:r>
                      <a:endParaRPr lang="en-US" sz="1700" b="1" dirty="0"/>
                    </a:p>
                  </a:txBody>
                  <a:tcPr marL="75438" marR="75438" marT="37719" marB="37719"/>
                </a:tc>
                <a:tc>
                  <a:txBody>
                    <a:bodyPr/>
                    <a:lstStyle/>
                    <a:p>
                      <a:r>
                        <a:rPr lang="en-US" sz="1700" dirty="0"/>
                        <a:t>District Presidents</a:t>
                      </a:r>
                    </a:p>
                    <a:p>
                      <a:r>
                        <a:rPr lang="en-US" sz="1700" dirty="0"/>
                        <a:t>Victoria</a:t>
                      </a:r>
                      <a:r>
                        <a:rPr lang="en-US" sz="1700" baseline="0" dirty="0"/>
                        <a:t> Square services coordination</a:t>
                      </a:r>
                      <a:endParaRPr lang="en-US" sz="1700" dirty="0"/>
                    </a:p>
                  </a:txBody>
                  <a:tcPr marL="75438" marR="75438" marT="37719" marB="37719"/>
                </a:tc>
                <a:tc>
                  <a:txBody>
                    <a:bodyPr/>
                    <a:lstStyle/>
                    <a:p>
                      <a:pPr marL="0" marR="0" lvl="0" indent="0" algn="l" defTabSz="509412" rtl="0" eaLnBrk="1" fontAlgn="auto" latinLnBrk="0" hangingPunct="1">
                        <a:lnSpc>
                          <a:spcPct val="100000"/>
                        </a:lnSpc>
                        <a:spcBef>
                          <a:spcPts val="0"/>
                        </a:spcBef>
                        <a:spcAft>
                          <a:spcPts val="0"/>
                        </a:spcAft>
                        <a:buClrTx/>
                        <a:buSzTx/>
                        <a:buFontTx/>
                        <a:buNone/>
                        <a:tabLst/>
                        <a:defRPr/>
                      </a:pPr>
                      <a:r>
                        <a:rPr lang="en-US" sz="1700" dirty="0"/>
                        <a:t>Charities and NGO’s</a:t>
                      </a:r>
                    </a:p>
                    <a:p>
                      <a:pPr marL="0" marR="0" lvl="0" indent="0" algn="l" defTabSz="509412" rtl="0" eaLnBrk="1" fontAlgn="auto" latinLnBrk="0" hangingPunct="1">
                        <a:lnSpc>
                          <a:spcPct val="100000"/>
                        </a:lnSpc>
                        <a:spcBef>
                          <a:spcPts val="0"/>
                        </a:spcBef>
                        <a:spcAft>
                          <a:spcPts val="0"/>
                        </a:spcAft>
                        <a:buClrTx/>
                        <a:buSzTx/>
                        <a:buFontTx/>
                        <a:buNone/>
                        <a:tabLst/>
                        <a:defRPr/>
                      </a:pPr>
                      <a:r>
                        <a:rPr lang="en-US" sz="1700" dirty="0"/>
                        <a:t>Victoria </a:t>
                      </a:r>
                      <a:r>
                        <a:rPr lang="en-US" sz="1700" dirty="0" err="1"/>
                        <a:t>Sq</a:t>
                      </a:r>
                      <a:r>
                        <a:rPr lang="en-US" sz="1700" dirty="0"/>
                        <a:t> coordination</a:t>
                      </a:r>
                    </a:p>
                    <a:p>
                      <a:r>
                        <a:rPr lang="en-US" sz="1700" dirty="0"/>
                        <a:t>District meetings</a:t>
                      </a:r>
                    </a:p>
                  </a:txBody>
                  <a:tcPr marL="75438" marR="75438" marT="37719" marB="37719"/>
                </a:tc>
                <a:extLst>
                  <a:ext uri="{0D108BD9-81ED-4DB2-BD59-A6C34878D82A}">
                    <a16:rowId xmlns:a16="http://schemas.microsoft.com/office/drawing/2014/main" xmlns="" val="1800486697"/>
                  </a:ext>
                </a:extLst>
              </a:tr>
              <a:tr h="8271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a:t>Municipality level</a:t>
                      </a:r>
                    </a:p>
                  </a:txBody>
                  <a:tcPr marL="75438" marR="75438" marT="37719" marB="37719"/>
                </a:tc>
                <a:tc>
                  <a:txBody>
                    <a:bodyPr/>
                    <a:lstStyle/>
                    <a:p>
                      <a:r>
                        <a:rPr lang="en-US" sz="1700" dirty="0"/>
                        <a:t>Vice Mayor of Civil Society</a:t>
                      </a:r>
                    </a:p>
                    <a:p>
                      <a:r>
                        <a:rPr lang="en-US" sz="1700" dirty="0"/>
                        <a:t>Vice Mayor of Migration</a:t>
                      </a:r>
                    </a:p>
                    <a:p>
                      <a:endParaRPr lang="en-US" sz="1700" dirty="0"/>
                    </a:p>
                  </a:txBody>
                  <a:tcPr marL="75438" marR="75438" marT="37719" marB="37719"/>
                </a:tc>
                <a:tc>
                  <a:txBody>
                    <a:bodyPr/>
                    <a:lstStyle/>
                    <a:p>
                      <a:r>
                        <a:rPr lang="en-US" sz="1700" dirty="0"/>
                        <a:t>Urban living working group </a:t>
                      </a:r>
                    </a:p>
                  </a:txBody>
                  <a:tcPr marL="75438" marR="75438" marT="37719" marB="37719"/>
                </a:tc>
                <a:extLst>
                  <a:ext uri="{0D108BD9-81ED-4DB2-BD59-A6C34878D82A}">
                    <a16:rowId xmlns:a16="http://schemas.microsoft.com/office/drawing/2014/main" xmlns="" val="839275923"/>
                  </a:ext>
                </a:extLst>
              </a:tr>
              <a:tr h="672137">
                <a:tc>
                  <a:txBody>
                    <a:bodyPr/>
                    <a:lstStyle/>
                    <a:p>
                      <a:r>
                        <a:rPr lang="en-US" sz="1700" b="1" dirty="0"/>
                        <a:t>National level</a:t>
                      </a:r>
                    </a:p>
                  </a:txBody>
                  <a:tcPr marL="75438" marR="75438" marT="37719" marB="37719"/>
                </a:tc>
                <a:tc>
                  <a:txBody>
                    <a:bodyPr/>
                    <a:lstStyle/>
                    <a:p>
                      <a:r>
                        <a:rPr lang="en-US" sz="1700" dirty="0"/>
                        <a:t>Social Services EKA</a:t>
                      </a:r>
                    </a:p>
                    <a:p>
                      <a:r>
                        <a:rPr lang="en-US" sz="1700" dirty="0"/>
                        <a:t>Park maintenance</a:t>
                      </a:r>
                    </a:p>
                  </a:txBody>
                  <a:tcPr marL="75438" marR="75438" marT="37719" marB="37719"/>
                </a:tc>
                <a:tc>
                  <a:txBody>
                    <a:bodyPr/>
                    <a:lstStyle/>
                    <a:p>
                      <a:endParaRPr lang="en-US" sz="1700" dirty="0"/>
                    </a:p>
                  </a:txBody>
                  <a:tcPr marL="75438" marR="75438" marT="37719" marB="37719"/>
                </a:tc>
                <a:extLst>
                  <a:ext uri="{0D108BD9-81ED-4DB2-BD59-A6C34878D82A}">
                    <a16:rowId xmlns:a16="http://schemas.microsoft.com/office/drawing/2014/main" xmlns="" val="1115891171"/>
                  </a:ext>
                </a:extLst>
              </a:tr>
              <a:tr h="672137">
                <a:tc>
                  <a:txBody>
                    <a:bodyPr/>
                    <a:lstStyle/>
                    <a:p>
                      <a:r>
                        <a:rPr lang="en-US" sz="1700" b="1" dirty="0"/>
                        <a:t>International level</a:t>
                      </a:r>
                    </a:p>
                  </a:txBody>
                  <a:tcPr marL="75438" marR="75438" marT="37719" marB="37719"/>
                </a:tc>
                <a:tc>
                  <a:txBody>
                    <a:bodyPr/>
                    <a:lstStyle/>
                    <a:p>
                      <a:r>
                        <a:rPr lang="en-US" sz="1700" dirty="0"/>
                        <a:t>INGO’s/ UN </a:t>
                      </a:r>
                    </a:p>
                  </a:txBody>
                  <a:tcPr marL="75438" marR="75438" marT="37719" marB="37719"/>
                </a:tc>
                <a:tc>
                  <a:txBody>
                    <a:bodyPr/>
                    <a:lstStyle/>
                    <a:p>
                      <a:endParaRPr lang="en-US" sz="1700" dirty="0"/>
                    </a:p>
                  </a:txBody>
                  <a:tcPr marL="75438" marR="75438" marT="37719" marB="37719"/>
                </a:tc>
                <a:extLst>
                  <a:ext uri="{0D108BD9-81ED-4DB2-BD59-A6C34878D82A}">
                    <a16:rowId xmlns:a16="http://schemas.microsoft.com/office/drawing/2014/main" xmlns="" val="545400738"/>
                  </a:ext>
                </a:extLst>
              </a:tr>
            </a:tbl>
          </a:graphicData>
        </a:graphic>
      </p:graphicFrame>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87763" y="7162241"/>
            <a:ext cx="467789" cy="610159"/>
          </a:xfrm>
          <a:prstGeom prst="rect">
            <a:avLst/>
          </a:prstGeom>
        </p:spPr>
      </p:pic>
    </p:spTree>
    <p:extLst>
      <p:ext uri="{BB962C8B-B14F-4D97-AF65-F5344CB8AC3E}">
        <p14:creationId xmlns:p14="http://schemas.microsoft.com/office/powerpoint/2010/main" val="1198666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3AF21FA0-C69A-D549-B93E-AD7DB9D7EB7A}" type="slidenum">
              <a:rPr lang="en-US" smtClean="0"/>
              <a:pPr/>
              <a:t>6</a:t>
            </a:fld>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08697"/>
            <a:ext cx="10058400" cy="5657850"/>
          </a:xfrm>
          <a:prstGeom prst="rect">
            <a:avLst/>
          </a:prstGeom>
        </p:spPr>
      </p:pic>
      <p:sp>
        <p:nvSpPr>
          <p:cNvPr id="9" name="Content Placeholder 8"/>
          <p:cNvSpPr>
            <a:spLocks noGrp="1"/>
          </p:cNvSpPr>
          <p:nvPr>
            <p:ph idx="1"/>
          </p:nvPr>
        </p:nvSpPr>
        <p:spPr/>
        <p:txBody>
          <a:bodyPr/>
          <a:lstStyle/>
          <a:p>
            <a:endParaRPr lang="en-US" dirty="0"/>
          </a:p>
        </p:txBody>
      </p:sp>
    </p:spTree>
    <p:extLst>
      <p:ext uri="{BB962C8B-B14F-4D97-AF65-F5344CB8AC3E}">
        <p14:creationId xmlns:p14="http://schemas.microsoft.com/office/powerpoint/2010/main" val="2969762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3AF21FA0-C69A-D549-B93E-AD7DB9D7EB7A}" type="slidenum">
              <a:rPr lang="en-US" smtClean="0"/>
              <a:pPr/>
              <a:t>7</a:t>
            </a:fld>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08697"/>
            <a:ext cx="10058400" cy="5657850"/>
          </a:xfrm>
          <a:prstGeom prst="rect">
            <a:avLst/>
          </a:prstGeom>
        </p:spPr>
      </p:pic>
    </p:spTree>
    <p:extLst>
      <p:ext uri="{BB962C8B-B14F-4D97-AF65-F5344CB8AC3E}">
        <p14:creationId xmlns:p14="http://schemas.microsoft.com/office/powerpoint/2010/main" val="3972952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86920" y="0"/>
            <a:ext cx="4971480" cy="77724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0"/>
            <a:ext cx="5037222" cy="77724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241760" y="564740"/>
            <a:ext cx="4651421" cy="2954122"/>
          </a:xfrm>
        </p:spPr>
      </p:pic>
      <p:sp>
        <p:nvSpPr>
          <p:cNvPr id="4" name="Slide Number Placeholder 3"/>
          <p:cNvSpPr>
            <a:spLocks noGrp="1"/>
          </p:cNvSpPr>
          <p:nvPr>
            <p:ph type="sldNum" sz="quarter" idx="4"/>
          </p:nvPr>
        </p:nvSpPr>
        <p:spPr/>
        <p:txBody>
          <a:bodyPr/>
          <a:lstStyle/>
          <a:p>
            <a:fld id="{3AF21FA0-C69A-D549-B93E-AD7DB9D7EB7A}" type="slidenum">
              <a:rPr lang="en-US" smtClean="0"/>
              <a:pPr/>
              <a:t>8</a:t>
            </a:fld>
            <a:endParaRPr lang="en-US"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706" y="495425"/>
            <a:ext cx="4666799" cy="2712996"/>
          </a:xfrm>
          <a:prstGeom prst="rect">
            <a:avLst/>
          </a:prstGeom>
        </p:spPr>
      </p:pic>
      <p:sp>
        <p:nvSpPr>
          <p:cNvPr id="7" name="Rectangle 6"/>
          <p:cNvSpPr/>
          <p:nvPr/>
        </p:nvSpPr>
        <p:spPr>
          <a:xfrm>
            <a:off x="5173185" y="3621135"/>
            <a:ext cx="4788569" cy="2897203"/>
          </a:xfrm>
          <a:prstGeom prst="rect">
            <a:avLst/>
          </a:prstGeom>
        </p:spPr>
        <p:txBody>
          <a:bodyPr wrap="square">
            <a:spAutoFit/>
          </a:bodyPr>
          <a:lstStyle/>
          <a:p>
            <a:pPr marR="0" lvl="0">
              <a:lnSpc>
                <a:spcPct val="115000"/>
              </a:lnSpc>
              <a:spcBef>
                <a:spcPts val="0"/>
              </a:spcBef>
              <a:spcAft>
                <a:spcPts val="1000"/>
              </a:spcAft>
              <a:buSzPts val="1000"/>
              <a:tabLst>
                <a:tab pos="457200" algn="l"/>
              </a:tabLst>
            </a:pPr>
            <a:r>
              <a:rPr lang="en-US" sz="18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Support those countries </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rescuing, receiving and </a:t>
            </a:r>
            <a:r>
              <a:rPr lang="en-US" sz="18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hosting</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large numbers of refugees and migrants.</a:t>
            </a:r>
            <a:endParaRPr lang="en-US" sz="1600" dirty="0">
              <a:latin typeface="Times New Roman" panose="02020603050405020304" pitchFamily="18" charset="0"/>
              <a:ea typeface="MS Mincho" panose="02020609040205080304" pitchFamily="49" charset="-128"/>
              <a:cs typeface="Times New Roman" panose="02020603050405020304" pitchFamily="18" charset="0"/>
            </a:endParaRPr>
          </a:p>
          <a:p>
            <a:pPr marR="0" lvl="0">
              <a:lnSpc>
                <a:spcPct val="115000"/>
              </a:lnSpc>
              <a:spcBef>
                <a:spcPts val="0"/>
              </a:spcBef>
              <a:spcAft>
                <a:spcPts val="1000"/>
              </a:spcAft>
              <a:buSzPts val="1000"/>
              <a:tabLst>
                <a:tab pos="457200" algn="l"/>
              </a:tabLst>
            </a:pP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Strongly </a:t>
            </a:r>
            <a:r>
              <a:rPr lang="en-US" sz="18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condemn xenophobia </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against refugees and migrants and support a global campaign to counter it.</a:t>
            </a:r>
            <a:endParaRPr lang="en-US" sz="1600" dirty="0">
              <a:latin typeface="Times New Roman" panose="02020603050405020304" pitchFamily="18" charset="0"/>
              <a:ea typeface="MS Mincho" panose="02020609040205080304" pitchFamily="49" charset="-128"/>
              <a:cs typeface="Times New Roman" panose="02020603050405020304" pitchFamily="18" charset="0"/>
            </a:endParaRPr>
          </a:p>
          <a:p>
            <a:pPr marR="0" lvl="0">
              <a:lnSpc>
                <a:spcPct val="115000"/>
              </a:lnSpc>
              <a:spcBef>
                <a:spcPts val="0"/>
              </a:spcBef>
              <a:spcAft>
                <a:spcPts val="1000"/>
              </a:spcAft>
              <a:buSzPts val="1000"/>
              <a:tabLst>
                <a:tab pos="457200" algn="l"/>
              </a:tabLst>
            </a:pPr>
            <a:r>
              <a:rPr lang="en-US" sz="18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Strengthen the positive contributions made by migrants</a:t>
            </a:r>
            <a:r>
              <a:rPr lang="en-US" sz="1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to economic and social development in their host countries.</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8" name="Rectangle 7"/>
          <p:cNvSpPr/>
          <p:nvPr/>
        </p:nvSpPr>
        <p:spPr>
          <a:xfrm>
            <a:off x="204538" y="3338027"/>
            <a:ext cx="4832684" cy="3139321"/>
          </a:xfrm>
          <a:prstGeom prst="rect">
            <a:avLst/>
          </a:prstGeom>
        </p:spPr>
        <p:txBody>
          <a:bodyPr wrap="square">
            <a:spAutoFit/>
          </a:bodyPr>
          <a:lstStyle/>
          <a:p>
            <a:endParaRPr lang="en-US" sz="1800" dirty="0">
              <a:solidFill>
                <a:srgbClr val="000000"/>
              </a:solidFill>
              <a:latin typeface="Times New Roman" panose="02020603050405020304" pitchFamily="18" charset="0"/>
            </a:endParaRPr>
          </a:p>
          <a:p>
            <a:r>
              <a:rPr lang="en-US" sz="1800" dirty="0">
                <a:solidFill>
                  <a:srgbClr val="000000"/>
                </a:solidFill>
                <a:latin typeface="Times New Roman" panose="02020603050405020304" pitchFamily="18" charset="0"/>
              </a:rPr>
              <a:t>We commit ourselves to ensuring full respect for the human rights of refugees, internally displaced persons and migrants, regardless of their migration status, </a:t>
            </a:r>
            <a:r>
              <a:rPr lang="en-US" sz="1800" dirty="0">
                <a:solidFill>
                  <a:srgbClr val="FF0066"/>
                </a:solidFill>
                <a:latin typeface="Times New Roman" panose="02020603050405020304" pitchFamily="18" charset="0"/>
              </a:rPr>
              <a:t>and support their host cities in the spirit of international cooperation, taking into account national circumstances and recognizing that, although the movement of large populations into towns and cities poses a variety of challenges, it can also bring significant social, economic and cultural contributions to urban life. </a:t>
            </a:r>
          </a:p>
        </p:txBody>
      </p:sp>
    </p:spTree>
    <p:extLst>
      <p:ext uri="{BB962C8B-B14F-4D97-AF65-F5344CB8AC3E}">
        <p14:creationId xmlns:p14="http://schemas.microsoft.com/office/powerpoint/2010/main" val="725318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seki.hirano@crs.org</a:t>
            </a:r>
          </a:p>
        </p:txBody>
      </p:sp>
      <p:sp>
        <p:nvSpPr>
          <p:cNvPr id="3" name="Title 2"/>
          <p:cNvSpPr>
            <a:spLocks noGrp="1"/>
          </p:cNvSpPr>
          <p:nvPr>
            <p:ph type="ctrTitle"/>
          </p:nvPr>
        </p:nvSpPr>
        <p:spPr>
          <a:xfrm>
            <a:off x="3330576" y="3275676"/>
            <a:ext cx="7267470" cy="4165466"/>
          </a:xfrm>
        </p:spPr>
        <p:txBody>
          <a:bodyPr/>
          <a:lstStyle/>
          <a:p>
            <a:pPr lvl="0"/>
            <a:r>
              <a:rPr lang="en-US" sz="2800" dirty="0"/>
              <a:t>What do you think of this side of programming?</a:t>
            </a:r>
            <a:br>
              <a:rPr lang="en-US" sz="2800" dirty="0"/>
            </a:br>
            <a:r>
              <a:rPr lang="en-US" sz="2400" dirty="0">
                <a:solidFill>
                  <a:srgbClr val="FF33CC"/>
                </a:solidFill>
              </a:rPr>
              <a:t>Psychological – Ware</a:t>
            </a:r>
            <a:br>
              <a:rPr lang="en-US" sz="2400" dirty="0">
                <a:solidFill>
                  <a:srgbClr val="FF33CC"/>
                </a:solidFill>
              </a:rPr>
            </a:br>
            <a:r>
              <a:rPr lang="en-US" sz="2400" dirty="0">
                <a:solidFill>
                  <a:srgbClr val="FF33CC"/>
                </a:solidFill>
              </a:rPr>
              <a:t>Emotional-Ware</a:t>
            </a:r>
            <a:br>
              <a:rPr lang="en-US" sz="2400" dirty="0">
                <a:solidFill>
                  <a:srgbClr val="FF33CC"/>
                </a:solidFill>
              </a:rPr>
            </a:br>
            <a:r>
              <a:rPr lang="en-US" sz="2400" dirty="0">
                <a:solidFill>
                  <a:srgbClr val="FF33CC"/>
                </a:solidFill>
              </a:rPr>
              <a:t>Social-Ware </a:t>
            </a:r>
            <a:br>
              <a:rPr lang="en-US" sz="2400" dirty="0">
                <a:solidFill>
                  <a:srgbClr val="FF33CC"/>
                </a:solidFill>
              </a:rPr>
            </a:br>
            <a:r>
              <a:rPr lang="en-US" sz="2400" dirty="0">
                <a:solidFill>
                  <a:srgbClr val="FF33CC"/>
                </a:solidFill>
              </a:rPr>
              <a:t>People-Ware</a:t>
            </a:r>
            <a:br>
              <a:rPr lang="en-US" sz="2400" dirty="0">
                <a:solidFill>
                  <a:srgbClr val="FF33CC"/>
                </a:solidFill>
              </a:rPr>
            </a:br>
            <a:r>
              <a:rPr lang="en-US" sz="2400" dirty="0">
                <a:solidFill>
                  <a:srgbClr val="FF33CC"/>
                </a:solidFill>
              </a:rPr>
              <a:t>Empathetic-Ware</a:t>
            </a:r>
            <a:br>
              <a:rPr lang="en-US" sz="2400" dirty="0">
                <a:solidFill>
                  <a:srgbClr val="FF33CC"/>
                </a:solidFill>
              </a:rPr>
            </a:br>
            <a:r>
              <a:rPr lang="en-US" sz="2400" dirty="0">
                <a:solidFill>
                  <a:srgbClr val="FF33CC"/>
                </a:solidFill>
              </a:rPr>
              <a:t>Emotional - Ware</a:t>
            </a:r>
            <a:r>
              <a:rPr lang="en-US" sz="2800" dirty="0"/>
              <a:t/>
            </a:r>
            <a:br>
              <a:rPr lang="en-US" sz="2800" dirty="0"/>
            </a:br>
            <a:r>
              <a:rPr lang="en-US" sz="2800" dirty="0"/>
              <a:t>Mainstream it? Integrate it?</a:t>
            </a:r>
            <a:br>
              <a:rPr lang="en-US" sz="2800" dirty="0"/>
            </a:br>
            <a:r>
              <a:rPr lang="en-US" sz="2800" dirty="0"/>
              <a:t>Any of your experiences? </a:t>
            </a:r>
            <a:br>
              <a:rPr lang="en-US" sz="2800" dirty="0"/>
            </a:br>
            <a:endParaRPr lang="en-US" sz="2800" dirty="0"/>
          </a:p>
        </p:txBody>
      </p:sp>
      <p:sp>
        <p:nvSpPr>
          <p:cNvPr id="4" name="Slide Number Placeholder 3"/>
          <p:cNvSpPr>
            <a:spLocks noGrp="1"/>
          </p:cNvSpPr>
          <p:nvPr>
            <p:ph type="sldNum" sz="quarter" idx="4"/>
          </p:nvPr>
        </p:nvSpPr>
        <p:spPr/>
        <p:txBody>
          <a:bodyPr/>
          <a:lstStyle/>
          <a:p>
            <a:fld id="{3AF21FA0-C69A-D549-B93E-AD7DB9D7EB7A}" type="slidenum">
              <a:rPr lang="en-US" sz="2400" smtClean="0">
                <a:latin typeface="Times New Roman" panose="02020603050405020304" pitchFamily="18" charset="0"/>
                <a:cs typeface="Times New Roman" panose="02020603050405020304" pitchFamily="18" charset="0"/>
              </a:rPr>
              <a:pPr/>
              <a:t>9</a:t>
            </a:fld>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3842224" y="730264"/>
            <a:ext cx="5029200" cy="461665"/>
          </a:xfrm>
          <a:prstGeom prst="rect">
            <a:avLst/>
          </a:prstGeom>
        </p:spPr>
        <p:txBody>
          <a:bodyPr>
            <a:spAutoFit/>
          </a:bodyPr>
          <a:lstStyle/>
          <a:p>
            <a:r>
              <a:rPr lang="en-US" sz="2400" dirty="0">
                <a:solidFill>
                  <a:schemeClr val="tx2"/>
                </a:solidFill>
                <a:latin typeface="Times New Roman" panose="02020603050405020304" pitchFamily="18" charset="0"/>
                <a:ea typeface="MS Mincho" panose="02020609040205080304" pitchFamily="49" charset="-128"/>
                <a:cs typeface="Times New Roman" panose="02020603050405020304" pitchFamily="18" charset="0"/>
              </a:rPr>
              <a:t>Local community engagement</a:t>
            </a: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6" name="Rectangle 5"/>
          <p:cNvSpPr/>
          <p:nvPr/>
        </p:nvSpPr>
        <p:spPr>
          <a:xfrm>
            <a:off x="7453200" y="2030506"/>
            <a:ext cx="2291012" cy="461665"/>
          </a:xfrm>
          <a:prstGeom prst="rect">
            <a:avLst/>
          </a:prstGeom>
        </p:spPr>
        <p:txBody>
          <a:bodyPr wrap="none">
            <a:spAutoFit/>
          </a:bodyPr>
          <a:lstStyle/>
          <a:p>
            <a:r>
              <a:rPr lang="en-US" sz="2400" dirty="0">
                <a:solidFill>
                  <a:schemeClr val="tx2"/>
                </a:solidFill>
                <a:latin typeface="Times New Roman" panose="02020603050405020304" pitchFamily="18" charset="0"/>
                <a:ea typeface="MS Mincho" panose="02020609040205080304" pitchFamily="49" charset="-128"/>
                <a:cs typeface="Times New Roman" panose="02020603050405020304" pitchFamily="18" charset="0"/>
              </a:rPr>
              <a:t>Local integration</a:t>
            </a: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7" name="Rectangle 6"/>
          <p:cNvSpPr/>
          <p:nvPr/>
        </p:nvSpPr>
        <p:spPr>
          <a:xfrm>
            <a:off x="6356824" y="1396085"/>
            <a:ext cx="2199641" cy="461665"/>
          </a:xfrm>
          <a:prstGeom prst="rect">
            <a:avLst/>
          </a:prstGeom>
        </p:spPr>
        <p:txBody>
          <a:bodyPr wrap="none">
            <a:spAutoFit/>
          </a:bodyPr>
          <a:lstStyle/>
          <a:p>
            <a:r>
              <a:rPr lang="en-US" sz="2400" dirty="0">
                <a:solidFill>
                  <a:schemeClr val="tx2"/>
                </a:solidFill>
                <a:latin typeface="Times New Roman" panose="02020603050405020304" pitchFamily="18" charset="0"/>
                <a:ea typeface="MS Mincho" panose="02020609040205080304" pitchFamily="49" charset="-128"/>
                <a:cs typeface="Times New Roman" panose="02020603050405020304" pitchFamily="18" charset="0"/>
              </a:rPr>
              <a:t>Social cohesion </a:t>
            </a: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8" name="Rectangle 7"/>
          <p:cNvSpPr/>
          <p:nvPr/>
        </p:nvSpPr>
        <p:spPr>
          <a:xfrm>
            <a:off x="1260235" y="1861057"/>
            <a:ext cx="2549096" cy="461665"/>
          </a:xfrm>
          <a:prstGeom prst="rect">
            <a:avLst/>
          </a:prstGeom>
        </p:spPr>
        <p:txBody>
          <a:bodyPr wrap="none">
            <a:spAutoFit/>
          </a:bodyPr>
          <a:lstStyle/>
          <a:p>
            <a:r>
              <a:rPr lang="en-US" sz="2400" dirty="0">
                <a:solidFill>
                  <a:schemeClr val="tx2"/>
                </a:solidFill>
                <a:latin typeface="Times New Roman" panose="02020603050405020304" pitchFamily="18" charset="0"/>
                <a:ea typeface="MS Mincho" panose="02020609040205080304" pitchFamily="49" charset="-128"/>
                <a:cs typeface="Times New Roman" panose="02020603050405020304" pitchFamily="18" charset="0"/>
              </a:rPr>
              <a:t>Community liaison</a:t>
            </a: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9" name="Rectangle 8"/>
          <p:cNvSpPr/>
          <p:nvPr/>
        </p:nvSpPr>
        <p:spPr>
          <a:xfrm>
            <a:off x="7741741" y="4333627"/>
            <a:ext cx="2002471" cy="461665"/>
          </a:xfrm>
          <a:prstGeom prst="rect">
            <a:avLst/>
          </a:prstGeom>
        </p:spPr>
        <p:txBody>
          <a:bodyPr wrap="none">
            <a:spAutoFit/>
          </a:bodyPr>
          <a:lstStyle/>
          <a:p>
            <a:r>
              <a:rPr lang="en-US" sz="2400" dirty="0">
                <a:solidFill>
                  <a:schemeClr val="tx2"/>
                </a:solidFill>
                <a:latin typeface="Times New Roman" panose="02020603050405020304" pitchFamily="18" charset="0"/>
                <a:ea typeface="MS Mincho" panose="02020609040205080304" pitchFamily="49" charset="-128"/>
                <a:cs typeface="Times New Roman" panose="02020603050405020304" pitchFamily="18" charset="0"/>
              </a:rPr>
              <a:t>Peace building</a:t>
            </a: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10" name="Rectangle 9"/>
          <p:cNvSpPr/>
          <p:nvPr/>
        </p:nvSpPr>
        <p:spPr>
          <a:xfrm>
            <a:off x="4656221" y="125265"/>
            <a:ext cx="5029200" cy="461665"/>
          </a:xfrm>
          <a:prstGeom prst="rect">
            <a:avLst/>
          </a:prstGeom>
        </p:spPr>
        <p:txBody>
          <a:bodyPr>
            <a:spAutoFit/>
          </a:bodyPr>
          <a:lstStyle/>
          <a:p>
            <a:r>
              <a:rPr lang="en-US" sz="2400" dirty="0">
                <a:solidFill>
                  <a:schemeClr val="tx2"/>
                </a:solidFill>
                <a:latin typeface="Times New Roman" panose="02020603050405020304" pitchFamily="18" charset="0"/>
                <a:ea typeface="MS Mincho" panose="02020609040205080304" pitchFamily="49" charset="-128"/>
                <a:cs typeface="Times New Roman" panose="02020603050405020304" pitchFamily="18" charset="0"/>
              </a:rPr>
              <a:t>Host community support</a:t>
            </a: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91653" y="2776479"/>
            <a:ext cx="5029200" cy="461665"/>
          </a:xfrm>
          <a:prstGeom prst="rect">
            <a:avLst/>
          </a:prstGeom>
        </p:spPr>
        <p:txBody>
          <a:bodyPr>
            <a:spAutoFit/>
          </a:bodyPr>
          <a:lstStyle/>
          <a:p>
            <a:r>
              <a:rPr lang="en-US" sz="2400" dirty="0">
                <a:solidFill>
                  <a:schemeClr val="tx2"/>
                </a:solidFill>
                <a:latin typeface="Times New Roman" panose="02020603050405020304" pitchFamily="18" charset="0"/>
                <a:ea typeface="MS Mincho" panose="02020609040205080304" pitchFamily="49" charset="-128"/>
                <a:cs typeface="Times New Roman" panose="02020603050405020304" pitchFamily="18" charset="0"/>
              </a:rPr>
              <a:t>Building bridges</a:t>
            </a: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141621" y="1314306"/>
            <a:ext cx="5029200" cy="461665"/>
          </a:xfrm>
          <a:prstGeom prst="rect">
            <a:avLst/>
          </a:prstGeom>
        </p:spPr>
        <p:txBody>
          <a:bodyPr>
            <a:spAutoFit/>
          </a:bodyPr>
          <a:lstStyle/>
          <a:p>
            <a:r>
              <a:rPr lang="en-US" sz="2400" dirty="0">
                <a:solidFill>
                  <a:schemeClr val="tx2"/>
                </a:solidFill>
                <a:latin typeface="Times New Roman" panose="02020603050405020304" pitchFamily="18" charset="0"/>
                <a:ea typeface="MS Mincho" panose="02020609040205080304" pitchFamily="49" charset="-128"/>
                <a:cs typeface="Times New Roman" panose="02020603050405020304" pitchFamily="18" charset="0"/>
              </a:rPr>
              <a:t>Connector projects</a:t>
            </a: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7594941" y="5436419"/>
            <a:ext cx="2412840" cy="1200329"/>
          </a:xfrm>
          <a:prstGeom prst="rect">
            <a:avLst/>
          </a:prstGeom>
        </p:spPr>
        <p:txBody>
          <a:bodyPr wrap="none">
            <a:spAutoFit/>
          </a:bodyPr>
          <a:lstStyle/>
          <a:p>
            <a:r>
              <a:rPr lang="en-US" sz="2400" dirty="0">
                <a:solidFill>
                  <a:schemeClr val="tx2"/>
                </a:solidFill>
                <a:latin typeface="Times New Roman" panose="02020603050405020304" pitchFamily="18" charset="0"/>
                <a:ea typeface="MS Mincho" panose="02020609040205080304" pitchFamily="49" charset="-128"/>
                <a:cs typeface="Times New Roman" panose="02020603050405020304" pitchFamily="18" charset="0"/>
              </a:rPr>
              <a:t>Conflict analysis, </a:t>
            </a:r>
          </a:p>
          <a:p>
            <a:r>
              <a:rPr lang="en-US" sz="2400" dirty="0">
                <a:solidFill>
                  <a:schemeClr val="tx2"/>
                </a:solidFill>
                <a:latin typeface="Times New Roman" panose="02020603050405020304" pitchFamily="18" charset="0"/>
                <a:ea typeface="MS Mincho" panose="02020609040205080304" pitchFamily="49" charset="-128"/>
                <a:cs typeface="Times New Roman" panose="02020603050405020304" pitchFamily="18" charset="0"/>
              </a:rPr>
              <a:t>management, </a:t>
            </a:r>
          </a:p>
          <a:p>
            <a:r>
              <a:rPr lang="en-US" sz="2400" dirty="0">
                <a:solidFill>
                  <a:schemeClr val="tx2"/>
                </a:solidFill>
                <a:latin typeface="Times New Roman" panose="02020603050405020304" pitchFamily="18" charset="0"/>
                <a:ea typeface="MS Mincho" panose="02020609040205080304" pitchFamily="49" charset="-128"/>
                <a:cs typeface="Times New Roman" panose="02020603050405020304" pitchFamily="18" charset="0"/>
              </a:rPr>
              <a:t>sensitivity</a:t>
            </a: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36719" y="3822090"/>
            <a:ext cx="3208990" cy="2308324"/>
          </a:xfrm>
          <a:prstGeom prst="rect">
            <a:avLst/>
          </a:prstGeom>
        </p:spPr>
        <p:txBody>
          <a:bodyPr wrap="square">
            <a:spAutoFit/>
          </a:bodyPr>
          <a:lstStyle/>
          <a:p>
            <a:r>
              <a:rPr lang="en-US" sz="2400" dirty="0">
                <a:solidFill>
                  <a:schemeClr val="tx2"/>
                </a:solidFill>
                <a:latin typeface="Times New Roman" panose="02020603050405020304" pitchFamily="18" charset="0"/>
                <a:ea typeface="MS Mincho" panose="02020609040205080304" pitchFamily="49" charset="-128"/>
                <a:cs typeface="Times New Roman" panose="02020603050405020304" pitchFamily="18" charset="0"/>
              </a:rPr>
              <a:t>Protection </a:t>
            </a:r>
          </a:p>
          <a:p>
            <a:r>
              <a:rPr lang="en-US" sz="2400" dirty="0">
                <a:solidFill>
                  <a:schemeClr val="tx2"/>
                </a:solidFill>
                <a:latin typeface="Times New Roman" panose="02020603050405020304" pitchFamily="18" charset="0"/>
                <a:ea typeface="MS Mincho" panose="02020609040205080304" pitchFamily="49" charset="-128"/>
                <a:cs typeface="Times New Roman" panose="02020603050405020304" pitchFamily="18" charset="0"/>
              </a:rPr>
              <a:t>-</a:t>
            </a:r>
            <a:r>
              <a:rPr lang="en-US" sz="2400" dirty="0">
                <a:solidFill>
                  <a:schemeClr val="tx2"/>
                </a:solidFill>
                <a:latin typeface="Times New Roman" panose="02020603050405020304" pitchFamily="18" charset="0"/>
                <a:cs typeface="Times New Roman" panose="02020603050405020304" pitchFamily="18" charset="0"/>
              </a:rPr>
              <a:t>Prioritize safety and dignity and avoid causing harm.</a:t>
            </a:r>
          </a:p>
          <a:p>
            <a:r>
              <a:rPr lang="en-US" sz="2400" dirty="0">
                <a:solidFill>
                  <a:schemeClr val="tx2"/>
                </a:solidFill>
                <a:latin typeface="Times New Roman" panose="02020603050405020304" pitchFamily="18" charset="0"/>
                <a:cs typeface="Times New Roman" panose="02020603050405020304" pitchFamily="18" charset="0"/>
              </a:rPr>
              <a:t>-Ensure participation and empowerment. </a:t>
            </a:r>
          </a:p>
        </p:txBody>
      </p:sp>
    </p:spTree>
    <p:extLst>
      <p:ext uri="{BB962C8B-B14F-4D97-AF65-F5344CB8AC3E}">
        <p14:creationId xmlns:p14="http://schemas.microsoft.com/office/powerpoint/2010/main" val="1014712947"/>
      </p:ext>
    </p:extLst>
  </p:cSld>
  <p:clrMapOvr>
    <a:masterClrMapping/>
  </p:clrMapOvr>
</p:sld>
</file>

<file path=ppt/theme/theme1.xml><?xml version="1.0" encoding="utf-8"?>
<a:theme xmlns:a="http://schemas.openxmlformats.org/drawingml/2006/main" name="Office Theme">
  <a:themeElements>
    <a:clrScheme name="Custom 23">
      <a:dk1>
        <a:sysClr val="windowText" lastClr="000000"/>
      </a:dk1>
      <a:lt1>
        <a:sysClr val="window" lastClr="FFFFFF"/>
      </a:lt1>
      <a:dk2>
        <a:srgbClr val="003087"/>
      </a:dk2>
      <a:lt2>
        <a:srgbClr val="F2F2F2"/>
      </a:lt2>
      <a:accent1>
        <a:srgbClr val="585858"/>
      </a:accent1>
      <a:accent2>
        <a:srgbClr val="B7BF10"/>
      </a:accent2>
      <a:accent3>
        <a:srgbClr val="00B388"/>
      </a:accent3>
      <a:accent4>
        <a:srgbClr val="00B5E2"/>
      </a:accent4>
      <a:accent5>
        <a:srgbClr val="A7A7A7"/>
      </a:accent5>
      <a:accent6>
        <a:srgbClr val="F79646"/>
      </a:accent6>
      <a:hlink>
        <a:srgbClr val="00B5E2"/>
      </a:hlink>
      <a:folHlink>
        <a:srgbClr val="00B5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4170D39CB26E45808F72C1C4D9CE7F" ma:contentTypeVersion="3" ma:contentTypeDescription="Create a new document." ma:contentTypeScope="" ma:versionID="54e93787f9ce371d32b6747ca463a90b">
  <xsd:schema xmlns:xsd="http://www.w3.org/2001/XMLSchema" xmlns:xs="http://www.w3.org/2001/XMLSchema" xmlns:p="http://schemas.microsoft.com/office/2006/metadata/properties" xmlns:ns1="http://schemas.microsoft.com/sharepoint/v3" xmlns:ns2="b4e4be8c-aae4-4fdd-b2d1-ab6d4aae907d" xmlns:ns4="9c2bb3a3-222a-4cff-9775-f3a8807de443" targetNamespace="http://schemas.microsoft.com/office/2006/metadata/properties" ma:root="true" ma:fieldsID="155a8f0275fa0ad5d430fac8d9ebf4e0" ns1:_="" ns2:_="" ns4:_="">
    <xsd:import namespace="http://schemas.microsoft.com/sharepoint/v3"/>
    <xsd:import namespace="b4e4be8c-aae4-4fdd-b2d1-ab6d4aae907d"/>
    <xsd:import namespace="9c2bb3a3-222a-4cff-9775-f3a8807de443"/>
    <xsd:element name="properties">
      <xsd:complexType>
        <xsd:sequence>
          <xsd:element name="documentManagement">
            <xsd:complexType>
              <xsd:all>
                <xsd:element ref="ns2:Description_x0020_Text"/>
                <xsd:element ref="ns2:CRS_x0020_Region" minOccurs="0"/>
                <xsd:element ref="ns2:Geography" minOccurs="0"/>
                <xsd:element ref="ns1:Language" minOccurs="0"/>
                <xsd:element ref="ns2:Topic" minOccurs="0"/>
                <xsd:element ref="ns2:Include_x0020_in_x0020_Site_x0020_Index" minOccurs="0"/>
                <xsd:element ref="ns4:Category"/>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5" nillable="true" ma:displayName="Language" ma:default="English" ma:format="Dropdown"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element name="PublishingStartDate" ma:index="16" nillable="true" ma:displayName="Scheduling Start Date" ma:internalName="PublishingStartDate">
      <xsd:simpleType>
        <xsd:restriction base="dms:Unknown"/>
      </xsd:simpleType>
    </xsd:element>
    <xsd:element name="PublishingExpirationDate" ma:index="17"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e4be8c-aae4-4fdd-b2d1-ab6d4aae907d" elementFormDefault="qualified">
    <xsd:import namespace="http://schemas.microsoft.com/office/2006/documentManagement/types"/>
    <xsd:import namespace="http://schemas.microsoft.com/office/infopath/2007/PartnerControls"/>
    <xsd:element name="Description_x0020_Text" ma:index="2" ma:displayName="Description Text" ma:internalName="Description_x0020_Text" ma:readOnly="false">
      <xsd:simpleType>
        <xsd:restriction base="dms:Note">
          <xsd:maxLength value="255"/>
        </xsd:restriction>
      </xsd:simpleType>
    </xsd:element>
    <xsd:element name="CRS_x0020_Region" ma:index="3" nillable="true" ma:displayName="CRS Region" ma:list="{532a098f-89e0-40d6-9d5f-15c3167b398d}" ma:internalName="CRS_x0020_Region" ma:showField="Column2" ma:web="b4e4be8c-aae4-4fdd-b2d1-ab6d4aae907d">
      <xsd:simpleType>
        <xsd:restriction base="dms:Lookup"/>
      </xsd:simpleType>
    </xsd:element>
    <xsd:element name="Geography" ma:index="4" nillable="true" ma:displayName="Geography" ma:default="None" ma:format="Dropdown" ma:internalName="Geography" ma:readOnly="false">
      <xsd:simpleType>
        <xsd:restriction base="dms:Choice">
          <xsd:enumeration value="None"/>
          <xsd:enumeration value="Afghanistan"/>
          <xsd:enumeration value="Africa"/>
          <xsd:enumeration value="Albania"/>
          <xsd:enumeration value="Angola"/>
          <xsd:enumeration value="Argentina"/>
          <xsd:enumeration value="Armenia"/>
          <xsd:enumeration value="Azerbaijan"/>
          <xsd:enumeration value="Baltimore"/>
          <xsd:enumeration value="Bangladesh"/>
          <xsd:enumeration value="Belize"/>
          <xsd:enumeration value="Benin"/>
          <xsd:enumeration value="Bolivia"/>
          <xsd:enumeration value="Bosnia And Herzegovina"/>
          <xsd:enumeration value="Botswana"/>
          <xsd:enumeration value="Brazil"/>
          <xsd:enumeration value="Bulgaria"/>
          <xsd:enumeration value="Burkina Faso"/>
          <xsd:enumeration value="Burma"/>
          <xsd:enumeration value="Burundi"/>
          <xsd:enumeration value="Cambodia"/>
          <xsd:enumeration value="Cameroon"/>
          <xsd:enumeration value="CARO"/>
          <xsd:enumeration value="Central African Republic"/>
          <xsd:enumeration value="Chad"/>
          <xsd:enumeration value="China"/>
          <xsd:enumeration value="Colombia"/>
          <xsd:enumeration value="Congo"/>
          <xsd:enumeration value="Costa Rica"/>
          <xsd:enumeration value="Croatia"/>
          <xsd:enumeration value="Cuba"/>
          <xsd:enumeration value="CWA"/>
          <xsd:enumeration value="Democratic Republic of Congo"/>
          <xsd:enumeration value="Djibouti"/>
          <xsd:enumeration value="Dominican Republic"/>
          <xsd:enumeration value="DR Congo"/>
          <xsd:enumeration value="EARO"/>
          <xsd:enumeration value="East &amp; South Asia"/>
          <xsd:enumeration value="Ecuador"/>
          <xsd:enumeration value="Egypt"/>
          <xsd:enumeration value="El Salvador"/>
          <xsd:enumeration value="EMECA"/>
          <xsd:enumeration value="Equatorial Guinea"/>
          <xsd:enumeration value="Eritrea"/>
          <xsd:enumeration value="ESA"/>
          <xsd:enumeration value="Ethiopia"/>
          <xsd:enumeration value="France"/>
          <xsd:enumeration value="Gambia"/>
          <xsd:enumeration value="Gaza"/>
          <xsd:enumeration value="Geneva"/>
          <xsd:enumeration value="Georgia"/>
          <xsd:enumeration value="Ghana"/>
          <xsd:enumeration value="Global"/>
          <xsd:enumeration value="Great Britain"/>
          <xsd:enumeration value="Guatemala"/>
          <xsd:enumeration value="Guinea Bissau"/>
          <xsd:enumeration value="Guinea-Conakry"/>
          <xsd:enumeration value="Guyana"/>
          <xsd:enumeration value="Haiti"/>
          <xsd:enumeration value="Headquarters"/>
          <xsd:enumeration value="Honduras"/>
          <xsd:enumeration value="India"/>
          <xsd:enumeration value="Indonesia"/>
          <xsd:enumeration value="Iran"/>
          <xsd:enumeration value="Iraq"/>
          <xsd:enumeration value="Jamaica"/>
          <xsd:enumeration value="Jordan"/>
          <xsd:enumeration value="Jwbg"/>
          <xsd:enumeration value="Kenya"/>
          <xsd:enumeration value="Kinshasa"/>
          <xsd:enumeration value="Kosovo"/>
          <xsd:enumeration value="Kyrgyzstan"/>
          <xsd:enumeration value="LACRO"/>
          <xsd:enumeration value="Lao PDR"/>
          <xsd:enumeration value="Laos"/>
          <xsd:enumeration value="Lebanon"/>
          <xsd:enumeration value="Lesotho"/>
          <xsd:enumeration value="Liberia"/>
          <xsd:enumeration value="Macedonia"/>
          <xsd:enumeration value="Madagascar"/>
          <xsd:enumeration value="Malawi"/>
          <xsd:enumeration value="Mali"/>
          <xsd:enumeration value="Mauritania"/>
          <xsd:enumeration value="Mexico"/>
          <xsd:enumeration value="Moldova"/>
          <xsd:enumeration value="Morocco"/>
          <xsd:enumeration value="Nepal"/>
          <xsd:enumeration value="Nicaragua"/>
          <xsd:enumeration value="Niger"/>
          <xsd:enumeration value="Nigeria"/>
          <xsd:enumeration value="North Korea"/>
          <xsd:enumeration value="Northern Sudan"/>
          <xsd:enumeration value="Pakistan"/>
          <xsd:enumeration value="Papua New Guinea (The Pacific)"/>
          <xsd:enumeration value="Peru"/>
          <xsd:enumeration value="Philippines"/>
          <xsd:enumeration value="Romania"/>
          <xsd:enumeration value="Rwanda"/>
          <xsd:enumeration value="SARO"/>
          <xsd:enumeration value="Senegal"/>
          <xsd:enumeration value="Serbia"/>
          <xsd:enumeration value="Serbia And Montenegro"/>
          <xsd:enumeration value="Sierra Leone"/>
          <xsd:enumeration value="Somalia"/>
          <xsd:enumeration value="Sothern Africa"/>
          <xsd:enumeration value="South Africa"/>
          <xsd:enumeration value="South Sudan"/>
          <xsd:enumeration value="Sri Lanka"/>
          <xsd:enumeration value="Sudan"/>
          <xsd:enumeration value="SWA"/>
          <xsd:enumeration value="Swaziland"/>
          <xsd:enumeration value="Syria"/>
          <xsd:enumeration value="Tanzania"/>
          <xsd:enumeration value="Thailand"/>
          <xsd:enumeration value="The Gambia"/>
          <xsd:enumeration value="Timor-Leste"/>
          <xsd:enumeration value="Togo"/>
          <xsd:enumeration value="Tpc Cambodia"/>
          <xsd:enumeration value="Turkey"/>
          <xsd:enumeration value="Uganda"/>
          <xsd:enumeration value="United Kingdom"/>
          <xsd:enumeration value="United States"/>
          <xsd:enumeration value="Venezuela"/>
          <xsd:enumeration value="Vietnam"/>
          <xsd:enumeration value="Zambia"/>
          <xsd:enumeration value="Zimbabwe"/>
        </xsd:restriction>
      </xsd:simpleType>
    </xsd:element>
    <xsd:element name="Topic" ma:index="6" nillable="true" ma:displayName="Topic" ma:default="None" ma:description="CRS Custom Column" ma:format="Dropdown" ma:internalName="Topic" ma:readOnly="false">
      <xsd:simpleType>
        <xsd:union memberTypes="dms:Text">
          <xsd:simpleType>
            <xsd:restriction base="dms:Choice">
              <xsd:enumeration value="Please Select"/>
              <xsd:enumeration value="Administration"/>
              <xsd:enumeration value="Awareness"/>
              <xsd:enumeration value="Business Development"/>
              <xsd:enumeration value="Committee"/>
              <xsd:enumeration value="Commodities"/>
              <xsd:enumeration value="Communications"/>
              <xsd:enumeration value="Compliance"/>
              <xsd:enumeration value="Emergency"/>
              <xsd:enumeration value="Event"/>
              <xsd:enumeration value="Finance"/>
              <xsd:enumeration value="Fund Raising"/>
              <xsd:enumeration value="Human Resources"/>
              <xsd:enumeration value="Information/Communication Technology"/>
              <xsd:enumeration value="Leadership"/>
              <xsd:enumeration value="Legal"/>
              <xsd:enumeration value="Management Quality"/>
              <xsd:enumeration value="Marketing"/>
              <xsd:enumeration value="Partnership"/>
              <xsd:enumeration value="Procurement"/>
              <xsd:enumeration value="Program Quality"/>
              <xsd:enumeration value="Programming"/>
              <xsd:enumeration value="Publications"/>
              <xsd:enumeration value="Report"/>
              <xsd:enumeration value="Security"/>
              <xsd:enumeration value="Stakeholder Collaboration"/>
              <xsd:enumeration value="Strategy"/>
              <xsd:enumeration value="Training"/>
              <xsd:enumeration value="None"/>
            </xsd:restriction>
          </xsd:simpleType>
        </xsd:union>
      </xsd:simpleType>
    </xsd:element>
    <xsd:element name="Include_x0020_in_x0020_Site_x0020_Index" ma:index="8" nillable="true" ma:displayName="Include in Site Index" ma:default="0" ma:description="CRS Custom Column - By checking the box the item will be included in the site index for CRS Global. Check the box if you want to share this document with CRS staff" ma:internalName="Include_x0020_in_x0020_Site_x0020_Index">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c2bb3a3-222a-4cff-9775-f3a8807de443" elementFormDefault="qualified">
    <xsd:import namespace="http://schemas.microsoft.com/office/2006/documentManagement/types"/>
    <xsd:import namespace="http://schemas.microsoft.com/office/infopath/2007/PartnerControls"/>
    <xsd:element name="Category" ma:index="15" ma:displayName="Category" ma:default="Core Brand Assets" ma:format="Dropdown" ma:internalName="Category" ma:readOnly="false">
      <xsd:simpleType>
        <xsd:restriction base="dms:Choice">
          <xsd:enumeration value="Core Brand Assets"/>
          <xsd:enumeration value="References/Guidelines"/>
          <xsd:enumeration value="Presentation Templates"/>
          <xsd:enumeration value="Embed (System use only)"/>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axOccurs="1" ma:index="1" ma:displayName="Title"/>
        <xsd:element ref="dc:subject" minOccurs="0" maxOccurs="1"/>
        <xsd:element ref="dc:description" minOccurs="0" maxOccurs="1"/>
        <xsd:element name="keywords" minOccurs="0" maxOccurs="1" type="xsd:string" ma:index="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http://schemas.microsoft.com/sharepoint/v3">Spanish (Spain)</Language>
    <Category xmlns="9c2bb3a3-222a-4cff-9775-f3a8807de443">Presentation Templates</Category>
    <Include_x0020_in_x0020_Site_x0020_Index xmlns="b4e4be8c-aae4-4fdd-b2d1-ab6d4aae907d">false</Include_x0020_in_x0020_Site_x0020_Index>
    <PublishingExpirationDate xmlns="http://schemas.microsoft.com/sharepoint/v3" xsi:nil="true"/>
    <Description_x0020_Text xmlns="b4e4be8c-aae4-4fdd-b2d1-ab6d4aae907d">Spanish language version of the CRS PowerPoint template in the Fresh palette.</Description_x0020_Text>
    <Geography xmlns="b4e4be8c-aae4-4fdd-b2d1-ab6d4aae907d">None</Geography>
    <Topic xmlns="b4e4be8c-aae4-4fdd-b2d1-ab6d4aae907d">Brand Materials</Topic>
    <PublishingStartDate xmlns="http://schemas.microsoft.com/sharepoint/v3" xsi:nil="true"/>
    <CRS_x0020_Region xmlns="b4e4be8c-aae4-4fdd-b2d1-ab6d4aae907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3CBF39-ED14-4BC6-B2BC-2DC566B775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4e4be8c-aae4-4fdd-b2d1-ab6d4aae907d"/>
    <ds:schemaRef ds:uri="9c2bb3a3-222a-4cff-9775-f3a8807de4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0E2835-E2A9-477D-9B7B-57298DBF353F}">
  <ds:schemaRefs>
    <ds:schemaRef ds:uri="http://purl.org/dc/elements/1.1/"/>
    <ds:schemaRef ds:uri="http://schemas.microsoft.com/office/2006/metadata/properties"/>
    <ds:schemaRef ds:uri="http://purl.org/dc/dcmitype/"/>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http://purl.org/dc/terms/"/>
    <ds:schemaRef ds:uri="9c2bb3a3-222a-4cff-9775-f3a8807de443"/>
    <ds:schemaRef ds:uri="b4e4be8c-aae4-4fdd-b2d1-ab6d4aae907d"/>
    <ds:schemaRef ds:uri="http://schemas.microsoft.com/sharepoint/v3"/>
  </ds:schemaRefs>
</ds:datastoreItem>
</file>

<file path=customXml/itemProps3.xml><?xml version="1.0" encoding="utf-8"?>
<ds:datastoreItem xmlns:ds="http://schemas.openxmlformats.org/officeDocument/2006/customXml" ds:itemID="{22F76841-C04A-4DA0-A3EA-FAE11A94C4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1398</TotalTime>
  <Words>799</Words>
  <Application>Microsoft Macintosh PowerPoint</Application>
  <PresentationFormat>Custom</PresentationFormat>
  <Paragraphs>129</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Hardware, Software to Fluff-ware</vt:lpstr>
      <vt:lpstr>When we depend on existing systems to support the displaced.</vt:lpstr>
      <vt:lpstr>Safe, appropriate and dignified urban accommodation for migrants and refugees</vt:lpstr>
      <vt:lpstr>General Concerns raised towards each group</vt:lpstr>
      <vt:lpstr>PowerPoint Presentation</vt:lpstr>
      <vt:lpstr>PowerPoint Presentation</vt:lpstr>
      <vt:lpstr>PowerPoint Presentation</vt:lpstr>
      <vt:lpstr>PowerPoint Presentation</vt:lpstr>
      <vt:lpstr>What do you think of this side of programming? Psychological – Ware Emotional-Ware Social-Ware  People-Ware Empathetic-Ware Emotional - Ware Mainstream it? Integrate it? Any of your experiences?  </vt:lpstr>
    </vt:vector>
  </TitlesOfParts>
  <Manager/>
  <Company>Catholic Relief Services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CRS_FreshTemplate_Sp_140923</dc:title>
  <dc:subject/>
  <dc:creator>Pause for Thought</dc:creator>
  <cp:keywords/>
  <dc:description/>
  <cp:lastModifiedBy>Aparna Maladkar</cp:lastModifiedBy>
  <cp:revision>140</cp:revision>
  <dcterms:created xsi:type="dcterms:W3CDTF">2014-08-13T11:43:29Z</dcterms:created>
  <dcterms:modified xsi:type="dcterms:W3CDTF">2016-11-10T21:06:50Z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0x010100F14170D39CB26E45808F72C1C4D9CE7F</vt:lpwstr>
  </property>
</Properties>
</file>