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customXml/itemProps19.xml" ContentType="application/vnd.openxmlformats-officedocument.customXmlProperties+xml"/>
  <Override PartName="/customXml/itemProps20.xml" ContentType="application/vnd.openxmlformats-officedocument.customXmlProperties+xml"/>
  <Override PartName="/customXml/itemProps21.xml" ContentType="application/vnd.openxmlformats-officedocument.customXmlProperties+xml"/>
  <Override PartName="/customXml/itemProps22.xml" ContentType="application/vnd.openxmlformats-officedocument.customXmlProperties+xml"/>
  <Override PartName="/customXml/itemProps23.xml" ContentType="application/vnd.openxmlformats-officedocument.customXmlProperties+xml"/>
  <Override PartName="/customXml/itemProps24.xml" ContentType="application/vnd.openxmlformats-officedocument.customXmlProperties+xml"/>
  <Override PartName="/customXml/itemProps25.xml" ContentType="application/vnd.openxmlformats-officedocument.customXmlProperties+xml"/>
  <Override PartName="/customXml/itemProps26.xml" ContentType="application/vnd.openxmlformats-officedocument.customXmlProperties+xml"/>
  <Override PartName="/customXml/itemProps27.xml" ContentType="application/vnd.openxmlformats-officedocument.customXmlProperties+xml"/>
  <Override PartName="/customXml/itemProps28.xml" ContentType="application/vnd.openxmlformats-officedocument.customXmlProperties+xml"/>
  <Override PartName="/customXml/itemProps29.xml" ContentType="application/vnd.openxmlformats-officedocument.customXmlProperties+xml"/>
  <Override PartName="/customXml/itemProps30.xml" ContentType="application/vnd.openxmlformats-officedocument.customXmlProperties+xml"/>
  <Override PartName="/customXml/itemProps31.xml" ContentType="application/vnd.openxmlformats-officedocument.customXmlProperties+xml"/>
  <Override PartName="/customXml/itemProps32.xml" ContentType="application/vnd.openxmlformats-officedocument.customXmlProperties+xml"/>
  <Override PartName="/customXml/itemProps33.xml" ContentType="application/vnd.openxmlformats-officedocument.customXmlProperties+xml"/>
  <Override PartName="/customXml/itemProps34.xml" ContentType="application/vnd.openxmlformats-officedocument.customXmlProperties+xml"/>
  <Override PartName="/customXml/itemProps35.xml" ContentType="application/vnd.openxmlformats-officedocument.customXmlProperties+xml"/>
  <Override PartName="/customXml/itemProps36.xml" ContentType="application/vnd.openxmlformats-officedocument.customXmlProperties+xml"/>
  <Override PartName="/customXml/itemProps37.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8"/>
  </p:sldMasterIdLst>
  <p:sldIdLst>
    <p:sldId id="256" r:id="rId39"/>
  </p:sldIdLst>
  <p:sldSz cx="6858000" cy="9144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CE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4660"/>
  </p:normalViewPr>
  <p:slideViewPr>
    <p:cSldViewPr>
      <p:cViewPr>
        <p:scale>
          <a:sx n="100" d="100"/>
          <a:sy n="100" d="100"/>
        </p:scale>
        <p:origin x="-2442" y="504"/>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8.xml"/><Relationship Id="rId13" Type="http://schemas.openxmlformats.org/officeDocument/2006/relationships/customXml" Target="../customXml/item13.xml"/><Relationship Id="rId18" Type="http://schemas.openxmlformats.org/officeDocument/2006/relationships/customXml" Target="../customXml/item18.xml"/><Relationship Id="rId26" Type="http://schemas.openxmlformats.org/officeDocument/2006/relationships/customXml" Target="../customXml/item26.xml"/><Relationship Id="rId39" Type="http://schemas.openxmlformats.org/officeDocument/2006/relationships/slide" Target="slides/slide1.xml"/><Relationship Id="rId3" Type="http://schemas.openxmlformats.org/officeDocument/2006/relationships/customXml" Target="../customXml/item3.xml"/><Relationship Id="rId21" Type="http://schemas.openxmlformats.org/officeDocument/2006/relationships/customXml" Target="../customXml/item21.xml"/><Relationship Id="rId34" Type="http://schemas.openxmlformats.org/officeDocument/2006/relationships/customXml" Target="../customXml/item34.xml"/><Relationship Id="rId42" Type="http://schemas.openxmlformats.org/officeDocument/2006/relationships/theme" Target="theme/theme1.xml"/><Relationship Id="rId7" Type="http://schemas.openxmlformats.org/officeDocument/2006/relationships/customXml" Target="../customXml/item7.xml"/><Relationship Id="rId12" Type="http://schemas.openxmlformats.org/officeDocument/2006/relationships/customXml" Target="../customXml/item12.xml"/><Relationship Id="rId17" Type="http://schemas.openxmlformats.org/officeDocument/2006/relationships/customXml" Target="../customXml/item17.xml"/><Relationship Id="rId25" Type="http://schemas.openxmlformats.org/officeDocument/2006/relationships/customXml" Target="../customXml/item25.xml"/><Relationship Id="rId33" Type="http://schemas.openxmlformats.org/officeDocument/2006/relationships/customXml" Target="../customXml/item33.xml"/><Relationship Id="rId38" Type="http://schemas.openxmlformats.org/officeDocument/2006/relationships/slideMaster" Target="slideMasters/slideMaster1.xml"/><Relationship Id="rId2" Type="http://schemas.openxmlformats.org/officeDocument/2006/relationships/customXml" Target="../customXml/item2.xml"/><Relationship Id="rId16" Type="http://schemas.openxmlformats.org/officeDocument/2006/relationships/customXml" Target="../customXml/item16.xml"/><Relationship Id="rId20" Type="http://schemas.openxmlformats.org/officeDocument/2006/relationships/customXml" Target="../customXml/item20.xml"/><Relationship Id="rId29" Type="http://schemas.openxmlformats.org/officeDocument/2006/relationships/customXml" Target="../customXml/item29.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customXml" Target="../customXml/item11.xml"/><Relationship Id="rId24" Type="http://schemas.openxmlformats.org/officeDocument/2006/relationships/customXml" Target="../customXml/item24.xml"/><Relationship Id="rId32" Type="http://schemas.openxmlformats.org/officeDocument/2006/relationships/customXml" Target="../customXml/item32.xml"/><Relationship Id="rId37" Type="http://schemas.openxmlformats.org/officeDocument/2006/relationships/customXml" Target="../customXml/item37.xml"/><Relationship Id="rId40"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customXml" Target="../customXml/item15.xml"/><Relationship Id="rId23" Type="http://schemas.openxmlformats.org/officeDocument/2006/relationships/customXml" Target="../customXml/item23.xml"/><Relationship Id="rId28" Type="http://schemas.openxmlformats.org/officeDocument/2006/relationships/customXml" Target="../customXml/item28.xml"/><Relationship Id="rId36" Type="http://schemas.openxmlformats.org/officeDocument/2006/relationships/customXml" Target="../customXml/item36.xml"/><Relationship Id="rId10" Type="http://schemas.openxmlformats.org/officeDocument/2006/relationships/customXml" Target="../customXml/item10.xml"/><Relationship Id="rId19" Type="http://schemas.openxmlformats.org/officeDocument/2006/relationships/customXml" Target="../customXml/item19.xml"/><Relationship Id="rId31" Type="http://schemas.openxmlformats.org/officeDocument/2006/relationships/customXml" Target="../customXml/item31.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customXml" Target="../customXml/item14.xml"/><Relationship Id="rId22" Type="http://schemas.openxmlformats.org/officeDocument/2006/relationships/customXml" Target="../customXml/item22.xml"/><Relationship Id="rId27" Type="http://schemas.openxmlformats.org/officeDocument/2006/relationships/customXml" Target="../customXml/item27.xml"/><Relationship Id="rId30" Type="http://schemas.openxmlformats.org/officeDocument/2006/relationships/customXml" Target="../customXml/item30.xml"/><Relationship Id="rId35" Type="http://schemas.openxmlformats.org/officeDocument/2006/relationships/customXml" Target="../customXml/item35.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9"/>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02AE0D7-10BD-44DE-97F7-76EBAD07544F}" type="datetimeFigureOut">
              <a:rPr lang="en-US" smtClean="0"/>
              <a:t>4/21/2015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586646-139B-4366-8260-25529D19FBCD}" type="slidenum">
              <a:rPr lang="en-US" smtClean="0"/>
              <a:t>‹#›</a:t>
            </a:fld>
            <a:endParaRPr lang="en-US"/>
          </a:p>
        </p:txBody>
      </p:sp>
    </p:spTree>
    <p:extLst>
      <p:ext uri="{BB962C8B-B14F-4D97-AF65-F5344CB8AC3E}">
        <p14:creationId xmlns:p14="http://schemas.microsoft.com/office/powerpoint/2010/main" val="274914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2AE0D7-10BD-44DE-97F7-76EBAD07544F}" type="datetimeFigureOut">
              <a:rPr lang="en-US" smtClean="0"/>
              <a:t>4/21/2015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586646-139B-4366-8260-25529D19FBCD}" type="slidenum">
              <a:rPr lang="en-US" smtClean="0"/>
              <a:t>‹#›</a:t>
            </a:fld>
            <a:endParaRPr lang="en-US"/>
          </a:p>
        </p:txBody>
      </p:sp>
    </p:spTree>
    <p:extLst>
      <p:ext uri="{BB962C8B-B14F-4D97-AF65-F5344CB8AC3E}">
        <p14:creationId xmlns:p14="http://schemas.microsoft.com/office/powerpoint/2010/main" val="4158116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6"/>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6"/>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2AE0D7-10BD-44DE-97F7-76EBAD07544F}" type="datetimeFigureOut">
              <a:rPr lang="en-US" smtClean="0"/>
              <a:t>4/21/2015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586646-139B-4366-8260-25529D19FBCD}" type="slidenum">
              <a:rPr lang="en-US" smtClean="0"/>
              <a:t>‹#›</a:t>
            </a:fld>
            <a:endParaRPr lang="en-US"/>
          </a:p>
        </p:txBody>
      </p:sp>
    </p:spTree>
    <p:extLst>
      <p:ext uri="{BB962C8B-B14F-4D97-AF65-F5344CB8AC3E}">
        <p14:creationId xmlns:p14="http://schemas.microsoft.com/office/powerpoint/2010/main" val="3754769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2AE0D7-10BD-44DE-97F7-76EBAD07544F}" type="datetimeFigureOut">
              <a:rPr lang="en-US" smtClean="0"/>
              <a:t>4/21/2015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586646-139B-4366-8260-25529D19FBCD}" type="slidenum">
              <a:rPr lang="en-US" smtClean="0"/>
              <a:t>‹#›</a:t>
            </a:fld>
            <a:endParaRPr lang="en-US"/>
          </a:p>
        </p:txBody>
      </p:sp>
    </p:spTree>
    <p:extLst>
      <p:ext uri="{BB962C8B-B14F-4D97-AF65-F5344CB8AC3E}">
        <p14:creationId xmlns:p14="http://schemas.microsoft.com/office/powerpoint/2010/main" val="1037445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2AE0D7-10BD-44DE-97F7-76EBAD07544F}" type="datetimeFigureOut">
              <a:rPr lang="en-US" smtClean="0"/>
              <a:t>4/21/2015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586646-139B-4366-8260-25529D19FBCD}" type="slidenum">
              <a:rPr lang="en-US" smtClean="0"/>
              <a:t>‹#›</a:t>
            </a:fld>
            <a:endParaRPr lang="en-US"/>
          </a:p>
        </p:txBody>
      </p:sp>
    </p:spTree>
    <p:extLst>
      <p:ext uri="{BB962C8B-B14F-4D97-AF65-F5344CB8AC3E}">
        <p14:creationId xmlns:p14="http://schemas.microsoft.com/office/powerpoint/2010/main" val="3724770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2"/>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2"/>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02AE0D7-10BD-44DE-97F7-76EBAD07544F}" type="datetimeFigureOut">
              <a:rPr lang="en-US" smtClean="0"/>
              <a:t>4/21/2015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586646-139B-4366-8260-25529D19FBCD}" type="slidenum">
              <a:rPr lang="en-US" smtClean="0"/>
              <a:t>‹#›</a:t>
            </a:fld>
            <a:endParaRPr lang="en-US"/>
          </a:p>
        </p:txBody>
      </p:sp>
    </p:spTree>
    <p:extLst>
      <p:ext uri="{BB962C8B-B14F-4D97-AF65-F5344CB8AC3E}">
        <p14:creationId xmlns:p14="http://schemas.microsoft.com/office/powerpoint/2010/main" val="1505066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2AE0D7-10BD-44DE-97F7-76EBAD07544F}" type="datetimeFigureOut">
              <a:rPr lang="en-US" smtClean="0"/>
              <a:t>4/21/2015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586646-139B-4366-8260-25529D19FBCD}" type="slidenum">
              <a:rPr lang="en-US" smtClean="0"/>
              <a:t>‹#›</a:t>
            </a:fld>
            <a:endParaRPr lang="en-US"/>
          </a:p>
        </p:txBody>
      </p:sp>
    </p:spTree>
    <p:extLst>
      <p:ext uri="{BB962C8B-B14F-4D97-AF65-F5344CB8AC3E}">
        <p14:creationId xmlns:p14="http://schemas.microsoft.com/office/powerpoint/2010/main" val="145465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2AE0D7-10BD-44DE-97F7-76EBAD07544F}" type="datetimeFigureOut">
              <a:rPr lang="en-US" smtClean="0"/>
              <a:t>4/21/2015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586646-139B-4366-8260-25529D19FBCD}" type="slidenum">
              <a:rPr lang="en-US" smtClean="0"/>
              <a:t>‹#›</a:t>
            </a:fld>
            <a:endParaRPr lang="en-US"/>
          </a:p>
        </p:txBody>
      </p:sp>
    </p:spTree>
    <p:extLst>
      <p:ext uri="{BB962C8B-B14F-4D97-AF65-F5344CB8AC3E}">
        <p14:creationId xmlns:p14="http://schemas.microsoft.com/office/powerpoint/2010/main" val="2342854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2AE0D7-10BD-44DE-97F7-76EBAD07544F}" type="datetimeFigureOut">
              <a:rPr lang="en-US" smtClean="0"/>
              <a:t>4/21/2015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586646-139B-4366-8260-25529D19FBCD}" type="slidenum">
              <a:rPr lang="en-US" smtClean="0"/>
              <a:t>‹#›</a:t>
            </a:fld>
            <a:endParaRPr lang="en-US"/>
          </a:p>
        </p:txBody>
      </p:sp>
    </p:spTree>
    <p:extLst>
      <p:ext uri="{BB962C8B-B14F-4D97-AF65-F5344CB8AC3E}">
        <p14:creationId xmlns:p14="http://schemas.microsoft.com/office/powerpoint/2010/main" val="3861008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1" y="1913469"/>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2AE0D7-10BD-44DE-97F7-76EBAD07544F}" type="datetimeFigureOut">
              <a:rPr lang="en-US" smtClean="0"/>
              <a:t>4/21/2015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586646-139B-4366-8260-25529D19FBCD}" type="slidenum">
              <a:rPr lang="en-US" smtClean="0"/>
              <a:t>‹#›</a:t>
            </a:fld>
            <a:endParaRPr lang="en-US"/>
          </a:p>
        </p:txBody>
      </p:sp>
    </p:spTree>
    <p:extLst>
      <p:ext uri="{BB962C8B-B14F-4D97-AF65-F5344CB8AC3E}">
        <p14:creationId xmlns:p14="http://schemas.microsoft.com/office/powerpoint/2010/main" val="3848196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2AE0D7-10BD-44DE-97F7-76EBAD07544F}" type="datetimeFigureOut">
              <a:rPr lang="en-US" smtClean="0"/>
              <a:t>4/21/2015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586646-139B-4366-8260-25529D19FBCD}" type="slidenum">
              <a:rPr lang="en-US" smtClean="0"/>
              <a:t>‹#›</a:t>
            </a:fld>
            <a:endParaRPr lang="en-US"/>
          </a:p>
        </p:txBody>
      </p:sp>
    </p:spTree>
    <p:extLst>
      <p:ext uri="{BB962C8B-B14F-4D97-AF65-F5344CB8AC3E}">
        <p14:creationId xmlns:p14="http://schemas.microsoft.com/office/powerpoint/2010/main" val="3194802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2"/>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6"/>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02AE0D7-10BD-44DE-97F7-76EBAD07544F}" type="datetimeFigureOut">
              <a:rPr lang="en-US" smtClean="0"/>
              <a:t>4/21/2015</a:t>
            </a:fld>
            <a:endParaRPr lang="en-US"/>
          </a:p>
        </p:txBody>
      </p:sp>
      <p:sp>
        <p:nvSpPr>
          <p:cNvPr id="5" name="Footer Placeholder 4"/>
          <p:cNvSpPr>
            <a:spLocks noGrp="1"/>
          </p:cNvSpPr>
          <p:nvPr>
            <p:ph type="ftr" sz="quarter" idx="3"/>
          </p:nvPr>
        </p:nvSpPr>
        <p:spPr>
          <a:xfrm>
            <a:off x="2343150" y="8475136"/>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6"/>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21586646-139B-4366-8260-25529D19FBCD}" type="slidenum">
              <a:rPr lang="en-US" smtClean="0"/>
              <a:t>‹#›</a:t>
            </a:fld>
            <a:endParaRPr lang="en-US"/>
          </a:p>
        </p:txBody>
      </p:sp>
    </p:spTree>
    <p:extLst>
      <p:ext uri="{BB962C8B-B14F-4D97-AF65-F5344CB8AC3E}">
        <p14:creationId xmlns:p14="http://schemas.microsoft.com/office/powerpoint/2010/main" val="1393835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gif"/><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C:\Users\seki\Dropbox\CRS Gaza Files\Photographs\Two Storey Photographs\Shelter 2St PICS\final pics\Two Storey-21.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1219199"/>
            <a:ext cx="2998685" cy="3439117"/>
          </a:xfrm>
          <a:prstGeom prst="rect">
            <a:avLst/>
          </a:prstGeom>
          <a:noFill/>
          <a:extLst>
            <a:ext uri="{909E8E84-426E-40DD-AFC4-6F175D3DCCD1}">
              <a14:hiddenFill xmlns:a14="http://schemas.microsoft.com/office/drawing/2010/main">
                <a:solidFill>
                  <a:srgbClr val="FFFFFF"/>
                </a:solidFill>
              </a14:hiddenFill>
            </a:ext>
          </a:extLst>
        </p:spPr>
      </p:pic>
      <p:sp>
        <p:nvSpPr>
          <p:cNvPr id="22" name="Rectangle 21"/>
          <p:cNvSpPr/>
          <p:nvPr/>
        </p:nvSpPr>
        <p:spPr>
          <a:xfrm>
            <a:off x="0" y="-7101"/>
            <a:ext cx="6858000" cy="1140023"/>
          </a:xfrm>
          <a:prstGeom prst="rect">
            <a:avLst/>
          </a:prstGeom>
          <a:solidFill>
            <a:schemeClr val="accent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2"/>
          <p:cNvSpPr txBox="1">
            <a:spLocks noChangeArrowheads="1"/>
          </p:cNvSpPr>
          <p:nvPr/>
        </p:nvSpPr>
        <p:spPr>
          <a:xfrm>
            <a:off x="1752600" y="76200"/>
            <a:ext cx="4804721" cy="982111"/>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b="1" dirty="0" smtClean="0">
                <a:solidFill>
                  <a:schemeClr val="bg1"/>
                </a:solidFill>
              </a:rPr>
              <a:t>UK Shelter Forum</a:t>
            </a:r>
            <a:r>
              <a:rPr lang="en-GB" sz="3600" dirty="0" smtClean="0">
                <a:solidFill>
                  <a:schemeClr val="bg1"/>
                </a:solidFill>
              </a:rPr>
              <a:t/>
            </a:r>
            <a:br>
              <a:rPr lang="en-GB" sz="3600" dirty="0" smtClean="0">
                <a:solidFill>
                  <a:schemeClr val="bg1"/>
                </a:solidFill>
              </a:rPr>
            </a:br>
            <a:r>
              <a:rPr lang="en-GB" sz="1800" b="1" dirty="0" smtClean="0">
                <a:solidFill>
                  <a:schemeClr val="bg1"/>
                </a:solidFill>
              </a:rPr>
              <a:t>24</a:t>
            </a:r>
            <a:r>
              <a:rPr lang="en-GB" sz="1800" b="1" baseline="30000" dirty="0" smtClean="0">
                <a:solidFill>
                  <a:schemeClr val="bg1"/>
                </a:solidFill>
              </a:rPr>
              <a:t>th</a:t>
            </a:r>
            <a:r>
              <a:rPr lang="en-GB" sz="1800" b="1" dirty="0" smtClean="0">
                <a:solidFill>
                  <a:schemeClr val="bg1"/>
                </a:solidFill>
              </a:rPr>
              <a:t> April 2015 AGENDA </a:t>
            </a:r>
            <a:endParaRPr lang="en-GB" sz="1800" b="1" dirty="0">
              <a:solidFill>
                <a:schemeClr val="bg1"/>
              </a:solidFill>
            </a:endParaRPr>
          </a:p>
        </p:txBody>
      </p:sp>
      <p:pic>
        <p:nvPicPr>
          <p:cNvPr id="26" name="Picture 25"/>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a:ext>
            </a:extLst>
          </a:blip>
          <a:srcRect t="14731" r="43514" b="14247"/>
          <a:stretch/>
        </p:blipFill>
        <p:spPr>
          <a:xfrm>
            <a:off x="254917" y="335644"/>
            <a:ext cx="960120" cy="694092"/>
          </a:xfrm>
          <a:prstGeom prst="rect">
            <a:avLst/>
          </a:prstGeom>
        </p:spPr>
      </p:pic>
      <p:pic>
        <p:nvPicPr>
          <p:cNvPr id="1026" name="Picture 2" descr="C:\Users\seki\Desktop\Habitat-for-Humanity_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0803" y="8648870"/>
            <a:ext cx="888469" cy="445262"/>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seki\Desktop\160px-Crs-sq-200.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6680" y="8599003"/>
            <a:ext cx="544997" cy="54499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seki\Desktop\UCL-logo-new.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79178" y="8375334"/>
            <a:ext cx="923811" cy="27353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p:cNvGraphicFramePr>
            <a:graphicFrameLocks noGrp="1"/>
          </p:cNvGraphicFramePr>
          <p:nvPr>
            <p:extLst>
              <p:ext uri="{D42A27DB-BD31-4B8C-83A1-F6EECF244321}">
                <p14:modId xmlns:p14="http://schemas.microsoft.com/office/powerpoint/2010/main" val="2174980765"/>
              </p:ext>
            </p:extLst>
          </p:nvPr>
        </p:nvGraphicFramePr>
        <p:xfrm>
          <a:off x="1810488" y="1216745"/>
          <a:ext cx="5047511" cy="7774853"/>
        </p:xfrm>
        <a:graphic>
          <a:graphicData uri="http://schemas.openxmlformats.org/drawingml/2006/table">
            <a:tbl>
              <a:tblPr firstRow="1" firstCol="1" bandRow="1">
                <a:tableStyleId>{5C22544A-7EE6-4342-B048-85BDC9FD1C3A}</a:tableStyleId>
              </a:tblPr>
              <a:tblGrid>
                <a:gridCol w="963580"/>
                <a:gridCol w="4083931"/>
              </a:tblGrid>
              <a:tr h="161947">
                <a:tc>
                  <a:txBody>
                    <a:bodyPr/>
                    <a:lstStyle/>
                    <a:p>
                      <a:pPr marL="0" marR="0">
                        <a:lnSpc>
                          <a:spcPct val="115000"/>
                        </a:lnSpc>
                        <a:spcBef>
                          <a:spcPts val="0"/>
                        </a:spcBef>
                        <a:spcAft>
                          <a:spcPts val="0"/>
                        </a:spcAft>
                      </a:pPr>
                      <a:r>
                        <a:rPr lang="en-GB" sz="900" dirty="0">
                          <a:effectLst/>
                        </a:rPr>
                        <a:t>09:00-09:30</a:t>
                      </a:r>
                      <a:endParaRPr lang="en-US" sz="900" dirty="0">
                        <a:solidFill>
                          <a:srgbClr val="A5A5A5"/>
                        </a:solidFill>
                        <a:effectLst/>
                        <a:latin typeface="Calibri"/>
                        <a:ea typeface="Calibri"/>
                        <a:cs typeface="Times New Roman"/>
                      </a:endParaRPr>
                    </a:p>
                  </a:txBody>
                  <a:tcPr marL="53459" marR="53459" marT="0" marB="0"/>
                </a:tc>
                <a:tc>
                  <a:txBody>
                    <a:bodyPr/>
                    <a:lstStyle/>
                    <a:p>
                      <a:pPr marL="0" marR="0">
                        <a:lnSpc>
                          <a:spcPct val="115000"/>
                        </a:lnSpc>
                        <a:spcBef>
                          <a:spcPts val="0"/>
                        </a:spcBef>
                        <a:spcAft>
                          <a:spcPts val="0"/>
                        </a:spcAft>
                      </a:pPr>
                      <a:r>
                        <a:rPr lang="en-US" sz="900" dirty="0">
                          <a:effectLst/>
                        </a:rPr>
                        <a:t>Welcome coffee</a:t>
                      </a:r>
                      <a:endParaRPr lang="en-US" sz="900" dirty="0">
                        <a:solidFill>
                          <a:srgbClr val="A5A5A5"/>
                        </a:solidFill>
                        <a:effectLst/>
                        <a:latin typeface="Calibri"/>
                        <a:ea typeface="Calibri"/>
                        <a:cs typeface="Times New Roman"/>
                      </a:endParaRPr>
                    </a:p>
                  </a:txBody>
                  <a:tcPr marL="53459" marR="53459" marT="0" marB="0"/>
                </a:tc>
              </a:tr>
              <a:tr h="687739">
                <a:tc>
                  <a:txBody>
                    <a:bodyPr/>
                    <a:lstStyle/>
                    <a:p>
                      <a:pPr marL="0" marR="0">
                        <a:lnSpc>
                          <a:spcPct val="115000"/>
                        </a:lnSpc>
                        <a:spcBef>
                          <a:spcPts val="0"/>
                        </a:spcBef>
                        <a:spcAft>
                          <a:spcPts val="0"/>
                        </a:spcAft>
                      </a:pPr>
                      <a:r>
                        <a:rPr lang="en-GB" sz="900" dirty="0" smtClean="0">
                          <a:effectLst/>
                        </a:rPr>
                        <a:t>09:30 - 09:40</a:t>
                      </a:r>
                      <a:endParaRPr lang="en-US" sz="900" dirty="0">
                        <a:solidFill>
                          <a:srgbClr val="A5A5A5"/>
                        </a:solidFill>
                        <a:effectLst/>
                        <a:latin typeface="Calibri"/>
                        <a:ea typeface="Calibri"/>
                        <a:cs typeface="Times New Roman"/>
                      </a:endParaRPr>
                    </a:p>
                  </a:txBody>
                  <a:tcPr marL="53459" marR="53459" marT="0" marB="0"/>
                </a:tc>
                <a:tc>
                  <a:txBody>
                    <a:bodyPr/>
                    <a:lstStyle/>
                    <a:p>
                      <a:pPr marL="0" marR="0">
                        <a:lnSpc>
                          <a:spcPct val="115000"/>
                        </a:lnSpc>
                        <a:spcBef>
                          <a:spcPts val="0"/>
                        </a:spcBef>
                        <a:spcAft>
                          <a:spcPts val="0"/>
                        </a:spcAft>
                      </a:pPr>
                      <a:r>
                        <a:rPr lang="en-US" sz="1100" b="1" dirty="0">
                          <a:effectLst/>
                        </a:rPr>
                        <a:t>Opening remarks </a:t>
                      </a:r>
                      <a:r>
                        <a:rPr lang="en-US" sz="1100" b="1" dirty="0" smtClean="0">
                          <a:effectLst/>
                        </a:rPr>
                        <a:t>&amp; House keeping</a:t>
                      </a:r>
                    </a:p>
                    <a:p>
                      <a:pPr marL="171450" marR="0" indent="-171450">
                        <a:lnSpc>
                          <a:spcPct val="115000"/>
                        </a:lnSpc>
                        <a:spcBef>
                          <a:spcPts val="0"/>
                        </a:spcBef>
                        <a:spcAft>
                          <a:spcPts val="0"/>
                        </a:spcAft>
                        <a:buFont typeface="Arial" panose="020B0604020202020204" pitchFamily="34" charset="0"/>
                        <a:buChar char="•"/>
                      </a:pPr>
                      <a:r>
                        <a:rPr lang="en-US" sz="900" dirty="0" smtClean="0">
                          <a:effectLst/>
                        </a:rPr>
                        <a:t>Jake Zarins  - Habitat for Humanity </a:t>
                      </a:r>
                    </a:p>
                    <a:p>
                      <a:pPr marL="171450" marR="0" indent="-171450">
                        <a:lnSpc>
                          <a:spcPct val="115000"/>
                        </a:lnSpc>
                        <a:spcBef>
                          <a:spcPts val="0"/>
                        </a:spcBef>
                        <a:spcAft>
                          <a:spcPts val="0"/>
                        </a:spcAft>
                        <a:buFont typeface="Arial" panose="020B0604020202020204" pitchFamily="34" charset="0"/>
                        <a:buChar char="•"/>
                      </a:pPr>
                      <a:r>
                        <a:rPr lang="en-US" sz="900" dirty="0" smtClean="0">
                          <a:effectLst/>
                        </a:rPr>
                        <a:t>Jamie </a:t>
                      </a:r>
                      <a:r>
                        <a:rPr lang="en-US" sz="900" dirty="0">
                          <a:effectLst/>
                        </a:rPr>
                        <a:t>Richardson </a:t>
                      </a:r>
                      <a:r>
                        <a:rPr lang="en-US" sz="900" dirty="0" smtClean="0">
                          <a:effectLst/>
                        </a:rPr>
                        <a:t> - </a:t>
                      </a:r>
                      <a:r>
                        <a:rPr lang="en-GB" sz="900" b="0" kern="1200" dirty="0" smtClean="0">
                          <a:solidFill>
                            <a:schemeClr val="dk1"/>
                          </a:solidFill>
                          <a:effectLst/>
                          <a:latin typeface="+mn-lt"/>
                          <a:ea typeface="+mn-ea"/>
                          <a:cs typeface="+mn-cs"/>
                        </a:rPr>
                        <a:t>Catholic Relief Services</a:t>
                      </a:r>
                      <a:endParaRPr lang="en-US" sz="900" dirty="0" smtClean="0">
                        <a:effectLst/>
                      </a:endParaRPr>
                    </a:p>
                    <a:p>
                      <a:pPr marL="171450" marR="0" indent="-171450" algn="l" defTabSz="914400" rtl="0" eaLnBrk="1" latinLnBrk="0" hangingPunct="1">
                        <a:lnSpc>
                          <a:spcPct val="115000"/>
                        </a:lnSpc>
                        <a:spcBef>
                          <a:spcPts val="0"/>
                        </a:spcBef>
                        <a:spcAft>
                          <a:spcPts val="0"/>
                        </a:spcAft>
                        <a:buFont typeface="Arial" panose="020B0604020202020204" pitchFamily="34" charset="0"/>
                        <a:buChar char="•"/>
                      </a:pPr>
                      <a:r>
                        <a:rPr lang="en-US" sz="900" kern="1200" dirty="0" smtClean="0">
                          <a:solidFill>
                            <a:schemeClr val="dk1"/>
                          </a:solidFill>
                          <a:effectLst/>
                          <a:latin typeface="+mn-lt"/>
                          <a:ea typeface="+mn-ea"/>
                          <a:cs typeface="+mn-cs"/>
                        </a:rPr>
                        <a:t>John </a:t>
                      </a:r>
                      <a:r>
                        <a:rPr lang="en-US" sz="900" kern="1200" dirty="0" err="1" smtClean="0">
                          <a:solidFill>
                            <a:schemeClr val="dk1"/>
                          </a:solidFill>
                          <a:effectLst/>
                          <a:latin typeface="+mn-lt"/>
                          <a:ea typeface="+mn-ea"/>
                          <a:cs typeface="+mn-cs"/>
                        </a:rPr>
                        <a:t>Twigg</a:t>
                      </a:r>
                      <a:r>
                        <a:rPr lang="en-US" sz="900" kern="1200" dirty="0" smtClean="0">
                          <a:solidFill>
                            <a:schemeClr val="dk1"/>
                          </a:solidFill>
                          <a:effectLst/>
                          <a:latin typeface="+mn-lt"/>
                          <a:ea typeface="+mn-ea"/>
                          <a:cs typeface="+mn-cs"/>
                        </a:rPr>
                        <a:t>/Kate Crawford- University College London</a:t>
                      </a:r>
                      <a:endParaRPr lang="en-US" sz="900" kern="1200" dirty="0">
                        <a:solidFill>
                          <a:schemeClr val="dk1"/>
                        </a:solidFill>
                        <a:effectLst/>
                        <a:latin typeface="+mn-lt"/>
                        <a:ea typeface="+mn-ea"/>
                        <a:cs typeface="+mn-cs"/>
                      </a:endParaRPr>
                    </a:p>
                  </a:txBody>
                  <a:tcPr marL="53459" marR="53459" marT="0" marB="0"/>
                </a:tc>
              </a:tr>
              <a:tr h="1007671">
                <a:tc>
                  <a:txBody>
                    <a:bodyPr/>
                    <a:lstStyle/>
                    <a:p>
                      <a:pPr marL="0" marR="0">
                        <a:lnSpc>
                          <a:spcPct val="115000"/>
                        </a:lnSpc>
                        <a:spcBef>
                          <a:spcPts val="0"/>
                        </a:spcBef>
                        <a:spcAft>
                          <a:spcPts val="0"/>
                        </a:spcAft>
                      </a:pPr>
                      <a:r>
                        <a:rPr lang="en-GB" sz="900" dirty="0" smtClean="0">
                          <a:effectLst/>
                        </a:rPr>
                        <a:t>09:40 -10:30</a:t>
                      </a:r>
                      <a:endParaRPr lang="en-US" sz="900" dirty="0">
                        <a:solidFill>
                          <a:srgbClr val="A5A5A5"/>
                        </a:solidFill>
                        <a:effectLst/>
                        <a:latin typeface="Calibri"/>
                        <a:ea typeface="Calibri"/>
                        <a:cs typeface="Times New Roman"/>
                      </a:endParaRPr>
                    </a:p>
                  </a:txBody>
                  <a:tcPr marL="53459" marR="53459" marT="0" marB="0"/>
                </a:tc>
                <a:tc>
                  <a:txBody>
                    <a:bodyPr/>
                    <a:lstStyle/>
                    <a:p>
                      <a:pPr marL="0" marR="0">
                        <a:lnSpc>
                          <a:spcPct val="115000"/>
                        </a:lnSpc>
                        <a:spcBef>
                          <a:spcPts val="0"/>
                        </a:spcBef>
                        <a:spcAft>
                          <a:spcPts val="0"/>
                        </a:spcAft>
                      </a:pPr>
                      <a:r>
                        <a:rPr lang="en-US" sz="1100" b="1" dirty="0">
                          <a:effectLst/>
                        </a:rPr>
                        <a:t>Updates</a:t>
                      </a:r>
                      <a:r>
                        <a:rPr lang="en-US" sz="900" b="1" dirty="0">
                          <a:effectLst/>
                        </a:rPr>
                        <a:t> (</a:t>
                      </a:r>
                      <a:r>
                        <a:rPr lang="en-US" sz="900" dirty="0">
                          <a:effectLst/>
                        </a:rPr>
                        <a:t>10 </a:t>
                      </a:r>
                      <a:r>
                        <a:rPr lang="en-US" sz="900" dirty="0" err="1">
                          <a:effectLst/>
                        </a:rPr>
                        <a:t>mins</a:t>
                      </a:r>
                      <a:r>
                        <a:rPr lang="en-US" sz="900" dirty="0">
                          <a:effectLst/>
                        </a:rPr>
                        <a:t> each):</a:t>
                      </a:r>
                    </a:p>
                    <a:p>
                      <a:pPr marL="171450" marR="0" indent="-171450">
                        <a:lnSpc>
                          <a:spcPct val="115000"/>
                        </a:lnSpc>
                        <a:spcBef>
                          <a:spcPts val="0"/>
                        </a:spcBef>
                        <a:spcAft>
                          <a:spcPts val="0"/>
                        </a:spcAft>
                        <a:buFont typeface="Arial" panose="020B0604020202020204" pitchFamily="34" charset="0"/>
                        <a:buChar char="•"/>
                      </a:pPr>
                      <a:r>
                        <a:rPr lang="en-US" sz="900" dirty="0" smtClean="0">
                          <a:effectLst/>
                        </a:rPr>
                        <a:t>Vanuatu response  - Bill </a:t>
                      </a:r>
                      <a:r>
                        <a:rPr lang="en-US" sz="900" dirty="0" err="1" smtClean="0">
                          <a:effectLst/>
                        </a:rPr>
                        <a:t>Flinn</a:t>
                      </a:r>
                      <a:r>
                        <a:rPr lang="en-US" sz="900" baseline="0" dirty="0" smtClean="0">
                          <a:effectLst/>
                        </a:rPr>
                        <a:t> </a:t>
                      </a:r>
                      <a:r>
                        <a:rPr lang="en-US" sz="900" dirty="0" smtClean="0">
                          <a:effectLst/>
                        </a:rPr>
                        <a:t>CARE </a:t>
                      </a:r>
                      <a:endParaRPr lang="en-US" sz="900" dirty="0">
                        <a:effectLst/>
                      </a:endParaRPr>
                    </a:p>
                    <a:p>
                      <a:pPr marL="171450" marR="0" indent="-171450" algn="l" defTabSz="914400" rtl="0" eaLnBrk="1" fontAlgn="auto" latinLnBrk="0" hangingPunct="1">
                        <a:lnSpc>
                          <a:spcPct val="115000"/>
                        </a:lnSpc>
                        <a:spcBef>
                          <a:spcPts val="0"/>
                        </a:spcBef>
                        <a:spcAft>
                          <a:spcPts val="0"/>
                        </a:spcAft>
                        <a:buClrTx/>
                        <a:buSzTx/>
                        <a:buFont typeface="Arial" panose="020B0604020202020204" pitchFamily="34" charset="0"/>
                        <a:buChar char="•"/>
                        <a:tabLst/>
                        <a:defRPr/>
                      </a:pPr>
                      <a:r>
                        <a:rPr lang="en-GB" sz="900" kern="1200" dirty="0" smtClean="0">
                          <a:solidFill>
                            <a:schemeClr val="dk1"/>
                          </a:solidFill>
                          <a:effectLst/>
                          <a:latin typeface="+mn-lt"/>
                          <a:ea typeface="+mn-ea"/>
                          <a:cs typeface="+mn-cs"/>
                        </a:rPr>
                        <a:t>Community Based Safe School Construction </a:t>
                      </a:r>
                      <a:r>
                        <a:rPr lang="en-US" sz="900" dirty="0" smtClean="0">
                          <a:effectLst/>
                        </a:rPr>
                        <a:t>- Hayley</a:t>
                      </a:r>
                      <a:r>
                        <a:rPr lang="en-US" sz="900" baseline="0" dirty="0" smtClean="0">
                          <a:effectLst/>
                        </a:rPr>
                        <a:t> </a:t>
                      </a:r>
                      <a:r>
                        <a:rPr lang="en-US" sz="900" dirty="0" err="1" smtClean="0">
                          <a:effectLst/>
                        </a:rPr>
                        <a:t>Gryc</a:t>
                      </a:r>
                      <a:r>
                        <a:rPr lang="en-US" sz="900" dirty="0" smtClean="0">
                          <a:effectLst/>
                        </a:rPr>
                        <a:t> Arup</a:t>
                      </a:r>
                    </a:p>
                    <a:p>
                      <a:pPr marL="171450" marR="0" indent="-171450">
                        <a:lnSpc>
                          <a:spcPct val="115000"/>
                        </a:lnSpc>
                        <a:spcBef>
                          <a:spcPts val="0"/>
                        </a:spcBef>
                        <a:spcAft>
                          <a:spcPts val="0"/>
                        </a:spcAft>
                        <a:buFont typeface="Arial" panose="020B0604020202020204" pitchFamily="34" charset="0"/>
                        <a:buChar char="•"/>
                      </a:pPr>
                      <a:r>
                        <a:rPr lang="en-US" sz="900" dirty="0" smtClean="0">
                          <a:effectLst/>
                        </a:rPr>
                        <a:t>Global </a:t>
                      </a:r>
                      <a:r>
                        <a:rPr lang="en-US" sz="900" dirty="0">
                          <a:effectLst/>
                        </a:rPr>
                        <a:t>Shelter Cluster online training – Charles Parrack Oxford Brookes</a:t>
                      </a:r>
                    </a:p>
                    <a:p>
                      <a:pPr marL="171450" marR="0" indent="-171450">
                        <a:lnSpc>
                          <a:spcPct val="115000"/>
                        </a:lnSpc>
                        <a:spcBef>
                          <a:spcPts val="0"/>
                        </a:spcBef>
                        <a:spcAft>
                          <a:spcPts val="0"/>
                        </a:spcAft>
                        <a:buFont typeface="Arial" panose="020B0604020202020204" pitchFamily="34" charset="0"/>
                        <a:buChar char="•"/>
                      </a:pPr>
                      <a:r>
                        <a:rPr lang="en-US" sz="900" dirty="0" smtClean="0">
                          <a:effectLst/>
                        </a:rPr>
                        <a:t>Expanding </a:t>
                      </a:r>
                      <a:r>
                        <a:rPr lang="en-US" sz="900" dirty="0">
                          <a:effectLst/>
                        </a:rPr>
                        <a:t>Impact </a:t>
                      </a:r>
                      <a:r>
                        <a:rPr lang="en-US" sz="900" dirty="0" smtClean="0">
                          <a:effectLst/>
                        </a:rPr>
                        <a:t>- Seki </a:t>
                      </a:r>
                      <a:r>
                        <a:rPr lang="en-US" sz="900" dirty="0">
                          <a:effectLst/>
                        </a:rPr>
                        <a:t>Hirano </a:t>
                      </a:r>
                      <a:r>
                        <a:rPr lang="en-US" sz="900" dirty="0" smtClean="0">
                          <a:effectLst/>
                        </a:rPr>
                        <a:t>CRS</a:t>
                      </a:r>
                    </a:p>
                    <a:p>
                      <a:pPr marL="171450" marR="0" indent="-171450">
                        <a:lnSpc>
                          <a:spcPct val="115000"/>
                        </a:lnSpc>
                        <a:spcBef>
                          <a:spcPts val="0"/>
                        </a:spcBef>
                        <a:spcAft>
                          <a:spcPts val="0"/>
                        </a:spcAft>
                        <a:buFont typeface="Arial" panose="020B0604020202020204" pitchFamily="34" charset="0"/>
                        <a:buChar char="•"/>
                      </a:pPr>
                      <a:r>
                        <a:rPr lang="en-US" sz="900" dirty="0" smtClean="0">
                          <a:effectLst/>
                        </a:rPr>
                        <a:t>C</a:t>
                      </a:r>
                      <a:r>
                        <a:rPr lang="en-US" sz="900" baseline="0" dirty="0" smtClean="0">
                          <a:effectLst/>
                        </a:rPr>
                        <a:t>apacity building for urban humanitarian response – Diane Archer, IIED</a:t>
                      </a:r>
                      <a:endParaRPr lang="en-US" sz="900" dirty="0">
                        <a:solidFill>
                          <a:srgbClr val="A5A5A5"/>
                        </a:solidFill>
                        <a:effectLst/>
                        <a:latin typeface="Calibri"/>
                        <a:ea typeface="Calibri"/>
                        <a:cs typeface="Times New Roman"/>
                      </a:endParaRPr>
                    </a:p>
                  </a:txBody>
                  <a:tcPr marL="53459" marR="53459" marT="0" marB="0"/>
                </a:tc>
              </a:tr>
              <a:tr h="1183294">
                <a:tc>
                  <a:txBody>
                    <a:bodyPr/>
                    <a:lstStyle/>
                    <a:p>
                      <a:pPr marL="0" marR="0">
                        <a:lnSpc>
                          <a:spcPct val="115000"/>
                        </a:lnSpc>
                        <a:spcBef>
                          <a:spcPts val="0"/>
                        </a:spcBef>
                        <a:spcAft>
                          <a:spcPts val="0"/>
                        </a:spcAft>
                      </a:pPr>
                      <a:r>
                        <a:rPr lang="en-GB" sz="900" dirty="0" smtClean="0">
                          <a:effectLst/>
                        </a:rPr>
                        <a:t>10:30 -10:50</a:t>
                      </a:r>
                      <a:endParaRPr lang="en-US" sz="900" dirty="0">
                        <a:solidFill>
                          <a:srgbClr val="A5A5A5"/>
                        </a:solidFill>
                        <a:effectLst/>
                        <a:latin typeface="Calibri"/>
                        <a:ea typeface="Calibri"/>
                        <a:cs typeface="Times New Roman"/>
                      </a:endParaRPr>
                    </a:p>
                  </a:txBody>
                  <a:tcPr marL="53459" marR="53459" marT="0" marB="0"/>
                </a:tc>
                <a:tc>
                  <a:txBody>
                    <a:bodyPr/>
                    <a:lstStyle/>
                    <a:p>
                      <a:pPr marL="0" marR="0">
                        <a:lnSpc>
                          <a:spcPct val="115000"/>
                        </a:lnSpc>
                        <a:spcBef>
                          <a:spcPts val="0"/>
                        </a:spcBef>
                        <a:spcAft>
                          <a:spcPts val="0"/>
                        </a:spcAft>
                      </a:pPr>
                      <a:r>
                        <a:rPr lang="en-US" sz="1100" b="1" dirty="0">
                          <a:effectLst/>
                        </a:rPr>
                        <a:t>Adverts for sessions </a:t>
                      </a:r>
                      <a:r>
                        <a:rPr lang="en-US" sz="900" dirty="0">
                          <a:effectLst/>
                        </a:rPr>
                        <a:t>(5 </a:t>
                      </a:r>
                      <a:r>
                        <a:rPr lang="en-US" sz="900" dirty="0" err="1">
                          <a:effectLst/>
                        </a:rPr>
                        <a:t>mins</a:t>
                      </a:r>
                      <a:r>
                        <a:rPr lang="en-US" sz="900" dirty="0">
                          <a:effectLst/>
                        </a:rPr>
                        <a:t> each</a:t>
                      </a:r>
                      <a:r>
                        <a:rPr lang="en-US" sz="900" dirty="0" smtClean="0">
                          <a:effectLst/>
                        </a:rPr>
                        <a:t>)</a:t>
                      </a:r>
                      <a:r>
                        <a:rPr lang="en-GB" sz="900" dirty="0" smtClean="0">
                          <a:effectLst/>
                        </a:rPr>
                        <a:t>  </a:t>
                      </a:r>
                    </a:p>
                    <a:p>
                      <a:pPr marL="228600" marR="0" indent="-228600">
                        <a:lnSpc>
                          <a:spcPct val="115000"/>
                        </a:lnSpc>
                        <a:spcBef>
                          <a:spcPts val="0"/>
                        </a:spcBef>
                        <a:spcAft>
                          <a:spcPts val="0"/>
                        </a:spcAft>
                        <a:buFont typeface="+mj-lt"/>
                        <a:buAutoNum type="alphaUcPeriod"/>
                      </a:pPr>
                      <a:r>
                        <a:rPr lang="en-GB" sz="900" kern="1200" dirty="0" smtClean="0">
                          <a:solidFill>
                            <a:schemeClr val="dk1"/>
                          </a:solidFill>
                          <a:effectLst/>
                          <a:latin typeface="+mn-lt"/>
                          <a:ea typeface="+mn-ea"/>
                          <a:cs typeface="+mn-cs"/>
                        </a:rPr>
                        <a:t>Area based approaches to urban crises – Elizabeth Parker and Victoria Maynard</a:t>
                      </a:r>
                    </a:p>
                    <a:p>
                      <a:pPr marL="228600" marR="0" indent="-228600">
                        <a:lnSpc>
                          <a:spcPct val="115000"/>
                        </a:lnSpc>
                        <a:spcBef>
                          <a:spcPts val="0"/>
                        </a:spcBef>
                        <a:spcAft>
                          <a:spcPts val="0"/>
                        </a:spcAft>
                        <a:buFont typeface="+mj-lt"/>
                        <a:buAutoNum type="alphaUcPeriod"/>
                      </a:pPr>
                      <a:r>
                        <a:rPr lang="en-US" sz="900" dirty="0" smtClean="0">
                          <a:effectLst/>
                        </a:rPr>
                        <a:t>Disaster diplomacy;</a:t>
                      </a:r>
                      <a:r>
                        <a:rPr lang="en-US" sz="900" kern="1200" dirty="0" smtClean="0">
                          <a:effectLst/>
                        </a:rPr>
                        <a:t> </a:t>
                      </a:r>
                      <a:r>
                        <a:rPr lang="en-GB" sz="900" dirty="0" smtClean="0">
                          <a:effectLst/>
                        </a:rPr>
                        <a:t>Reconstruction Planning Before a Disaster -</a:t>
                      </a:r>
                      <a:r>
                        <a:rPr lang="en-US" sz="900" dirty="0" smtClean="0">
                          <a:effectLst/>
                        </a:rPr>
                        <a:t>  Ilan Kelman UCL</a:t>
                      </a:r>
                    </a:p>
                    <a:p>
                      <a:pPr marL="228600" marR="0" indent="-228600">
                        <a:lnSpc>
                          <a:spcPct val="115000"/>
                        </a:lnSpc>
                        <a:spcBef>
                          <a:spcPts val="0"/>
                        </a:spcBef>
                        <a:spcAft>
                          <a:spcPts val="0"/>
                        </a:spcAft>
                        <a:buFont typeface="+mj-lt"/>
                        <a:buAutoNum type="alphaUcPeriod"/>
                      </a:pPr>
                      <a:r>
                        <a:rPr lang="en-GB" sz="900" b="0" dirty="0" smtClean="0">
                          <a:effectLst/>
                        </a:rPr>
                        <a:t>Protection Mainstreaming - </a:t>
                      </a:r>
                      <a:r>
                        <a:rPr lang="en-GB" sz="900" b="0" kern="1200" dirty="0" smtClean="0">
                          <a:solidFill>
                            <a:schemeClr val="dk1"/>
                          </a:solidFill>
                          <a:effectLst/>
                          <a:latin typeface="+mn-lt"/>
                          <a:ea typeface="+mn-ea"/>
                          <a:cs typeface="+mn-cs"/>
                        </a:rPr>
                        <a:t>Cat </a:t>
                      </a:r>
                      <a:r>
                        <a:rPr lang="en-GB" sz="900" b="0" kern="1200" dirty="0" err="1" smtClean="0">
                          <a:solidFill>
                            <a:schemeClr val="dk1"/>
                          </a:solidFill>
                          <a:effectLst/>
                          <a:latin typeface="+mn-lt"/>
                          <a:ea typeface="+mn-ea"/>
                          <a:cs typeface="+mn-cs"/>
                        </a:rPr>
                        <a:t>Cowley</a:t>
                      </a:r>
                      <a:r>
                        <a:rPr lang="en-GB" sz="900" b="0" kern="1200" dirty="0" smtClean="0">
                          <a:solidFill>
                            <a:schemeClr val="dk1"/>
                          </a:solidFill>
                          <a:effectLst/>
                          <a:latin typeface="+mn-lt"/>
                          <a:ea typeface="+mn-ea"/>
                          <a:cs typeface="+mn-cs"/>
                        </a:rPr>
                        <a:t> CAFOD, Caritas Australia, Catholic Relief Services, and </a:t>
                      </a:r>
                      <a:r>
                        <a:rPr lang="en-GB" sz="900" b="0" kern="1200" dirty="0" err="1" smtClean="0">
                          <a:solidFill>
                            <a:schemeClr val="dk1"/>
                          </a:solidFill>
                          <a:effectLst/>
                          <a:latin typeface="+mn-lt"/>
                          <a:ea typeface="+mn-ea"/>
                          <a:cs typeface="+mn-cs"/>
                        </a:rPr>
                        <a:t>Trocaire</a:t>
                      </a:r>
                      <a:endParaRPr lang="en-GB" sz="900" b="0" kern="1200" dirty="0" smtClean="0">
                        <a:solidFill>
                          <a:schemeClr val="dk1"/>
                        </a:solidFill>
                        <a:effectLst/>
                        <a:latin typeface="+mn-lt"/>
                        <a:ea typeface="+mn-ea"/>
                        <a:cs typeface="+mn-cs"/>
                      </a:endParaRPr>
                    </a:p>
                    <a:p>
                      <a:pPr marL="228600" marR="0" indent="-228600">
                        <a:lnSpc>
                          <a:spcPct val="115000"/>
                        </a:lnSpc>
                        <a:spcBef>
                          <a:spcPts val="0"/>
                        </a:spcBef>
                        <a:spcAft>
                          <a:spcPts val="0"/>
                        </a:spcAft>
                        <a:buFont typeface="+mj-lt"/>
                        <a:buAutoNum type="alphaUcPeriod"/>
                      </a:pPr>
                      <a:r>
                        <a:rPr lang="en-GB" sz="900" dirty="0" smtClean="0">
                          <a:effectLst/>
                        </a:rPr>
                        <a:t>Development of the ‘Refugee Housing Unit ‘</a:t>
                      </a:r>
                      <a:r>
                        <a:rPr lang="en-GB" sz="900" baseline="0" dirty="0" smtClean="0">
                          <a:effectLst/>
                        </a:rPr>
                        <a:t> – learning from the process </a:t>
                      </a:r>
                      <a:r>
                        <a:rPr lang="en-GB" sz="900" dirty="0" smtClean="0">
                          <a:effectLst/>
                        </a:rPr>
                        <a:t>- Shaun Scales UNHCR</a:t>
                      </a:r>
                    </a:p>
                  </a:txBody>
                  <a:tcPr marL="53459" marR="53459" marT="0" marB="0"/>
                </a:tc>
              </a:tr>
              <a:tr h="161947">
                <a:tc>
                  <a:txBody>
                    <a:bodyPr/>
                    <a:lstStyle/>
                    <a:p>
                      <a:pPr marL="0" marR="0">
                        <a:lnSpc>
                          <a:spcPct val="115000"/>
                        </a:lnSpc>
                        <a:spcBef>
                          <a:spcPts val="0"/>
                        </a:spcBef>
                        <a:spcAft>
                          <a:spcPts val="0"/>
                        </a:spcAft>
                      </a:pPr>
                      <a:r>
                        <a:rPr lang="en-GB" sz="900" dirty="0" smtClean="0">
                          <a:effectLst/>
                        </a:rPr>
                        <a:t>10:50</a:t>
                      </a:r>
                      <a:r>
                        <a:rPr lang="en-GB" sz="900" baseline="0" dirty="0" smtClean="0">
                          <a:effectLst/>
                        </a:rPr>
                        <a:t> </a:t>
                      </a:r>
                      <a:r>
                        <a:rPr lang="en-GB" sz="900" dirty="0" smtClean="0">
                          <a:effectLst/>
                        </a:rPr>
                        <a:t>-11:15</a:t>
                      </a:r>
                      <a:endParaRPr lang="en-US" sz="900" dirty="0">
                        <a:solidFill>
                          <a:srgbClr val="A5A5A5"/>
                        </a:solidFill>
                        <a:effectLst/>
                        <a:latin typeface="Calibri"/>
                        <a:ea typeface="Calibri"/>
                        <a:cs typeface="Times New Roman"/>
                      </a:endParaRPr>
                    </a:p>
                  </a:txBody>
                  <a:tcPr marL="53459" marR="53459" marT="0" marB="0"/>
                </a:tc>
                <a:tc>
                  <a:txBody>
                    <a:bodyPr/>
                    <a:lstStyle/>
                    <a:p>
                      <a:pPr marL="0" marR="0">
                        <a:lnSpc>
                          <a:spcPct val="115000"/>
                        </a:lnSpc>
                        <a:spcBef>
                          <a:spcPts val="0"/>
                        </a:spcBef>
                        <a:spcAft>
                          <a:spcPts val="0"/>
                        </a:spcAft>
                      </a:pPr>
                      <a:r>
                        <a:rPr lang="en-US" sz="900" dirty="0">
                          <a:effectLst/>
                        </a:rPr>
                        <a:t>Coffee </a:t>
                      </a:r>
                      <a:r>
                        <a:rPr lang="en-US" sz="900" dirty="0" smtClean="0">
                          <a:effectLst/>
                        </a:rPr>
                        <a:t>/Tea (25</a:t>
                      </a:r>
                      <a:r>
                        <a:rPr lang="en-US" sz="900" baseline="0" dirty="0" smtClean="0">
                          <a:effectLst/>
                        </a:rPr>
                        <a:t> </a:t>
                      </a:r>
                      <a:r>
                        <a:rPr lang="en-US" sz="900" dirty="0" err="1" smtClean="0">
                          <a:effectLst/>
                        </a:rPr>
                        <a:t>mins</a:t>
                      </a:r>
                      <a:r>
                        <a:rPr lang="en-US" sz="900" dirty="0">
                          <a:effectLst/>
                        </a:rPr>
                        <a:t>)</a:t>
                      </a:r>
                      <a:endParaRPr lang="en-US" sz="900" dirty="0">
                        <a:solidFill>
                          <a:srgbClr val="A5A5A5"/>
                        </a:solidFill>
                        <a:effectLst/>
                        <a:latin typeface="Calibri"/>
                        <a:ea typeface="Calibri"/>
                        <a:cs typeface="Times New Roman"/>
                      </a:endParaRPr>
                    </a:p>
                  </a:txBody>
                  <a:tcPr marL="53459" marR="53459" marT="0" marB="0"/>
                </a:tc>
              </a:tr>
              <a:tr h="197935">
                <a:tc>
                  <a:txBody>
                    <a:bodyPr/>
                    <a:lstStyle/>
                    <a:p>
                      <a:pPr marL="0" marR="0">
                        <a:lnSpc>
                          <a:spcPct val="115000"/>
                        </a:lnSpc>
                        <a:spcBef>
                          <a:spcPts val="0"/>
                        </a:spcBef>
                        <a:spcAft>
                          <a:spcPts val="0"/>
                        </a:spcAft>
                      </a:pPr>
                      <a:r>
                        <a:rPr lang="en-GB" sz="900" dirty="0" smtClean="0">
                          <a:effectLst/>
                        </a:rPr>
                        <a:t>11:15 - 12:00</a:t>
                      </a:r>
                      <a:endParaRPr lang="en-US" sz="900" dirty="0">
                        <a:solidFill>
                          <a:srgbClr val="A5A5A5"/>
                        </a:solidFill>
                        <a:effectLst/>
                        <a:latin typeface="Calibri"/>
                        <a:ea typeface="Calibri"/>
                        <a:cs typeface="Times New Roman"/>
                      </a:endParaRPr>
                    </a:p>
                  </a:txBody>
                  <a:tcPr marL="53459" marR="53459" marT="0" marB="0"/>
                </a:tc>
                <a:tc>
                  <a:txBody>
                    <a:bodyPr/>
                    <a:lstStyle/>
                    <a:p>
                      <a:pPr marL="0" marR="0">
                        <a:lnSpc>
                          <a:spcPct val="115000"/>
                        </a:lnSpc>
                        <a:spcBef>
                          <a:spcPts val="0"/>
                        </a:spcBef>
                        <a:spcAft>
                          <a:spcPts val="0"/>
                        </a:spcAft>
                      </a:pPr>
                      <a:r>
                        <a:rPr lang="en-US" sz="1100" b="1" dirty="0">
                          <a:effectLst/>
                        </a:rPr>
                        <a:t>Discussion Sessions </a:t>
                      </a:r>
                      <a:r>
                        <a:rPr lang="en-US" sz="1100" b="1" dirty="0" smtClean="0">
                          <a:effectLst/>
                        </a:rPr>
                        <a:t>A,B ,C,D</a:t>
                      </a:r>
                      <a:r>
                        <a:rPr lang="en-US" sz="1100" b="1" baseline="0" dirty="0" smtClean="0">
                          <a:effectLst/>
                        </a:rPr>
                        <a:t> </a:t>
                      </a:r>
                      <a:r>
                        <a:rPr lang="en-US" sz="900" dirty="0" smtClean="0">
                          <a:effectLst/>
                        </a:rPr>
                        <a:t>(45 </a:t>
                      </a:r>
                      <a:r>
                        <a:rPr lang="en-US" sz="900" dirty="0" err="1" smtClean="0">
                          <a:effectLst/>
                        </a:rPr>
                        <a:t>mins</a:t>
                      </a:r>
                      <a:r>
                        <a:rPr lang="en-US" sz="900" dirty="0" smtClean="0">
                          <a:effectLst/>
                        </a:rPr>
                        <a:t> </a:t>
                      </a:r>
                      <a:r>
                        <a:rPr lang="en-US" sz="900" dirty="0">
                          <a:effectLst/>
                        </a:rPr>
                        <a:t>)</a:t>
                      </a:r>
                      <a:endParaRPr lang="en-US" sz="900" dirty="0">
                        <a:solidFill>
                          <a:srgbClr val="A5A5A5"/>
                        </a:solidFill>
                        <a:effectLst/>
                        <a:latin typeface="Calibri"/>
                        <a:ea typeface="Calibri"/>
                        <a:cs typeface="Times New Roman"/>
                      </a:endParaRPr>
                    </a:p>
                  </a:txBody>
                  <a:tcPr marL="53459" marR="53459" marT="0" marB="0"/>
                </a:tc>
              </a:tr>
              <a:tr h="161947">
                <a:tc>
                  <a:txBody>
                    <a:bodyPr/>
                    <a:lstStyle/>
                    <a:p>
                      <a:pPr marL="0" marR="0">
                        <a:lnSpc>
                          <a:spcPct val="115000"/>
                        </a:lnSpc>
                        <a:spcBef>
                          <a:spcPts val="0"/>
                        </a:spcBef>
                        <a:spcAft>
                          <a:spcPts val="0"/>
                        </a:spcAft>
                      </a:pPr>
                      <a:r>
                        <a:rPr lang="en-GB" sz="900" dirty="0" smtClean="0">
                          <a:effectLst/>
                        </a:rPr>
                        <a:t>12:00 </a:t>
                      </a:r>
                      <a:r>
                        <a:rPr lang="en-GB" sz="900" dirty="0">
                          <a:effectLst/>
                        </a:rPr>
                        <a:t>– 12:30</a:t>
                      </a:r>
                      <a:endParaRPr lang="en-US" sz="900" dirty="0">
                        <a:solidFill>
                          <a:srgbClr val="A5A5A5"/>
                        </a:solidFill>
                        <a:effectLst/>
                        <a:latin typeface="Calibri"/>
                        <a:ea typeface="Calibri"/>
                        <a:cs typeface="Times New Roman"/>
                      </a:endParaRPr>
                    </a:p>
                  </a:txBody>
                  <a:tcPr marL="53459" marR="53459" marT="0" marB="0"/>
                </a:tc>
                <a:tc>
                  <a:txBody>
                    <a:bodyPr/>
                    <a:lstStyle/>
                    <a:p>
                      <a:pPr marL="0" marR="0">
                        <a:lnSpc>
                          <a:spcPct val="115000"/>
                        </a:lnSpc>
                        <a:spcBef>
                          <a:spcPts val="0"/>
                        </a:spcBef>
                        <a:spcAft>
                          <a:spcPts val="0"/>
                        </a:spcAft>
                      </a:pPr>
                      <a:r>
                        <a:rPr lang="en-US" sz="900" dirty="0">
                          <a:effectLst/>
                        </a:rPr>
                        <a:t>Report out</a:t>
                      </a:r>
                      <a:endParaRPr lang="en-US" sz="900" dirty="0">
                        <a:solidFill>
                          <a:srgbClr val="A5A5A5"/>
                        </a:solidFill>
                        <a:effectLst/>
                        <a:latin typeface="Calibri"/>
                        <a:ea typeface="Calibri"/>
                        <a:cs typeface="Times New Roman"/>
                      </a:endParaRPr>
                    </a:p>
                  </a:txBody>
                  <a:tcPr marL="53459" marR="53459" marT="0" marB="0"/>
                </a:tc>
              </a:tr>
              <a:tr h="161947">
                <a:tc>
                  <a:txBody>
                    <a:bodyPr/>
                    <a:lstStyle/>
                    <a:p>
                      <a:pPr marL="0" marR="0">
                        <a:lnSpc>
                          <a:spcPct val="115000"/>
                        </a:lnSpc>
                        <a:spcBef>
                          <a:spcPts val="0"/>
                        </a:spcBef>
                        <a:spcAft>
                          <a:spcPts val="0"/>
                        </a:spcAft>
                      </a:pPr>
                      <a:r>
                        <a:rPr lang="en-GB" sz="900">
                          <a:effectLst/>
                        </a:rPr>
                        <a:t>12:30 – 13:30</a:t>
                      </a:r>
                      <a:endParaRPr lang="en-US" sz="900">
                        <a:solidFill>
                          <a:srgbClr val="A5A5A5"/>
                        </a:solidFill>
                        <a:effectLst/>
                        <a:latin typeface="Calibri"/>
                        <a:ea typeface="Calibri"/>
                        <a:cs typeface="Times New Roman"/>
                      </a:endParaRPr>
                    </a:p>
                  </a:txBody>
                  <a:tcPr marL="53459" marR="53459" marT="0" marB="0"/>
                </a:tc>
                <a:tc>
                  <a:txBody>
                    <a:bodyPr/>
                    <a:lstStyle/>
                    <a:p>
                      <a:pPr marL="0" marR="0">
                        <a:lnSpc>
                          <a:spcPct val="115000"/>
                        </a:lnSpc>
                        <a:spcBef>
                          <a:spcPts val="0"/>
                        </a:spcBef>
                        <a:spcAft>
                          <a:spcPts val="0"/>
                        </a:spcAft>
                      </a:pPr>
                      <a:r>
                        <a:rPr lang="en-US" sz="900" dirty="0">
                          <a:effectLst/>
                        </a:rPr>
                        <a:t>Lunch (1h)</a:t>
                      </a:r>
                      <a:endParaRPr lang="en-US" sz="900" dirty="0">
                        <a:solidFill>
                          <a:srgbClr val="A5A5A5"/>
                        </a:solidFill>
                        <a:effectLst/>
                        <a:latin typeface="Calibri"/>
                        <a:ea typeface="Calibri"/>
                        <a:cs typeface="Times New Roman"/>
                      </a:endParaRPr>
                    </a:p>
                  </a:txBody>
                  <a:tcPr marL="53459" marR="53459" marT="0" marB="0"/>
                </a:tc>
              </a:tr>
              <a:tr h="1348480">
                <a:tc>
                  <a:txBody>
                    <a:bodyPr/>
                    <a:lstStyle/>
                    <a:p>
                      <a:pPr marL="0" marR="0">
                        <a:lnSpc>
                          <a:spcPct val="115000"/>
                        </a:lnSpc>
                        <a:spcBef>
                          <a:spcPts val="0"/>
                        </a:spcBef>
                        <a:spcAft>
                          <a:spcPts val="0"/>
                        </a:spcAft>
                      </a:pPr>
                      <a:r>
                        <a:rPr lang="en-GB" sz="900" dirty="0" smtClean="0">
                          <a:effectLst/>
                        </a:rPr>
                        <a:t>13:30 - 15:00</a:t>
                      </a:r>
                      <a:endParaRPr lang="en-US" sz="900" dirty="0">
                        <a:solidFill>
                          <a:srgbClr val="A5A5A5"/>
                        </a:solidFill>
                        <a:effectLst/>
                        <a:latin typeface="Calibri"/>
                        <a:ea typeface="Calibri"/>
                        <a:cs typeface="Times New Roman"/>
                      </a:endParaRPr>
                    </a:p>
                  </a:txBody>
                  <a:tcPr marL="53459" marR="53459" marT="0" marB="0"/>
                </a:tc>
                <a:tc>
                  <a:txBody>
                    <a:bodyPr/>
                    <a:lstStyle/>
                    <a:p>
                      <a:pPr marL="0" marR="0">
                        <a:lnSpc>
                          <a:spcPct val="115000"/>
                        </a:lnSpc>
                        <a:spcBef>
                          <a:spcPts val="0"/>
                        </a:spcBef>
                        <a:spcAft>
                          <a:spcPts val="0"/>
                        </a:spcAft>
                      </a:pPr>
                      <a:r>
                        <a:rPr lang="en-US" sz="1100" b="1" dirty="0">
                          <a:effectLst/>
                        </a:rPr>
                        <a:t>Talks </a:t>
                      </a:r>
                      <a:r>
                        <a:rPr lang="en-US" sz="900" dirty="0">
                          <a:effectLst/>
                        </a:rPr>
                        <a:t>(</a:t>
                      </a:r>
                      <a:r>
                        <a:rPr lang="en-US" sz="900" dirty="0" smtClean="0">
                          <a:effectLst/>
                        </a:rPr>
                        <a:t>15 </a:t>
                      </a:r>
                      <a:r>
                        <a:rPr lang="en-US" sz="900" dirty="0" err="1" smtClean="0">
                          <a:effectLst/>
                        </a:rPr>
                        <a:t>mins</a:t>
                      </a:r>
                      <a:r>
                        <a:rPr lang="en-US" sz="900" dirty="0" smtClean="0">
                          <a:effectLst/>
                        </a:rPr>
                        <a:t> </a:t>
                      </a:r>
                      <a:r>
                        <a:rPr lang="en-US" sz="900" dirty="0">
                          <a:effectLst/>
                        </a:rPr>
                        <a:t>each):</a:t>
                      </a:r>
                    </a:p>
                    <a:p>
                      <a:pPr marL="171450" marR="0" indent="-171450">
                        <a:lnSpc>
                          <a:spcPct val="115000"/>
                        </a:lnSpc>
                        <a:spcBef>
                          <a:spcPts val="0"/>
                        </a:spcBef>
                        <a:spcAft>
                          <a:spcPts val="0"/>
                        </a:spcAft>
                        <a:buFont typeface="Arial" panose="020B0604020202020204" pitchFamily="34" charset="0"/>
                        <a:buChar char="•"/>
                      </a:pPr>
                      <a:r>
                        <a:rPr lang="en-GB" sz="900" dirty="0">
                          <a:effectLst/>
                        </a:rPr>
                        <a:t>Urban Tripoli in Lebanon and in Kirkuk in Iraq </a:t>
                      </a:r>
                      <a:r>
                        <a:rPr lang="en-GB" sz="900" dirty="0" smtClean="0">
                          <a:effectLst/>
                        </a:rPr>
                        <a:t>– Amelia</a:t>
                      </a:r>
                      <a:r>
                        <a:rPr lang="en-GB" sz="900" baseline="0" dirty="0" smtClean="0">
                          <a:effectLst/>
                        </a:rPr>
                        <a:t> Rule </a:t>
                      </a:r>
                      <a:r>
                        <a:rPr lang="en-GB" sz="900" dirty="0" smtClean="0">
                          <a:effectLst/>
                        </a:rPr>
                        <a:t>CARE</a:t>
                      </a:r>
                      <a:endParaRPr lang="en-US" sz="900" dirty="0">
                        <a:effectLst/>
                      </a:endParaRPr>
                    </a:p>
                    <a:p>
                      <a:pPr marL="171450" marR="0" indent="-171450">
                        <a:lnSpc>
                          <a:spcPct val="115000"/>
                        </a:lnSpc>
                        <a:spcBef>
                          <a:spcPts val="0"/>
                        </a:spcBef>
                        <a:spcAft>
                          <a:spcPts val="0"/>
                        </a:spcAft>
                        <a:buFont typeface="Arial" panose="020B0604020202020204" pitchFamily="34" charset="0"/>
                        <a:buChar char="•"/>
                      </a:pPr>
                      <a:r>
                        <a:rPr lang="en-GB" sz="900" dirty="0" smtClean="0">
                          <a:effectLst/>
                        </a:rPr>
                        <a:t>Community-led settlement planning - </a:t>
                      </a:r>
                      <a:r>
                        <a:rPr lang="en-GB" sz="900" dirty="0">
                          <a:effectLst/>
                        </a:rPr>
                        <a:t>Annika Grafweg The Border Consortium </a:t>
                      </a:r>
                      <a:endParaRPr lang="en-US" sz="900" dirty="0">
                        <a:effectLst/>
                      </a:endParaRPr>
                    </a:p>
                    <a:p>
                      <a:pPr marL="171450" marR="0" indent="-171450">
                        <a:lnSpc>
                          <a:spcPct val="115000"/>
                        </a:lnSpc>
                        <a:spcBef>
                          <a:spcPts val="0"/>
                        </a:spcBef>
                        <a:spcAft>
                          <a:spcPts val="0"/>
                        </a:spcAft>
                        <a:buFont typeface="Arial" panose="020B0604020202020204" pitchFamily="34" charset="0"/>
                        <a:buChar char="•"/>
                      </a:pPr>
                      <a:r>
                        <a:rPr lang="en-US" sz="900" dirty="0">
                          <a:effectLst/>
                        </a:rPr>
                        <a:t>All Under One Roof </a:t>
                      </a:r>
                      <a:r>
                        <a:rPr lang="en-US" sz="900" dirty="0" smtClean="0">
                          <a:effectLst/>
                        </a:rPr>
                        <a:t>– </a:t>
                      </a:r>
                      <a:r>
                        <a:rPr lang="en-GB" sz="900" kern="1200" dirty="0" smtClean="0">
                          <a:solidFill>
                            <a:schemeClr val="dk1"/>
                          </a:solidFill>
                          <a:effectLst/>
                          <a:latin typeface="+mn-lt"/>
                          <a:ea typeface="+mn-ea"/>
                          <a:cs typeface="+mn-cs"/>
                        </a:rPr>
                        <a:t>Valerie </a:t>
                      </a:r>
                      <a:r>
                        <a:rPr lang="en-GB" sz="900" kern="1200" dirty="0" err="1" smtClean="0">
                          <a:solidFill>
                            <a:schemeClr val="dk1"/>
                          </a:solidFill>
                          <a:effectLst/>
                          <a:latin typeface="+mn-lt"/>
                          <a:ea typeface="+mn-ea"/>
                          <a:cs typeface="+mn-cs"/>
                        </a:rPr>
                        <a:t>Scherrer</a:t>
                      </a:r>
                      <a:r>
                        <a:rPr lang="en-GB" sz="900" kern="1200" dirty="0" smtClean="0">
                          <a:solidFill>
                            <a:schemeClr val="dk1"/>
                          </a:solidFill>
                          <a:effectLst/>
                          <a:latin typeface="+mn-lt"/>
                          <a:ea typeface="+mn-ea"/>
                          <a:cs typeface="+mn-cs"/>
                        </a:rPr>
                        <a:t> CBM &amp;</a:t>
                      </a:r>
                      <a:r>
                        <a:rPr lang="en-GB" sz="900" kern="1200" baseline="0" dirty="0" smtClean="0">
                          <a:solidFill>
                            <a:schemeClr val="dk1"/>
                          </a:solidFill>
                          <a:effectLst/>
                          <a:latin typeface="+mn-lt"/>
                          <a:ea typeface="+mn-ea"/>
                          <a:cs typeface="+mn-cs"/>
                        </a:rPr>
                        <a:t> </a:t>
                      </a:r>
                      <a:r>
                        <a:rPr lang="en-GB" sz="900" kern="1200" dirty="0" smtClean="0">
                          <a:solidFill>
                            <a:schemeClr val="dk1"/>
                          </a:solidFill>
                          <a:effectLst/>
                          <a:latin typeface="+mn-lt"/>
                          <a:ea typeface="+mn-ea"/>
                          <a:cs typeface="+mn-cs"/>
                        </a:rPr>
                        <a:t>Graham Saunders IFRC</a:t>
                      </a:r>
                      <a:endParaRPr lang="en-US" sz="900" kern="1200" dirty="0" smtClean="0">
                        <a:solidFill>
                          <a:schemeClr val="dk1"/>
                        </a:solidFill>
                        <a:effectLst/>
                        <a:latin typeface="+mn-lt"/>
                        <a:ea typeface="+mn-ea"/>
                        <a:cs typeface="+mn-cs"/>
                      </a:endParaRPr>
                    </a:p>
                    <a:p>
                      <a:pPr marL="171450" marR="0" indent="-171450">
                        <a:lnSpc>
                          <a:spcPct val="115000"/>
                        </a:lnSpc>
                        <a:spcBef>
                          <a:spcPts val="0"/>
                        </a:spcBef>
                        <a:spcAft>
                          <a:spcPts val="0"/>
                        </a:spcAft>
                        <a:buFont typeface="Arial" panose="020B0604020202020204" pitchFamily="34" charset="0"/>
                        <a:buChar char="•"/>
                      </a:pPr>
                      <a:r>
                        <a:rPr lang="en-GB" sz="900" dirty="0" smtClean="0">
                          <a:effectLst/>
                        </a:rPr>
                        <a:t>Shelter case studies </a:t>
                      </a:r>
                      <a:r>
                        <a:rPr lang="en-GB" sz="900" baseline="0" dirty="0" smtClean="0">
                          <a:effectLst/>
                        </a:rPr>
                        <a:t> - </a:t>
                      </a:r>
                      <a:r>
                        <a:rPr lang="en-GB" sz="900" dirty="0" smtClean="0">
                          <a:effectLst/>
                        </a:rPr>
                        <a:t>Joseph </a:t>
                      </a:r>
                      <a:r>
                        <a:rPr lang="en-GB" sz="900" dirty="0" err="1" smtClean="0">
                          <a:effectLst/>
                        </a:rPr>
                        <a:t>Ashmore</a:t>
                      </a:r>
                      <a:r>
                        <a:rPr lang="en-GB" sz="900" dirty="0" smtClean="0">
                          <a:effectLst/>
                        </a:rPr>
                        <a:t> IOM</a:t>
                      </a:r>
                    </a:p>
                    <a:p>
                      <a:pPr marL="171450" marR="0" indent="-171450" algn="l" defTabSz="914400" rtl="0" eaLnBrk="1" latinLnBrk="0" hangingPunct="1">
                        <a:lnSpc>
                          <a:spcPct val="115000"/>
                        </a:lnSpc>
                        <a:spcBef>
                          <a:spcPts val="0"/>
                        </a:spcBef>
                        <a:spcAft>
                          <a:spcPts val="0"/>
                        </a:spcAft>
                        <a:buFont typeface="Arial" panose="020B0604020202020204" pitchFamily="34" charset="0"/>
                        <a:buChar char="•"/>
                      </a:pPr>
                      <a:r>
                        <a:rPr lang="en-GB" sz="900" kern="1200" dirty="0" smtClean="0">
                          <a:solidFill>
                            <a:schemeClr val="dk1"/>
                          </a:solidFill>
                          <a:effectLst/>
                          <a:latin typeface="+mn-lt"/>
                          <a:ea typeface="+mn-ea"/>
                          <a:cs typeface="+mn-cs"/>
                        </a:rPr>
                        <a:t>Engaging Humanitarians and Non-humanitarian Actors in Urban Emergency Response  - Eddie  Argenal USAID</a:t>
                      </a:r>
                      <a:endParaRPr lang="en-US" sz="900" kern="1200" dirty="0">
                        <a:solidFill>
                          <a:schemeClr val="dk1"/>
                        </a:solidFill>
                        <a:effectLst/>
                        <a:latin typeface="+mn-lt"/>
                        <a:ea typeface="+mn-ea"/>
                        <a:cs typeface="+mn-cs"/>
                      </a:endParaRPr>
                    </a:p>
                    <a:p>
                      <a:pPr marL="171450" marR="0" indent="-171450">
                        <a:lnSpc>
                          <a:spcPct val="115000"/>
                        </a:lnSpc>
                        <a:spcBef>
                          <a:spcPts val="0"/>
                        </a:spcBef>
                        <a:spcAft>
                          <a:spcPts val="0"/>
                        </a:spcAft>
                        <a:buFont typeface="Arial" panose="020B0604020202020204" pitchFamily="34" charset="0"/>
                        <a:buChar char="•"/>
                      </a:pPr>
                      <a:r>
                        <a:rPr lang="en-US" sz="900" kern="1200" dirty="0" smtClean="0">
                          <a:solidFill>
                            <a:schemeClr val="dk1"/>
                          </a:solidFill>
                          <a:effectLst/>
                          <a:latin typeface="+mn-lt"/>
                          <a:ea typeface="+mn-ea"/>
                          <a:cs typeface="+mn-cs"/>
                        </a:rPr>
                        <a:t>Developing resilient habitats after a disaster</a:t>
                      </a:r>
                      <a:r>
                        <a:rPr lang="en-GB" sz="900" kern="1200" dirty="0" smtClean="0">
                          <a:solidFill>
                            <a:schemeClr val="dk1"/>
                          </a:solidFill>
                          <a:effectLst/>
                          <a:latin typeface="+mn-lt"/>
                          <a:ea typeface="+mn-ea"/>
                          <a:cs typeface="+mn-cs"/>
                        </a:rPr>
                        <a:t> </a:t>
                      </a:r>
                      <a:r>
                        <a:rPr lang="en-GB" sz="900" dirty="0" smtClean="0">
                          <a:effectLst/>
                        </a:rPr>
                        <a:t>-</a:t>
                      </a:r>
                      <a:r>
                        <a:rPr lang="en-GB" sz="900" baseline="0" dirty="0" smtClean="0">
                          <a:effectLst/>
                        </a:rPr>
                        <a:t> </a:t>
                      </a:r>
                      <a:r>
                        <a:rPr lang="en-GB" sz="900" dirty="0" smtClean="0">
                          <a:effectLst/>
                        </a:rPr>
                        <a:t>Jan-Willem</a:t>
                      </a:r>
                      <a:r>
                        <a:rPr lang="en-GB" sz="900" baseline="0" dirty="0" smtClean="0">
                          <a:effectLst/>
                        </a:rPr>
                        <a:t> </a:t>
                      </a:r>
                      <a:r>
                        <a:rPr lang="en-GB" sz="900" dirty="0" smtClean="0">
                          <a:effectLst/>
                        </a:rPr>
                        <a:t>Wegdam </a:t>
                      </a:r>
                      <a:r>
                        <a:rPr lang="en-GB" sz="900" dirty="0" err="1" smtClean="0">
                          <a:effectLst/>
                        </a:rPr>
                        <a:t>Cordaid</a:t>
                      </a:r>
                      <a:r>
                        <a:rPr lang="en-GB" sz="900" dirty="0" smtClean="0">
                          <a:effectLst/>
                        </a:rPr>
                        <a:t>  </a:t>
                      </a:r>
                    </a:p>
                  </a:txBody>
                  <a:tcPr marL="53459" marR="53459" marT="0" marB="0"/>
                </a:tc>
              </a:tr>
              <a:tr h="181255">
                <a:tc>
                  <a:txBody>
                    <a:bodyPr/>
                    <a:lstStyle/>
                    <a:p>
                      <a:pPr marL="0" marR="0">
                        <a:lnSpc>
                          <a:spcPct val="115000"/>
                        </a:lnSpc>
                        <a:spcBef>
                          <a:spcPts val="0"/>
                        </a:spcBef>
                        <a:spcAft>
                          <a:spcPts val="0"/>
                        </a:spcAft>
                      </a:pPr>
                      <a:r>
                        <a:rPr lang="en-GB" sz="900" dirty="0" smtClean="0">
                          <a:effectLst/>
                        </a:rPr>
                        <a:t>15:00</a:t>
                      </a:r>
                      <a:r>
                        <a:rPr lang="en-GB" sz="900" baseline="0" dirty="0" smtClean="0">
                          <a:effectLst/>
                        </a:rPr>
                        <a:t> </a:t>
                      </a:r>
                      <a:r>
                        <a:rPr lang="en-GB" sz="900" dirty="0" smtClean="0">
                          <a:effectLst/>
                        </a:rPr>
                        <a:t>- 15:30</a:t>
                      </a:r>
                      <a:endParaRPr lang="en-US" sz="900" dirty="0">
                        <a:solidFill>
                          <a:srgbClr val="A5A5A5"/>
                        </a:solidFill>
                        <a:effectLst/>
                        <a:latin typeface="Calibri"/>
                        <a:ea typeface="Calibri"/>
                        <a:cs typeface="Times New Roman"/>
                      </a:endParaRPr>
                    </a:p>
                  </a:txBody>
                  <a:tcPr marL="53459" marR="53459"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900" dirty="0" smtClean="0">
                          <a:effectLst/>
                        </a:rPr>
                        <a:t>Coffee/Tea (30 </a:t>
                      </a:r>
                      <a:r>
                        <a:rPr lang="en-US" sz="900" dirty="0" err="1" smtClean="0">
                          <a:effectLst/>
                        </a:rPr>
                        <a:t>mins</a:t>
                      </a:r>
                      <a:r>
                        <a:rPr lang="en-US" sz="900" dirty="0" smtClean="0">
                          <a:effectLst/>
                        </a:rPr>
                        <a:t> )</a:t>
                      </a:r>
                      <a:endParaRPr lang="en-US" sz="900" dirty="0" smtClean="0">
                        <a:solidFill>
                          <a:srgbClr val="A5A5A5"/>
                        </a:solidFill>
                        <a:effectLst/>
                        <a:latin typeface="+mn-lt"/>
                        <a:ea typeface="Calibri"/>
                        <a:cs typeface="Times New Roman"/>
                      </a:endParaRPr>
                    </a:p>
                  </a:txBody>
                  <a:tcPr marL="53459" marR="53459" marT="0" marB="0"/>
                </a:tc>
              </a:tr>
              <a:tr h="378449">
                <a:tc>
                  <a:txBody>
                    <a:bodyPr/>
                    <a:lstStyle/>
                    <a:p>
                      <a:pPr marL="0" marR="0">
                        <a:lnSpc>
                          <a:spcPct val="115000"/>
                        </a:lnSpc>
                        <a:spcBef>
                          <a:spcPts val="0"/>
                        </a:spcBef>
                        <a:spcAft>
                          <a:spcPts val="0"/>
                        </a:spcAft>
                      </a:pPr>
                      <a:r>
                        <a:rPr lang="en-GB" sz="900" dirty="0" smtClean="0">
                          <a:effectLst/>
                        </a:rPr>
                        <a:t>15:30</a:t>
                      </a:r>
                      <a:r>
                        <a:rPr lang="en-GB" sz="900" baseline="0" dirty="0" smtClean="0">
                          <a:effectLst/>
                        </a:rPr>
                        <a:t> </a:t>
                      </a:r>
                      <a:r>
                        <a:rPr lang="en-GB" sz="900" dirty="0" smtClean="0">
                          <a:effectLst/>
                        </a:rPr>
                        <a:t>- 16:15</a:t>
                      </a:r>
                      <a:endParaRPr lang="en-US" sz="900" dirty="0">
                        <a:solidFill>
                          <a:srgbClr val="A5A5A5"/>
                        </a:solidFill>
                        <a:effectLst/>
                        <a:latin typeface="Calibri"/>
                        <a:ea typeface="Calibri"/>
                        <a:cs typeface="Times New Roman"/>
                      </a:endParaRPr>
                    </a:p>
                  </a:txBody>
                  <a:tcPr marL="53459" marR="53459"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100" b="1" kern="1200" dirty="0" smtClean="0">
                          <a:solidFill>
                            <a:schemeClr val="dk1"/>
                          </a:solidFill>
                          <a:effectLst/>
                          <a:latin typeface="+mn-lt"/>
                          <a:ea typeface="+mn-ea"/>
                          <a:cs typeface="+mn-cs"/>
                        </a:rPr>
                        <a:t>Q&amp;A on the new ECHO Shelter Policy  - </a:t>
                      </a:r>
                      <a:r>
                        <a:rPr lang="en-GB" sz="1000" b="1" kern="1200" dirty="0" smtClean="0">
                          <a:solidFill>
                            <a:schemeClr val="dk1"/>
                          </a:solidFill>
                          <a:effectLst/>
                          <a:latin typeface="+mn-lt"/>
                          <a:ea typeface="+mn-ea"/>
                          <a:cs typeface="+mn-cs"/>
                        </a:rPr>
                        <a:t>Matthew Sayer facilitated by Tom Newby </a:t>
                      </a:r>
                      <a:r>
                        <a:rPr lang="en-GB" sz="900" kern="1200" dirty="0" smtClean="0">
                          <a:solidFill>
                            <a:schemeClr val="dk1"/>
                          </a:solidFill>
                          <a:effectLst/>
                          <a:latin typeface="+mn-lt"/>
                          <a:ea typeface="+mn-ea"/>
                          <a:cs typeface="+mn-cs"/>
                        </a:rPr>
                        <a:t>(45 </a:t>
                      </a:r>
                      <a:r>
                        <a:rPr lang="en-GB" sz="900" kern="1200" dirty="0" err="1" smtClean="0">
                          <a:solidFill>
                            <a:schemeClr val="dk1"/>
                          </a:solidFill>
                          <a:effectLst/>
                          <a:latin typeface="+mn-lt"/>
                          <a:ea typeface="+mn-ea"/>
                          <a:cs typeface="+mn-cs"/>
                        </a:rPr>
                        <a:t>mins</a:t>
                      </a:r>
                      <a:r>
                        <a:rPr lang="en-GB" sz="900" kern="1200" dirty="0" smtClean="0">
                          <a:solidFill>
                            <a:schemeClr val="dk1"/>
                          </a:solidFill>
                          <a:effectLst/>
                          <a:latin typeface="+mn-lt"/>
                          <a:ea typeface="+mn-ea"/>
                          <a:cs typeface="+mn-cs"/>
                        </a:rPr>
                        <a:t>)</a:t>
                      </a:r>
                      <a:endParaRPr lang="en-US" sz="900" kern="1200" dirty="0" smtClean="0">
                        <a:solidFill>
                          <a:schemeClr val="dk1"/>
                        </a:solidFill>
                        <a:effectLst/>
                        <a:latin typeface="+mn-lt"/>
                        <a:ea typeface="+mn-ea"/>
                        <a:cs typeface="+mn-cs"/>
                      </a:endParaRPr>
                    </a:p>
                  </a:txBody>
                  <a:tcPr marL="53459" marR="53459" marT="0" marB="0"/>
                </a:tc>
              </a:tr>
              <a:tr h="852924">
                <a:tc>
                  <a:txBody>
                    <a:bodyPr/>
                    <a:lstStyle/>
                    <a:p>
                      <a:pPr marL="0" marR="0">
                        <a:lnSpc>
                          <a:spcPct val="115000"/>
                        </a:lnSpc>
                        <a:spcBef>
                          <a:spcPts val="0"/>
                        </a:spcBef>
                        <a:spcAft>
                          <a:spcPts val="0"/>
                        </a:spcAft>
                      </a:pPr>
                      <a:r>
                        <a:rPr lang="en-GB" sz="900" dirty="0" smtClean="0">
                          <a:effectLst/>
                        </a:rPr>
                        <a:t>16:15</a:t>
                      </a:r>
                      <a:r>
                        <a:rPr lang="en-GB" sz="900" baseline="0" dirty="0" smtClean="0">
                          <a:effectLst/>
                        </a:rPr>
                        <a:t> </a:t>
                      </a:r>
                      <a:r>
                        <a:rPr lang="en-GB" sz="900" dirty="0" smtClean="0">
                          <a:effectLst/>
                        </a:rPr>
                        <a:t>- 16:45</a:t>
                      </a:r>
                      <a:endParaRPr lang="en-US" sz="900" dirty="0">
                        <a:solidFill>
                          <a:srgbClr val="A5A5A5"/>
                        </a:solidFill>
                        <a:effectLst/>
                        <a:latin typeface="Calibri"/>
                        <a:ea typeface="Calibri"/>
                        <a:cs typeface="Times New Roman"/>
                      </a:endParaRPr>
                    </a:p>
                  </a:txBody>
                  <a:tcPr marL="53459" marR="53459" marT="0" marB="0"/>
                </a:tc>
                <a:tc>
                  <a:txBody>
                    <a:bodyPr/>
                    <a:lstStyle/>
                    <a:p>
                      <a:pPr marL="0" marR="0" indent="0" algn="l" defTabSz="914400" rtl="0" eaLnBrk="1" latinLnBrk="0" hangingPunct="1">
                        <a:lnSpc>
                          <a:spcPct val="115000"/>
                        </a:lnSpc>
                        <a:spcBef>
                          <a:spcPts val="0"/>
                        </a:spcBef>
                        <a:spcAft>
                          <a:spcPts val="0"/>
                        </a:spcAft>
                        <a:buFont typeface="Arial" panose="020B0604020202020204" pitchFamily="34" charset="0"/>
                        <a:buNone/>
                      </a:pPr>
                      <a:r>
                        <a:rPr lang="en-US" sz="1100" b="1" kern="1200" dirty="0" smtClean="0">
                          <a:solidFill>
                            <a:schemeClr val="dk1"/>
                          </a:solidFill>
                          <a:effectLst/>
                          <a:latin typeface="+mn-lt"/>
                          <a:ea typeface="+mn-ea"/>
                          <a:cs typeface="+mn-cs"/>
                        </a:rPr>
                        <a:t>Updates</a:t>
                      </a:r>
                      <a:r>
                        <a:rPr lang="en-US" sz="1100" b="1" kern="1200" baseline="0" dirty="0" smtClean="0">
                          <a:solidFill>
                            <a:schemeClr val="dk1"/>
                          </a:solidFill>
                          <a:effectLst/>
                          <a:latin typeface="+mn-lt"/>
                          <a:ea typeface="+mn-ea"/>
                          <a:cs typeface="+mn-cs"/>
                        </a:rPr>
                        <a:t> and AOB</a:t>
                      </a:r>
                      <a:endParaRPr lang="en-US" sz="1100" b="1" kern="1200" dirty="0" smtClean="0">
                        <a:solidFill>
                          <a:schemeClr val="dk1"/>
                        </a:solidFill>
                        <a:effectLst/>
                        <a:latin typeface="+mn-lt"/>
                        <a:ea typeface="+mn-ea"/>
                        <a:cs typeface="+mn-cs"/>
                      </a:endParaRPr>
                    </a:p>
                    <a:p>
                      <a:pPr marL="171450" marR="0" indent="-171450" algn="l" defTabSz="914400" rtl="0" eaLnBrk="1" latinLnBrk="0" hangingPunct="1">
                        <a:lnSpc>
                          <a:spcPct val="115000"/>
                        </a:lnSpc>
                        <a:spcBef>
                          <a:spcPts val="0"/>
                        </a:spcBef>
                        <a:spcAft>
                          <a:spcPts val="0"/>
                        </a:spcAft>
                        <a:buFont typeface="Arial" panose="020B0604020202020204" pitchFamily="34" charset="0"/>
                        <a:buChar char="•"/>
                      </a:pPr>
                      <a:r>
                        <a:rPr lang="en-US" sz="900" kern="1200" dirty="0" smtClean="0">
                          <a:solidFill>
                            <a:schemeClr val="dk1"/>
                          </a:solidFill>
                          <a:effectLst/>
                          <a:latin typeface="+mn-lt"/>
                          <a:ea typeface="+mn-ea"/>
                          <a:cs typeface="+mn-cs"/>
                        </a:rPr>
                        <a:t>India Shelter Forum – </a:t>
                      </a:r>
                      <a:r>
                        <a:rPr lang="en-US" sz="900" kern="1200" dirty="0" err="1" smtClean="0">
                          <a:solidFill>
                            <a:schemeClr val="dk1"/>
                          </a:solidFill>
                          <a:effectLst/>
                          <a:latin typeface="+mn-lt"/>
                          <a:ea typeface="+mn-ea"/>
                          <a:cs typeface="+mn-cs"/>
                        </a:rPr>
                        <a:t>Anshu</a:t>
                      </a:r>
                      <a:r>
                        <a:rPr lang="en-US" sz="900" kern="1200" dirty="0" smtClean="0">
                          <a:solidFill>
                            <a:schemeClr val="dk1"/>
                          </a:solidFill>
                          <a:effectLst/>
                          <a:latin typeface="+mn-lt"/>
                          <a:ea typeface="+mn-ea"/>
                          <a:cs typeface="+mn-cs"/>
                        </a:rPr>
                        <a:t> Sharma</a:t>
                      </a:r>
                    </a:p>
                    <a:p>
                      <a:pPr marL="171450" marR="0" indent="-171450" algn="l" defTabSz="914400" rtl="0" eaLnBrk="1" latinLnBrk="0" hangingPunct="1">
                        <a:lnSpc>
                          <a:spcPct val="115000"/>
                        </a:lnSpc>
                        <a:spcBef>
                          <a:spcPts val="0"/>
                        </a:spcBef>
                        <a:spcAft>
                          <a:spcPts val="0"/>
                        </a:spcAft>
                        <a:buFont typeface="Arial" panose="020B0604020202020204" pitchFamily="34" charset="0"/>
                        <a:buChar char="•"/>
                      </a:pPr>
                      <a:r>
                        <a:rPr lang="en-US" sz="900" kern="1200" dirty="0" smtClean="0">
                          <a:solidFill>
                            <a:schemeClr val="dk1"/>
                          </a:solidFill>
                          <a:effectLst/>
                          <a:latin typeface="+mn-lt"/>
                          <a:ea typeface="+mn-ea"/>
                          <a:cs typeface="+mn-cs"/>
                        </a:rPr>
                        <a:t>Interaction – Hilmi Mohamed</a:t>
                      </a:r>
                    </a:p>
                    <a:p>
                      <a:pPr marL="171450" marR="0" indent="-171450" algn="l" defTabSz="914400" rtl="0" eaLnBrk="1" latinLnBrk="0" hangingPunct="1">
                        <a:lnSpc>
                          <a:spcPct val="115000"/>
                        </a:lnSpc>
                        <a:spcBef>
                          <a:spcPts val="0"/>
                        </a:spcBef>
                        <a:spcAft>
                          <a:spcPts val="0"/>
                        </a:spcAft>
                        <a:buFont typeface="Arial" panose="020B0604020202020204" pitchFamily="34" charset="0"/>
                        <a:buChar char="•"/>
                      </a:pPr>
                      <a:r>
                        <a:rPr lang="en-GB" sz="900" kern="1200" dirty="0" err="1" smtClean="0">
                          <a:solidFill>
                            <a:schemeClr val="dk1"/>
                          </a:solidFill>
                          <a:effectLst/>
                          <a:latin typeface="+mn-lt"/>
                          <a:ea typeface="+mn-ea"/>
                          <a:cs typeface="+mn-cs"/>
                        </a:rPr>
                        <a:t>RedR’s</a:t>
                      </a:r>
                      <a:r>
                        <a:rPr lang="en-GB" sz="900" kern="1200" dirty="0" smtClean="0">
                          <a:solidFill>
                            <a:schemeClr val="dk1"/>
                          </a:solidFill>
                          <a:effectLst/>
                          <a:latin typeface="+mn-lt"/>
                          <a:ea typeface="+mn-ea"/>
                          <a:cs typeface="+mn-cs"/>
                        </a:rPr>
                        <a:t> Hands on Weekend – Aaron </a:t>
                      </a:r>
                      <a:r>
                        <a:rPr lang="en-GB" sz="900" kern="1200" dirty="0" err="1" smtClean="0">
                          <a:solidFill>
                            <a:schemeClr val="dk1"/>
                          </a:solidFill>
                          <a:effectLst/>
                          <a:latin typeface="+mn-lt"/>
                          <a:ea typeface="+mn-ea"/>
                          <a:cs typeface="+mn-cs"/>
                        </a:rPr>
                        <a:t>Walawalkar</a:t>
                      </a:r>
                      <a:endParaRPr lang="en-GB" sz="900" kern="1200" dirty="0" smtClean="0">
                        <a:solidFill>
                          <a:schemeClr val="dk1"/>
                        </a:solidFill>
                        <a:effectLst/>
                        <a:latin typeface="+mn-lt"/>
                        <a:ea typeface="+mn-ea"/>
                        <a:cs typeface="+mn-cs"/>
                      </a:endParaRPr>
                    </a:p>
                    <a:p>
                      <a:pPr marL="171450" marR="0" indent="-171450" algn="l" defTabSz="914400" rtl="0" eaLnBrk="1" latinLnBrk="0" hangingPunct="1">
                        <a:lnSpc>
                          <a:spcPct val="115000"/>
                        </a:lnSpc>
                        <a:spcBef>
                          <a:spcPts val="0"/>
                        </a:spcBef>
                        <a:spcAft>
                          <a:spcPts val="0"/>
                        </a:spcAft>
                        <a:buFont typeface="Arial" panose="020B0604020202020204" pitchFamily="34" charset="0"/>
                        <a:buChar char="•"/>
                      </a:pPr>
                      <a:r>
                        <a:rPr lang="en-US" sz="900" kern="1200" dirty="0" smtClean="0">
                          <a:solidFill>
                            <a:schemeClr val="dk1"/>
                          </a:solidFill>
                          <a:effectLst/>
                          <a:latin typeface="+mn-lt"/>
                          <a:ea typeface="+mn-ea"/>
                          <a:cs typeface="+mn-cs"/>
                        </a:rPr>
                        <a:t>QSAND – Yetunde Abdul BRE</a:t>
                      </a:r>
                      <a:endParaRPr lang="en-GB" sz="900" kern="1200" dirty="0" smtClean="0">
                        <a:solidFill>
                          <a:schemeClr val="dk1"/>
                        </a:solidFill>
                        <a:effectLst/>
                        <a:latin typeface="+mn-lt"/>
                        <a:ea typeface="+mn-ea"/>
                        <a:cs typeface="+mn-cs"/>
                      </a:endParaRPr>
                    </a:p>
                  </a:txBody>
                  <a:tcPr marL="53459" marR="53459" marT="0" marB="0"/>
                </a:tc>
              </a:tr>
              <a:tr h="1289318">
                <a:tc>
                  <a:txBody>
                    <a:bodyPr/>
                    <a:lstStyle/>
                    <a:p>
                      <a:pPr marL="0" marR="0">
                        <a:lnSpc>
                          <a:spcPct val="115000"/>
                        </a:lnSpc>
                        <a:spcBef>
                          <a:spcPts val="0"/>
                        </a:spcBef>
                        <a:spcAft>
                          <a:spcPts val="0"/>
                        </a:spcAft>
                      </a:pPr>
                      <a:r>
                        <a:rPr lang="en-GB" sz="900" dirty="0" smtClean="0">
                          <a:effectLst/>
                        </a:rPr>
                        <a:t>17:00 – 18:00</a:t>
                      </a:r>
                      <a:endParaRPr lang="en-US" sz="900" dirty="0">
                        <a:solidFill>
                          <a:srgbClr val="A5A5A5"/>
                        </a:solidFill>
                        <a:effectLst/>
                        <a:latin typeface="Calibri"/>
                        <a:ea typeface="Calibri"/>
                        <a:cs typeface="Times New Roman"/>
                      </a:endParaRPr>
                    </a:p>
                  </a:txBody>
                  <a:tcPr marL="53459" marR="53459" marT="0" marB="0"/>
                </a:tc>
                <a:tc>
                  <a:txBody>
                    <a:bodyPr/>
                    <a:lstStyle/>
                    <a:p>
                      <a:pPr marL="0" marR="0" algn="l" defTabSz="914400" rtl="0" eaLnBrk="1" latinLnBrk="0" hangingPunct="1">
                        <a:lnSpc>
                          <a:spcPct val="115000"/>
                        </a:lnSpc>
                        <a:spcBef>
                          <a:spcPts val="0"/>
                        </a:spcBef>
                        <a:spcAft>
                          <a:spcPts val="0"/>
                        </a:spcAft>
                      </a:pPr>
                      <a:r>
                        <a:rPr lang="en-US" sz="1100" b="1" dirty="0" err="1" smtClean="0">
                          <a:effectLst/>
                        </a:rPr>
                        <a:t>Pechakucha</a:t>
                      </a:r>
                      <a:r>
                        <a:rPr lang="en-US" sz="1100" b="1" dirty="0" smtClean="0">
                          <a:effectLst/>
                        </a:rPr>
                        <a:t> </a:t>
                      </a:r>
                      <a:r>
                        <a:rPr lang="en-US" sz="900" kern="1200" dirty="0" smtClean="0">
                          <a:solidFill>
                            <a:schemeClr val="dk1"/>
                          </a:solidFill>
                          <a:effectLst/>
                          <a:latin typeface="+mn-lt"/>
                          <a:ea typeface="+mn-ea"/>
                          <a:cs typeface="+mn-cs"/>
                        </a:rPr>
                        <a:t>(7 </a:t>
                      </a:r>
                      <a:r>
                        <a:rPr lang="en-US" sz="900" kern="1200" dirty="0" err="1" smtClean="0">
                          <a:solidFill>
                            <a:schemeClr val="dk1"/>
                          </a:solidFill>
                          <a:effectLst/>
                          <a:latin typeface="+mn-lt"/>
                          <a:ea typeface="+mn-ea"/>
                          <a:cs typeface="+mn-cs"/>
                        </a:rPr>
                        <a:t>mins</a:t>
                      </a:r>
                      <a:r>
                        <a:rPr lang="en-US" sz="900" kern="1200" dirty="0" smtClean="0">
                          <a:solidFill>
                            <a:schemeClr val="dk1"/>
                          </a:solidFill>
                          <a:effectLst/>
                          <a:latin typeface="+mn-lt"/>
                          <a:ea typeface="+mn-ea"/>
                          <a:cs typeface="+mn-cs"/>
                        </a:rPr>
                        <a:t> each)</a:t>
                      </a:r>
                    </a:p>
                    <a:p>
                      <a:pPr marL="228600" marR="0" indent="-228600">
                        <a:lnSpc>
                          <a:spcPct val="115000"/>
                        </a:lnSpc>
                        <a:spcBef>
                          <a:spcPts val="0"/>
                        </a:spcBef>
                        <a:spcAft>
                          <a:spcPts val="0"/>
                        </a:spcAft>
                        <a:buFont typeface="+mj-lt"/>
                        <a:buAutoNum type="alphaUcPeriod"/>
                      </a:pPr>
                      <a:r>
                        <a:rPr lang="en-US" sz="900" dirty="0" smtClean="0">
                          <a:effectLst/>
                        </a:rPr>
                        <a:t>"Sustainable and seismically-resistant permanent low-cost housing in Latin America" - </a:t>
                      </a:r>
                      <a:r>
                        <a:rPr lang="en-US" sz="900" dirty="0" err="1" smtClean="0">
                          <a:effectLst/>
                        </a:rPr>
                        <a:t>Sebatian</a:t>
                      </a:r>
                      <a:r>
                        <a:rPr lang="en-US" sz="900" dirty="0" smtClean="0">
                          <a:effectLst/>
                        </a:rPr>
                        <a:t>  </a:t>
                      </a:r>
                      <a:r>
                        <a:rPr lang="en-US" sz="900" dirty="0" err="1" smtClean="0">
                          <a:effectLst/>
                        </a:rPr>
                        <a:t>Kamninski</a:t>
                      </a:r>
                      <a:r>
                        <a:rPr lang="en-US" sz="900" dirty="0" smtClean="0">
                          <a:effectLst/>
                        </a:rPr>
                        <a:t>  Arup</a:t>
                      </a:r>
                    </a:p>
                    <a:p>
                      <a:pPr marL="228600" indent="-228600">
                        <a:buFont typeface="+mj-lt"/>
                        <a:buAutoNum type="alphaUcPeriod"/>
                      </a:pPr>
                      <a:r>
                        <a:rPr lang="en-GB" sz="900" kern="1200" dirty="0" smtClean="0">
                          <a:solidFill>
                            <a:schemeClr val="tx1"/>
                          </a:solidFill>
                          <a:effectLst/>
                          <a:latin typeface="+mn-lt"/>
                          <a:ea typeface="+mn-ea"/>
                          <a:cs typeface="+mn-cs"/>
                        </a:rPr>
                        <a:t>Rental practices in two informal settlements in Hyderabad, India  </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Nikhilesh</a:t>
                      </a:r>
                      <a:r>
                        <a:rPr lang="en-US" sz="900" kern="1200" dirty="0" smtClean="0">
                          <a:solidFill>
                            <a:schemeClr val="tx1"/>
                          </a:solidFill>
                          <a:effectLst/>
                          <a:latin typeface="+mn-lt"/>
                          <a:ea typeface="+mn-ea"/>
                          <a:cs typeface="+mn-cs"/>
                        </a:rPr>
                        <a:t> Sinha UCL </a:t>
                      </a:r>
                    </a:p>
                    <a:p>
                      <a:pPr marL="228600" marR="0" indent="-228600">
                        <a:lnSpc>
                          <a:spcPct val="115000"/>
                        </a:lnSpc>
                        <a:spcBef>
                          <a:spcPts val="0"/>
                        </a:spcBef>
                        <a:spcAft>
                          <a:spcPts val="0"/>
                        </a:spcAft>
                        <a:buFont typeface="+mj-lt"/>
                        <a:buAutoNum type="alphaUcPeriod"/>
                      </a:pPr>
                      <a:r>
                        <a:rPr lang="en-US" sz="900" dirty="0" err="1" smtClean="0">
                          <a:effectLst/>
                        </a:rPr>
                        <a:t>Reciproboo</a:t>
                      </a:r>
                      <a:r>
                        <a:rPr lang="en-US" sz="900" dirty="0" smtClean="0">
                          <a:effectLst/>
                        </a:rPr>
                        <a:t> Bamboo Kit  - Shaun </a:t>
                      </a:r>
                      <a:r>
                        <a:rPr lang="en-US" sz="900" dirty="0" err="1" smtClean="0">
                          <a:effectLst/>
                        </a:rPr>
                        <a:t>Halbert</a:t>
                      </a:r>
                      <a:endParaRPr lang="en-US" sz="900" dirty="0" smtClean="0">
                        <a:effectLst/>
                      </a:endParaRPr>
                    </a:p>
                    <a:p>
                      <a:pPr marL="228600" marR="0" indent="-228600" algn="l" defTabSz="914400" rtl="0" eaLnBrk="1" fontAlgn="auto" latinLnBrk="0" hangingPunct="1">
                        <a:lnSpc>
                          <a:spcPct val="115000"/>
                        </a:lnSpc>
                        <a:spcBef>
                          <a:spcPts val="0"/>
                        </a:spcBef>
                        <a:spcAft>
                          <a:spcPts val="0"/>
                        </a:spcAft>
                        <a:buClrTx/>
                        <a:buSzTx/>
                        <a:buFont typeface="+mj-lt"/>
                        <a:buAutoNum type="alphaUcPeriod"/>
                        <a:tabLst/>
                        <a:defRPr/>
                      </a:pPr>
                      <a:r>
                        <a:rPr lang="en-GB" sz="900" kern="1200" dirty="0" smtClean="0">
                          <a:solidFill>
                            <a:schemeClr val="tx1"/>
                          </a:solidFill>
                          <a:effectLst/>
                          <a:latin typeface="+mn-lt"/>
                          <a:ea typeface="+mn-ea"/>
                          <a:cs typeface="+mn-cs"/>
                        </a:rPr>
                        <a:t>Positioning children in emergency relief. </a:t>
                      </a:r>
                      <a:r>
                        <a:rPr lang="en-US" sz="900" kern="1200" dirty="0" smtClean="0">
                          <a:solidFill>
                            <a:schemeClr val="tx1"/>
                          </a:solidFill>
                          <a:effectLst/>
                          <a:latin typeface="+mn-lt"/>
                          <a:ea typeface="+mn-ea"/>
                          <a:cs typeface="+mn-cs"/>
                        </a:rPr>
                        <a:t>  - Laura </a:t>
                      </a:r>
                      <a:r>
                        <a:rPr lang="en-US" sz="900" kern="1200" dirty="0" err="1" smtClean="0">
                          <a:solidFill>
                            <a:schemeClr val="tx1"/>
                          </a:solidFill>
                          <a:effectLst/>
                          <a:latin typeface="+mn-lt"/>
                          <a:ea typeface="+mn-ea"/>
                          <a:cs typeface="+mn-cs"/>
                        </a:rPr>
                        <a:t>Antona</a:t>
                      </a:r>
                      <a:r>
                        <a:rPr lang="en-US" sz="900" kern="1200" dirty="0" smtClean="0">
                          <a:solidFill>
                            <a:schemeClr val="tx1"/>
                          </a:solidFill>
                          <a:effectLst/>
                          <a:latin typeface="+mn-lt"/>
                          <a:ea typeface="+mn-ea"/>
                          <a:cs typeface="+mn-cs"/>
                        </a:rPr>
                        <a:t> UCL </a:t>
                      </a:r>
                    </a:p>
                    <a:p>
                      <a:pPr marL="228600" marR="0" indent="-228600" algn="l" defTabSz="914400" rtl="0" eaLnBrk="1" fontAlgn="auto" latinLnBrk="0" hangingPunct="1">
                        <a:lnSpc>
                          <a:spcPct val="115000"/>
                        </a:lnSpc>
                        <a:spcBef>
                          <a:spcPts val="0"/>
                        </a:spcBef>
                        <a:spcAft>
                          <a:spcPts val="0"/>
                        </a:spcAft>
                        <a:buClrTx/>
                        <a:buSzTx/>
                        <a:buFont typeface="+mj-lt"/>
                        <a:buAutoNum type="alphaUcPeriod"/>
                        <a:tabLst/>
                        <a:defRPr/>
                      </a:pPr>
                      <a:r>
                        <a:rPr lang="en-GB" sz="900" kern="1200" dirty="0" smtClean="0">
                          <a:solidFill>
                            <a:schemeClr val="tx1"/>
                          </a:solidFill>
                          <a:effectLst/>
                          <a:latin typeface="+mn-lt"/>
                          <a:ea typeface="+mn-ea"/>
                          <a:cs typeface="+mn-cs"/>
                        </a:rPr>
                        <a:t>Cash and Costs in Context: T-Shelter and recovery in Japan – Kate Crawford, UCL</a:t>
                      </a:r>
                      <a:endParaRPr lang="en-US" sz="900" kern="1200" dirty="0" smtClean="0">
                        <a:solidFill>
                          <a:schemeClr val="tx1"/>
                        </a:solidFill>
                        <a:effectLst/>
                        <a:latin typeface="+mn-lt"/>
                        <a:ea typeface="+mn-ea"/>
                        <a:cs typeface="+mn-cs"/>
                      </a:endParaRPr>
                    </a:p>
                  </a:txBody>
                  <a:tcPr marL="53459" marR="53459" marT="0" marB="0"/>
                </a:tc>
              </a:tr>
            </a:tbl>
          </a:graphicData>
        </a:graphic>
      </p:graphicFrame>
      <p:sp>
        <p:nvSpPr>
          <p:cNvPr id="39" name="TextBox 38"/>
          <p:cNvSpPr txBox="1"/>
          <p:nvPr/>
        </p:nvSpPr>
        <p:spPr>
          <a:xfrm>
            <a:off x="60960" y="4876800"/>
            <a:ext cx="1691640" cy="3323987"/>
          </a:xfrm>
          <a:prstGeom prst="rect">
            <a:avLst/>
          </a:prstGeom>
          <a:noFill/>
          <a:ln>
            <a:noFill/>
          </a:ln>
        </p:spPr>
        <p:txBody>
          <a:bodyPr wrap="square" lIns="91440" tIns="91440" rIns="182880" bIns="91440" rtlCol="0">
            <a:spAutoFit/>
          </a:bodyPr>
          <a:lstStyle/>
          <a:p>
            <a:r>
              <a:rPr lang="en-US" sz="1200" dirty="0" smtClean="0"/>
              <a:t>Room G04 </a:t>
            </a:r>
          </a:p>
          <a:p>
            <a:r>
              <a:rPr lang="en-US" sz="1200" dirty="0" smtClean="0"/>
              <a:t>Chadwick </a:t>
            </a:r>
            <a:r>
              <a:rPr lang="en-US" sz="1200" dirty="0"/>
              <a:t>Building, </a:t>
            </a:r>
            <a:br>
              <a:rPr lang="en-US" sz="1200" dirty="0"/>
            </a:br>
            <a:r>
              <a:rPr lang="en-US" sz="1200" dirty="0"/>
              <a:t>University College London</a:t>
            </a:r>
            <a:br>
              <a:rPr lang="en-US" sz="1200" dirty="0"/>
            </a:br>
            <a:r>
              <a:rPr lang="en-US" sz="1200" dirty="0"/>
              <a:t>Gower Street</a:t>
            </a:r>
            <a:br>
              <a:rPr lang="en-US" sz="1200" dirty="0"/>
            </a:br>
            <a:r>
              <a:rPr lang="en-US" sz="1200" dirty="0"/>
              <a:t>London WC1E </a:t>
            </a:r>
            <a:r>
              <a:rPr lang="en-US" sz="1200" dirty="0" smtClean="0"/>
              <a:t>6BT</a:t>
            </a:r>
          </a:p>
          <a:p>
            <a:r>
              <a:rPr lang="en-US" sz="1200" dirty="0" smtClean="0"/>
              <a:t>UK</a:t>
            </a:r>
            <a:endParaRPr lang="en-US" sz="1200" dirty="0"/>
          </a:p>
          <a:p>
            <a:endParaRPr lang="en-US" sz="1200" dirty="0"/>
          </a:p>
          <a:p>
            <a:r>
              <a:rPr lang="en-US" sz="900" dirty="0" smtClean="0"/>
              <a:t>The </a:t>
            </a:r>
            <a:r>
              <a:rPr lang="en-US" sz="900" dirty="0"/>
              <a:t>UK Shelter Forum will be held in the Chadwick Building at University College London.  Once you enter through the main gate of University College London (on Gower Street) the Chadwick Building is to your immediate right.  The nearest tube stations are Euston Square or Warren Street and both are within 5 minutes’ walk</a:t>
            </a:r>
            <a:r>
              <a:rPr lang="en-US" sz="900" dirty="0" smtClean="0"/>
              <a:t>.</a:t>
            </a:r>
            <a:endParaRPr lang="en-US" sz="900" dirty="0"/>
          </a:p>
        </p:txBody>
      </p:sp>
      <p:sp>
        <p:nvSpPr>
          <p:cNvPr id="40" name="TextBox 39"/>
          <p:cNvSpPr txBox="1"/>
          <p:nvPr/>
        </p:nvSpPr>
        <p:spPr>
          <a:xfrm>
            <a:off x="130865" y="4658317"/>
            <a:ext cx="1371600" cy="276999"/>
          </a:xfrm>
          <a:prstGeom prst="rect">
            <a:avLst/>
          </a:prstGeom>
          <a:noFill/>
        </p:spPr>
        <p:txBody>
          <a:bodyPr wrap="square" rtlCol="0">
            <a:spAutoFit/>
          </a:bodyPr>
          <a:lstStyle/>
          <a:p>
            <a:r>
              <a:rPr lang="en-GB" sz="1200" b="1" dirty="0"/>
              <a:t>Venue</a:t>
            </a:r>
            <a:r>
              <a:rPr lang="en-GB" sz="1200" b="1" dirty="0" smtClean="0"/>
              <a:t>:</a:t>
            </a:r>
            <a:endParaRPr lang="en-US" sz="1200" dirty="0"/>
          </a:p>
        </p:txBody>
      </p:sp>
    </p:spTree>
    <p:extLst>
      <p:ext uri="{BB962C8B-B14F-4D97-AF65-F5344CB8AC3E}">
        <p14:creationId xmlns:p14="http://schemas.microsoft.com/office/powerpoint/2010/main" val="1346222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ln>
          <a:solidFill>
            <a:schemeClr val="tx1">
              <a:lumMod val="85000"/>
              <a:lumOff val="15000"/>
            </a:schemeClr>
          </a:solidFill>
        </a:ln>
      </a:spPr>
      <a:bodyPr wrap="square" lIns="91440" tIns="91440" rIns="182880" bIns="91440" rtlCol="0">
        <a:spAutoFit/>
      </a:bodyPr>
      <a:lstStyle>
        <a:defPPr>
          <a:defRPr sz="1200" dirty="0" smtClean="0"/>
        </a:defPPr>
      </a:lst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24.xml.rels><?xml version="1.0" encoding="UTF-8" standalone="yes"?>
<Relationships xmlns="http://schemas.openxmlformats.org/package/2006/relationships"><Relationship Id="rId1" Type="http://schemas.openxmlformats.org/officeDocument/2006/relationships/customXmlProps" Target="itemProps24.xml"/></Relationships>
</file>

<file path=customXml/_rels/item25.xml.rels><?xml version="1.0" encoding="UTF-8" standalone="yes"?>
<Relationships xmlns="http://schemas.openxmlformats.org/package/2006/relationships"><Relationship Id="rId1" Type="http://schemas.openxmlformats.org/officeDocument/2006/relationships/customXmlProps" Target="itemProps25.xml"/></Relationships>
</file>

<file path=customXml/_rels/item26.xml.rels><?xml version="1.0" encoding="UTF-8" standalone="yes"?>
<Relationships xmlns="http://schemas.openxmlformats.org/package/2006/relationships"><Relationship Id="rId1" Type="http://schemas.openxmlformats.org/officeDocument/2006/relationships/customXmlProps" Target="itemProps26.xml"/></Relationships>
</file>

<file path=customXml/_rels/item27.xml.rels><?xml version="1.0" encoding="UTF-8" standalone="yes"?>
<Relationships xmlns="http://schemas.openxmlformats.org/package/2006/relationships"><Relationship Id="rId1" Type="http://schemas.openxmlformats.org/officeDocument/2006/relationships/customXmlProps" Target="itemProps27.xml"/></Relationships>
</file>

<file path=customXml/_rels/item28.xml.rels><?xml version="1.0" encoding="UTF-8" standalone="yes"?>
<Relationships xmlns="http://schemas.openxmlformats.org/package/2006/relationships"><Relationship Id="rId1" Type="http://schemas.openxmlformats.org/officeDocument/2006/relationships/customXmlProps" Target="itemProps28.xml"/></Relationships>
</file>

<file path=customXml/_rels/item29.xml.rels><?xml version="1.0" encoding="UTF-8" standalone="yes"?>
<Relationships xmlns="http://schemas.openxmlformats.org/package/2006/relationships"><Relationship Id="rId1" Type="http://schemas.openxmlformats.org/officeDocument/2006/relationships/customXmlProps" Target="itemProps29.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30.xml.rels><?xml version="1.0" encoding="UTF-8" standalone="yes"?>
<Relationships xmlns="http://schemas.openxmlformats.org/package/2006/relationships"><Relationship Id="rId1" Type="http://schemas.openxmlformats.org/officeDocument/2006/relationships/customXmlProps" Target="itemProps30.xml"/></Relationships>
</file>

<file path=customXml/_rels/item31.xml.rels><?xml version="1.0" encoding="UTF-8" standalone="yes"?>
<Relationships xmlns="http://schemas.openxmlformats.org/package/2006/relationships"><Relationship Id="rId1" Type="http://schemas.openxmlformats.org/officeDocument/2006/relationships/customXmlProps" Target="itemProps31.xml"/></Relationships>
</file>

<file path=customXml/_rels/item32.xml.rels><?xml version="1.0" encoding="UTF-8" standalone="yes"?>
<Relationships xmlns="http://schemas.openxmlformats.org/package/2006/relationships"><Relationship Id="rId1" Type="http://schemas.openxmlformats.org/officeDocument/2006/relationships/customXmlProps" Target="itemProps32.xml"/></Relationships>
</file>

<file path=customXml/_rels/item33.xml.rels><?xml version="1.0" encoding="UTF-8" standalone="yes"?>
<Relationships xmlns="http://schemas.openxmlformats.org/package/2006/relationships"><Relationship Id="rId1" Type="http://schemas.openxmlformats.org/officeDocument/2006/relationships/customXmlProps" Target="itemProps33.xml"/></Relationships>
</file>

<file path=customXml/_rels/item34.xml.rels><?xml version="1.0" encoding="UTF-8" standalone="yes"?>
<Relationships xmlns="http://schemas.openxmlformats.org/package/2006/relationships"><Relationship Id="rId1" Type="http://schemas.openxmlformats.org/officeDocument/2006/relationships/customXmlProps" Target="itemProps34.xml"/></Relationships>
</file>

<file path=customXml/_rels/item35.xml.rels><?xml version="1.0" encoding="UTF-8" standalone="yes"?>
<Relationships xmlns="http://schemas.openxmlformats.org/package/2006/relationships"><Relationship Id="rId1" Type="http://schemas.openxmlformats.org/officeDocument/2006/relationships/customXmlProps" Target="itemProps35.xml"/></Relationships>
</file>

<file path=customXml/_rels/item36.xml.rels><?xml version="1.0" encoding="UTF-8" standalone="yes"?>
<Relationships xmlns="http://schemas.openxmlformats.org/package/2006/relationships"><Relationship Id="rId1" Type="http://schemas.openxmlformats.org/officeDocument/2006/relationships/customXmlProps" Target="itemProps36.xml"/></Relationships>
</file>

<file path=customXml/_rels/item37.xml.rels><?xml version="1.0" encoding="UTF-8" standalone="yes"?>
<Relationships xmlns="http://schemas.openxmlformats.org/package/2006/relationships"><Relationship Id="rId1" Type="http://schemas.openxmlformats.org/officeDocument/2006/relationships/customXmlProps" Target="itemProps37.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EsriMapsInfo xmlns="ESRI.ArcGIS.Mapping.OfficeIntegration.PowerPointInfo">
  <Version>Version1</Version>
  <RequiresSignIn>False</RequiresSignIn>
</EsriMapsInfo>
</file>

<file path=customXml/item10.xml><?xml version="1.0" encoding="utf-8"?>
<EsriMapsInfo xmlns="ESRI.ArcGIS.Mapping.OfficeIntegration.PowerPointInfo">
  <Version>Version1</Version>
  <RequiresSignIn>False</RequiresSignIn>
</EsriMapsInfo>
</file>

<file path=customXml/item11.xml><?xml version="1.0" encoding="utf-8"?>
<EsriMapsInfo xmlns="ESRI.ArcGIS.Mapping.OfficeIntegration.PowerPointInfo">
  <Version>Version1</Version>
  <RequiresSignIn>False</RequiresSignIn>
</EsriMapsInfo>
</file>

<file path=customXml/item12.xml><?xml version="1.0" encoding="utf-8"?>
<EsriMapsInfo xmlns="ESRI.ArcGIS.Mapping.OfficeIntegration.PowerPointInfo">
  <Version>Version1</Version>
  <RequiresSignIn>False</RequiresSignIn>
</EsriMapsInfo>
</file>

<file path=customXml/item13.xml><?xml version="1.0" encoding="utf-8"?>
<EsriMapsInfo xmlns="ESRI.ArcGIS.Mapping.OfficeIntegration.PowerPointInfo">
  <Version>Version1</Version>
  <RequiresSignIn>False</RequiresSignIn>
</EsriMapsInfo>
</file>

<file path=customXml/item14.xml><?xml version="1.0" encoding="utf-8"?>
<EsriMapsInfo xmlns="ESRI.ArcGIS.Mapping.OfficeIntegration.PowerPointInfo">
  <Version>Version1</Version>
  <RequiresSignIn>False</RequiresSignIn>
</EsriMapsInfo>
</file>

<file path=customXml/item15.xml><?xml version="1.0" encoding="utf-8"?>
<EsriMapsInfo xmlns="ESRI.ArcGIS.Mapping.OfficeIntegration.PowerPointInfo">
  <Version>Version1</Version>
  <RequiresSignIn>False</RequiresSignIn>
</EsriMapsInfo>
</file>

<file path=customXml/item16.xml><?xml version="1.0" encoding="utf-8"?>
<EsriMapsInfo xmlns="ESRI.ArcGIS.Mapping.OfficeIntegration.PowerPointInfo">
  <Version>Version1</Version>
  <RequiresSignIn>False</RequiresSignIn>
</EsriMapsInfo>
</file>

<file path=customXml/item17.xml><?xml version="1.0" encoding="utf-8"?>
<EsriMapsInfo xmlns="ESRI.ArcGIS.Mapping.OfficeIntegration.PowerPointInfo">
  <Version>Version1</Version>
  <RequiresSignIn>False</RequiresSignIn>
</EsriMapsInfo>
</file>

<file path=customXml/item18.xml><?xml version="1.0" encoding="utf-8"?>
<EsriMapsInfo xmlns="ESRI.ArcGIS.Mapping.OfficeIntegration.PowerPointInfo">
  <Version>Version1</Version>
  <RequiresSignIn>False</RequiresSignIn>
</EsriMapsInfo>
</file>

<file path=customXml/item19.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20.xml><?xml version="1.0" encoding="utf-8"?>
<EsriMapsInfo xmlns="ESRI.ArcGIS.Mapping.OfficeIntegration.PowerPointInfo">
  <Version>Version1</Version>
  <RequiresSignIn>False</RequiresSignIn>
</EsriMapsInfo>
</file>

<file path=customXml/item21.xml><?xml version="1.0" encoding="utf-8"?>
<EsriMapsInfo xmlns="ESRI.ArcGIS.Mapping.OfficeIntegration.PowerPointInfo">
  <Version>Version1</Version>
  <RequiresSignIn>False</RequiresSignIn>
</EsriMapsInfo>
</file>

<file path=customXml/item22.xml><?xml version="1.0" encoding="utf-8"?>
<EsriMapsInfo xmlns="ESRI.ArcGIS.Mapping.OfficeIntegration.PowerPointInfo">
  <Version>Version1</Version>
  <RequiresSignIn>False</RequiresSignIn>
</EsriMapsInfo>
</file>

<file path=customXml/item23.xml><?xml version="1.0" encoding="utf-8"?>
<EsriMapsInfo xmlns="ESRI.ArcGIS.Mapping.OfficeIntegration.PowerPointInfo">
  <Version>Version1</Version>
  <RequiresSignIn>False</RequiresSignIn>
</EsriMapsInfo>
</file>

<file path=customXml/item24.xml><?xml version="1.0" encoding="utf-8"?>
<EsriMapsInfo xmlns="ESRI.ArcGIS.Mapping.OfficeIntegration.PowerPointInfo">
  <Version>Version1</Version>
  <RequiresSignIn>False</RequiresSignIn>
</EsriMapsInfo>
</file>

<file path=customXml/item25.xml><?xml version="1.0" encoding="utf-8"?>
<EsriMapsInfo xmlns="ESRI.ArcGIS.Mapping.OfficeIntegration.PowerPointInfo">
  <Version>Version1</Version>
  <RequiresSignIn>False</RequiresSignIn>
</EsriMapsInfo>
</file>

<file path=customXml/item26.xml><?xml version="1.0" encoding="utf-8"?>
<EsriMapsInfo xmlns="ESRI.ArcGIS.Mapping.OfficeIntegration.PowerPointInfo">
  <Version>Version1</Version>
  <RequiresSignIn>False</RequiresSignIn>
</EsriMapsInfo>
</file>

<file path=customXml/item27.xml><?xml version="1.0" encoding="utf-8"?>
<EsriMapsInfo xmlns="ESRI.ArcGIS.Mapping.OfficeIntegration.PowerPointInfo">
  <Version>Version1</Version>
  <RequiresSignIn>False</RequiresSignIn>
</EsriMapsInfo>
</file>

<file path=customXml/item28.xml><?xml version="1.0" encoding="utf-8"?>
<EsriMapsInfo xmlns="ESRI.ArcGIS.Mapping.OfficeIntegration.PowerPointInfo">
  <Version>Version1</Version>
  <RequiresSignIn>False</RequiresSignIn>
</EsriMapsInfo>
</file>

<file path=customXml/item29.xml><?xml version="1.0" encoding="utf-8"?>
<EsriMapsInfo xmlns="ESRI.ArcGIS.Mapping.OfficeIntegration.PowerPointInfo">
  <Version>Version1</Version>
  <RequiresSignIn>False</RequiresSignIn>
</EsriMapsInfo>
</file>

<file path=customXml/item3.xml><?xml version="1.0" encoding="utf-8"?>
<EsriMapsInfo xmlns="ESRI.ArcGIS.Mapping.OfficeIntegration.PowerPointInfo">
  <Version>Version1</Version>
  <RequiresSignIn>False</RequiresSignIn>
</EsriMapsInfo>
</file>

<file path=customXml/item30.xml><?xml version="1.0" encoding="utf-8"?>
<EsriMapsInfo xmlns="ESRI.ArcGIS.Mapping.OfficeIntegration.PowerPointInfo">
  <Version>Version1</Version>
  <RequiresSignIn>False</RequiresSignIn>
</EsriMapsInfo>
</file>

<file path=customXml/item31.xml><?xml version="1.0" encoding="utf-8"?>
<EsriMapsInfo xmlns="ESRI.ArcGIS.Mapping.OfficeIntegration.PowerPointInfo">
  <Version>Version1</Version>
  <RequiresSignIn>False</RequiresSignIn>
</EsriMapsInfo>
</file>

<file path=customXml/item32.xml><?xml version="1.0" encoding="utf-8"?>
<EsriMapsInfo xmlns="ESRI.ArcGIS.Mapping.OfficeIntegration.PowerPointInfo">
  <Version>Version1</Version>
  <RequiresSignIn>False</RequiresSignIn>
</EsriMapsInfo>
</file>

<file path=customXml/item33.xml><?xml version="1.0" encoding="utf-8"?>
<EsriMapsInfo xmlns="ESRI.ArcGIS.Mapping.OfficeIntegration.PowerPointInfo">
  <Version>Version1</Version>
  <RequiresSignIn>False</RequiresSignIn>
</EsriMapsInfo>
</file>

<file path=customXml/item34.xml><?xml version="1.0" encoding="utf-8"?>
<EsriMapsInfo xmlns="ESRI.ArcGIS.Mapping.OfficeIntegration.PowerPointInfo">
  <Version>Version1</Version>
  <RequiresSignIn>False</RequiresSignIn>
</EsriMapsInfo>
</file>

<file path=customXml/item35.xml><?xml version="1.0" encoding="utf-8"?>
<EsriMapsInfo xmlns="ESRI.ArcGIS.Mapping.OfficeIntegration.PowerPointInfo">
  <Version>Version1</Version>
  <RequiresSignIn>False</RequiresSignIn>
</EsriMapsInfo>
</file>

<file path=customXml/item36.xml><?xml version="1.0" encoding="utf-8"?>
<EsriMapsInfo xmlns="ESRI.ArcGIS.Mapping.OfficeIntegration.PowerPointInfo">
  <Version>Version1</Version>
  <RequiresSignIn>False</RequiresSignIn>
</EsriMapsInfo>
</file>

<file path=customXml/item37.xml><?xml version="1.0" encoding="utf-8"?>
<EsriMapsInfo xmlns="ESRI.ArcGIS.Mapping.OfficeIntegration.PowerPointInfo">
  <Version>Version1</Version>
  <RequiresSignIn>False</RequiresSignIn>
</EsriMapsInfo>
</file>

<file path=customXml/item4.xml><?xml version="1.0" encoding="utf-8"?>
<EsriMapsInfo xmlns="ESRI.ArcGIS.Mapping.OfficeIntegration.PowerPointInfo">
  <Version>Version1</Version>
  <RequiresSignIn>False</RequiresSignIn>
</EsriMapsInfo>
</file>

<file path=customXml/item5.xml><?xml version="1.0" encoding="utf-8"?>
<EsriMapsInfo xmlns="ESRI.ArcGIS.Mapping.OfficeIntegration.PowerPointInfo">
  <Version>Version1</Version>
  <RequiresSignIn>False</RequiresSignIn>
</EsriMapsInfo>
</file>

<file path=customXml/item6.xml><?xml version="1.0" encoding="utf-8"?>
<EsriMapsInfo xmlns="ESRI.ArcGIS.Mapping.OfficeIntegration.PowerPointInfo">
  <Version>Version1</Version>
  <RequiresSignIn>False</RequiresSignIn>
</EsriMapsInfo>
</file>

<file path=customXml/item7.xml><?xml version="1.0" encoding="utf-8"?>
<EsriMapsInfo xmlns="ESRI.ArcGIS.Mapping.OfficeIntegration.PowerPointInfo">
  <Version>Version1</Version>
  <RequiresSignIn>False</RequiresSignIn>
</EsriMapsInfo>
</file>

<file path=customXml/item8.xml><?xml version="1.0" encoding="utf-8"?>
<EsriMapsInfo xmlns="ESRI.ArcGIS.Mapping.OfficeIntegration.PowerPointInfo">
  <Version>Version1</Version>
  <RequiresSignIn>False</RequiresSignIn>
</EsriMapsInfo>
</file>

<file path=customXml/item9.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0F640566-C01E-41F8-A533-9F2B74D15038}">
  <ds:schemaRefs>
    <ds:schemaRef ds:uri="ESRI.ArcGIS.Mapping.OfficeIntegration.PowerPointInfo"/>
  </ds:schemaRefs>
</ds:datastoreItem>
</file>

<file path=customXml/itemProps10.xml><?xml version="1.0" encoding="utf-8"?>
<ds:datastoreItem xmlns:ds="http://schemas.openxmlformats.org/officeDocument/2006/customXml" ds:itemID="{998DE595-114E-46A1-9B2D-0346FB4EA88A}">
  <ds:schemaRefs>
    <ds:schemaRef ds:uri="ESRI.ArcGIS.Mapping.OfficeIntegration.PowerPointInfo"/>
  </ds:schemaRefs>
</ds:datastoreItem>
</file>

<file path=customXml/itemProps11.xml><?xml version="1.0" encoding="utf-8"?>
<ds:datastoreItem xmlns:ds="http://schemas.openxmlformats.org/officeDocument/2006/customXml" ds:itemID="{A2D59A7E-A5D3-4AE8-AE07-F1D80D195FE3}">
  <ds:schemaRefs>
    <ds:schemaRef ds:uri="ESRI.ArcGIS.Mapping.OfficeIntegration.PowerPointInfo"/>
  </ds:schemaRefs>
</ds:datastoreItem>
</file>

<file path=customXml/itemProps12.xml><?xml version="1.0" encoding="utf-8"?>
<ds:datastoreItem xmlns:ds="http://schemas.openxmlformats.org/officeDocument/2006/customXml" ds:itemID="{16967A45-CAA9-44A1-9A47-D4B68781DFF3}">
  <ds:schemaRefs>
    <ds:schemaRef ds:uri="ESRI.ArcGIS.Mapping.OfficeIntegration.PowerPointInfo"/>
  </ds:schemaRefs>
</ds:datastoreItem>
</file>

<file path=customXml/itemProps13.xml><?xml version="1.0" encoding="utf-8"?>
<ds:datastoreItem xmlns:ds="http://schemas.openxmlformats.org/officeDocument/2006/customXml" ds:itemID="{D8B87F8D-2A9D-4679-8F67-75F70C5275A4}">
  <ds:schemaRefs>
    <ds:schemaRef ds:uri="ESRI.ArcGIS.Mapping.OfficeIntegration.PowerPointInfo"/>
  </ds:schemaRefs>
</ds:datastoreItem>
</file>

<file path=customXml/itemProps14.xml><?xml version="1.0" encoding="utf-8"?>
<ds:datastoreItem xmlns:ds="http://schemas.openxmlformats.org/officeDocument/2006/customXml" ds:itemID="{377D6E1A-9233-41AA-88DE-869F071A6442}">
  <ds:schemaRefs>
    <ds:schemaRef ds:uri="ESRI.ArcGIS.Mapping.OfficeIntegration.PowerPointInfo"/>
  </ds:schemaRefs>
</ds:datastoreItem>
</file>

<file path=customXml/itemProps15.xml><?xml version="1.0" encoding="utf-8"?>
<ds:datastoreItem xmlns:ds="http://schemas.openxmlformats.org/officeDocument/2006/customXml" ds:itemID="{158919CA-B0CF-4BA0-AB22-50B6754DFFD4}">
  <ds:schemaRefs>
    <ds:schemaRef ds:uri="ESRI.ArcGIS.Mapping.OfficeIntegration.PowerPointInfo"/>
  </ds:schemaRefs>
</ds:datastoreItem>
</file>

<file path=customXml/itemProps16.xml><?xml version="1.0" encoding="utf-8"?>
<ds:datastoreItem xmlns:ds="http://schemas.openxmlformats.org/officeDocument/2006/customXml" ds:itemID="{89502031-B43B-44F9-8360-B084A00E0679}">
  <ds:schemaRefs>
    <ds:schemaRef ds:uri="ESRI.ArcGIS.Mapping.OfficeIntegration.PowerPointInfo"/>
  </ds:schemaRefs>
</ds:datastoreItem>
</file>

<file path=customXml/itemProps17.xml><?xml version="1.0" encoding="utf-8"?>
<ds:datastoreItem xmlns:ds="http://schemas.openxmlformats.org/officeDocument/2006/customXml" ds:itemID="{1E5FBFC6-1407-4FEB-81F3-60E28EC56B5A}">
  <ds:schemaRefs>
    <ds:schemaRef ds:uri="ESRI.ArcGIS.Mapping.OfficeIntegration.PowerPointInfo"/>
  </ds:schemaRefs>
</ds:datastoreItem>
</file>

<file path=customXml/itemProps18.xml><?xml version="1.0" encoding="utf-8"?>
<ds:datastoreItem xmlns:ds="http://schemas.openxmlformats.org/officeDocument/2006/customXml" ds:itemID="{02321975-C37E-4354-A8BE-4D32E6225D0D}">
  <ds:schemaRefs>
    <ds:schemaRef ds:uri="ESRI.ArcGIS.Mapping.OfficeIntegration.PowerPointInfo"/>
  </ds:schemaRefs>
</ds:datastoreItem>
</file>

<file path=customXml/itemProps19.xml><?xml version="1.0" encoding="utf-8"?>
<ds:datastoreItem xmlns:ds="http://schemas.openxmlformats.org/officeDocument/2006/customXml" ds:itemID="{D9F0D789-752F-4820-BD16-8550BAD5ADE0}">
  <ds:schemaRefs>
    <ds:schemaRef ds:uri="ESRI.ArcGIS.Mapping.OfficeIntegration.PowerPointInfo"/>
  </ds:schemaRefs>
</ds:datastoreItem>
</file>

<file path=customXml/itemProps2.xml><?xml version="1.0" encoding="utf-8"?>
<ds:datastoreItem xmlns:ds="http://schemas.openxmlformats.org/officeDocument/2006/customXml" ds:itemID="{D1C52ECE-9C09-4170-B7B5-1D0FE878ABFC}">
  <ds:schemaRefs>
    <ds:schemaRef ds:uri="ESRI.ArcGIS.Mapping.OfficeIntegration.PowerPointInfo"/>
  </ds:schemaRefs>
</ds:datastoreItem>
</file>

<file path=customXml/itemProps20.xml><?xml version="1.0" encoding="utf-8"?>
<ds:datastoreItem xmlns:ds="http://schemas.openxmlformats.org/officeDocument/2006/customXml" ds:itemID="{D1C526B0-2ED9-489D-BF29-462365DC2497}">
  <ds:schemaRefs>
    <ds:schemaRef ds:uri="ESRI.ArcGIS.Mapping.OfficeIntegration.PowerPointInfo"/>
  </ds:schemaRefs>
</ds:datastoreItem>
</file>

<file path=customXml/itemProps21.xml><?xml version="1.0" encoding="utf-8"?>
<ds:datastoreItem xmlns:ds="http://schemas.openxmlformats.org/officeDocument/2006/customXml" ds:itemID="{364178D7-3793-47EE-8811-FF353641A44A}">
  <ds:schemaRefs>
    <ds:schemaRef ds:uri="ESRI.ArcGIS.Mapping.OfficeIntegration.PowerPointInfo"/>
  </ds:schemaRefs>
</ds:datastoreItem>
</file>

<file path=customXml/itemProps22.xml><?xml version="1.0" encoding="utf-8"?>
<ds:datastoreItem xmlns:ds="http://schemas.openxmlformats.org/officeDocument/2006/customXml" ds:itemID="{F2B1872B-76D1-4943-BFA1-CC25E7AAAE3C}">
  <ds:schemaRefs>
    <ds:schemaRef ds:uri="ESRI.ArcGIS.Mapping.OfficeIntegration.PowerPointInfo"/>
  </ds:schemaRefs>
</ds:datastoreItem>
</file>

<file path=customXml/itemProps23.xml><?xml version="1.0" encoding="utf-8"?>
<ds:datastoreItem xmlns:ds="http://schemas.openxmlformats.org/officeDocument/2006/customXml" ds:itemID="{0928423C-06A0-432C-8280-893015ADACF8}">
  <ds:schemaRefs>
    <ds:schemaRef ds:uri="ESRI.ArcGIS.Mapping.OfficeIntegration.PowerPointInfo"/>
  </ds:schemaRefs>
</ds:datastoreItem>
</file>

<file path=customXml/itemProps24.xml><?xml version="1.0" encoding="utf-8"?>
<ds:datastoreItem xmlns:ds="http://schemas.openxmlformats.org/officeDocument/2006/customXml" ds:itemID="{D8388D82-A14E-443D-8B65-78C8A105A611}">
  <ds:schemaRefs>
    <ds:schemaRef ds:uri="ESRI.ArcGIS.Mapping.OfficeIntegration.PowerPointInfo"/>
  </ds:schemaRefs>
</ds:datastoreItem>
</file>

<file path=customXml/itemProps25.xml><?xml version="1.0" encoding="utf-8"?>
<ds:datastoreItem xmlns:ds="http://schemas.openxmlformats.org/officeDocument/2006/customXml" ds:itemID="{DDCE7CCC-14AF-40EB-92B1-BBDF67B6D6A5}">
  <ds:schemaRefs>
    <ds:schemaRef ds:uri="ESRI.ArcGIS.Mapping.OfficeIntegration.PowerPointInfo"/>
  </ds:schemaRefs>
</ds:datastoreItem>
</file>

<file path=customXml/itemProps26.xml><?xml version="1.0" encoding="utf-8"?>
<ds:datastoreItem xmlns:ds="http://schemas.openxmlformats.org/officeDocument/2006/customXml" ds:itemID="{CE4173C4-D100-4700-8E8A-AA657C3CEBFD}">
  <ds:schemaRefs>
    <ds:schemaRef ds:uri="ESRI.ArcGIS.Mapping.OfficeIntegration.PowerPointInfo"/>
  </ds:schemaRefs>
</ds:datastoreItem>
</file>

<file path=customXml/itemProps27.xml><?xml version="1.0" encoding="utf-8"?>
<ds:datastoreItem xmlns:ds="http://schemas.openxmlformats.org/officeDocument/2006/customXml" ds:itemID="{E3B2413F-8578-4800-8956-770C9E3014DE}">
  <ds:schemaRefs>
    <ds:schemaRef ds:uri="ESRI.ArcGIS.Mapping.OfficeIntegration.PowerPointInfo"/>
  </ds:schemaRefs>
</ds:datastoreItem>
</file>

<file path=customXml/itemProps28.xml><?xml version="1.0" encoding="utf-8"?>
<ds:datastoreItem xmlns:ds="http://schemas.openxmlformats.org/officeDocument/2006/customXml" ds:itemID="{6733F4C7-9F6E-4C21-8415-9B6203B42643}">
  <ds:schemaRefs>
    <ds:schemaRef ds:uri="ESRI.ArcGIS.Mapping.OfficeIntegration.PowerPointInfo"/>
  </ds:schemaRefs>
</ds:datastoreItem>
</file>

<file path=customXml/itemProps29.xml><?xml version="1.0" encoding="utf-8"?>
<ds:datastoreItem xmlns:ds="http://schemas.openxmlformats.org/officeDocument/2006/customXml" ds:itemID="{2D9C7A59-3703-4CF6-B4B6-CC6EDBE472E1}">
  <ds:schemaRefs>
    <ds:schemaRef ds:uri="ESRI.ArcGIS.Mapping.OfficeIntegration.PowerPointInfo"/>
  </ds:schemaRefs>
</ds:datastoreItem>
</file>

<file path=customXml/itemProps3.xml><?xml version="1.0" encoding="utf-8"?>
<ds:datastoreItem xmlns:ds="http://schemas.openxmlformats.org/officeDocument/2006/customXml" ds:itemID="{5F4A9F8F-F982-425D-8910-5427401D783E}">
  <ds:schemaRefs>
    <ds:schemaRef ds:uri="ESRI.ArcGIS.Mapping.OfficeIntegration.PowerPointInfo"/>
  </ds:schemaRefs>
</ds:datastoreItem>
</file>

<file path=customXml/itemProps30.xml><?xml version="1.0" encoding="utf-8"?>
<ds:datastoreItem xmlns:ds="http://schemas.openxmlformats.org/officeDocument/2006/customXml" ds:itemID="{442323ED-E66F-4230-BFAB-B64A4602EE82}">
  <ds:schemaRefs>
    <ds:schemaRef ds:uri="ESRI.ArcGIS.Mapping.OfficeIntegration.PowerPointInfo"/>
  </ds:schemaRefs>
</ds:datastoreItem>
</file>

<file path=customXml/itemProps31.xml><?xml version="1.0" encoding="utf-8"?>
<ds:datastoreItem xmlns:ds="http://schemas.openxmlformats.org/officeDocument/2006/customXml" ds:itemID="{8C34702B-2A62-416B-8E4E-0EBE52804E36}">
  <ds:schemaRefs>
    <ds:schemaRef ds:uri="ESRI.ArcGIS.Mapping.OfficeIntegration.PowerPointInfo"/>
  </ds:schemaRefs>
</ds:datastoreItem>
</file>

<file path=customXml/itemProps32.xml><?xml version="1.0" encoding="utf-8"?>
<ds:datastoreItem xmlns:ds="http://schemas.openxmlformats.org/officeDocument/2006/customXml" ds:itemID="{66D1E2D3-A4A6-4209-A542-1A17A688AC29}">
  <ds:schemaRefs>
    <ds:schemaRef ds:uri="ESRI.ArcGIS.Mapping.OfficeIntegration.PowerPointInfo"/>
  </ds:schemaRefs>
</ds:datastoreItem>
</file>

<file path=customXml/itemProps33.xml><?xml version="1.0" encoding="utf-8"?>
<ds:datastoreItem xmlns:ds="http://schemas.openxmlformats.org/officeDocument/2006/customXml" ds:itemID="{319F6076-1046-4D05-9F5D-0DD4034FD646}">
  <ds:schemaRefs>
    <ds:schemaRef ds:uri="ESRI.ArcGIS.Mapping.OfficeIntegration.PowerPointInfo"/>
  </ds:schemaRefs>
</ds:datastoreItem>
</file>

<file path=customXml/itemProps34.xml><?xml version="1.0" encoding="utf-8"?>
<ds:datastoreItem xmlns:ds="http://schemas.openxmlformats.org/officeDocument/2006/customXml" ds:itemID="{B1BC56CF-5758-4A34-897C-A39DF6E5E580}">
  <ds:schemaRefs>
    <ds:schemaRef ds:uri="ESRI.ArcGIS.Mapping.OfficeIntegration.PowerPointInfo"/>
  </ds:schemaRefs>
</ds:datastoreItem>
</file>

<file path=customXml/itemProps35.xml><?xml version="1.0" encoding="utf-8"?>
<ds:datastoreItem xmlns:ds="http://schemas.openxmlformats.org/officeDocument/2006/customXml" ds:itemID="{BE4C46DA-E064-4BFC-9DC0-D40196C9E04C}">
  <ds:schemaRefs>
    <ds:schemaRef ds:uri="ESRI.ArcGIS.Mapping.OfficeIntegration.PowerPointInfo"/>
  </ds:schemaRefs>
</ds:datastoreItem>
</file>

<file path=customXml/itemProps36.xml><?xml version="1.0" encoding="utf-8"?>
<ds:datastoreItem xmlns:ds="http://schemas.openxmlformats.org/officeDocument/2006/customXml" ds:itemID="{1F58F370-52AB-4DBE-8387-36F76053E205}">
  <ds:schemaRefs>
    <ds:schemaRef ds:uri="ESRI.ArcGIS.Mapping.OfficeIntegration.PowerPointInfo"/>
  </ds:schemaRefs>
</ds:datastoreItem>
</file>

<file path=customXml/itemProps37.xml><?xml version="1.0" encoding="utf-8"?>
<ds:datastoreItem xmlns:ds="http://schemas.openxmlformats.org/officeDocument/2006/customXml" ds:itemID="{321E113F-E374-4D57-BCC6-F0A38973A77E}">
  <ds:schemaRefs>
    <ds:schemaRef ds:uri="ESRI.ArcGIS.Mapping.OfficeIntegration.PowerPointInfo"/>
  </ds:schemaRefs>
</ds:datastoreItem>
</file>

<file path=customXml/itemProps4.xml><?xml version="1.0" encoding="utf-8"?>
<ds:datastoreItem xmlns:ds="http://schemas.openxmlformats.org/officeDocument/2006/customXml" ds:itemID="{5CC25FCF-BA2F-4A93-BADB-3311B7815ED8}">
  <ds:schemaRefs>
    <ds:schemaRef ds:uri="ESRI.ArcGIS.Mapping.OfficeIntegration.PowerPointInfo"/>
  </ds:schemaRefs>
</ds:datastoreItem>
</file>

<file path=customXml/itemProps5.xml><?xml version="1.0" encoding="utf-8"?>
<ds:datastoreItem xmlns:ds="http://schemas.openxmlformats.org/officeDocument/2006/customXml" ds:itemID="{7BB1097D-0585-4C2B-B48A-276D2294C708}">
  <ds:schemaRefs>
    <ds:schemaRef ds:uri="ESRI.ArcGIS.Mapping.OfficeIntegration.PowerPointInfo"/>
  </ds:schemaRefs>
</ds:datastoreItem>
</file>

<file path=customXml/itemProps6.xml><?xml version="1.0" encoding="utf-8"?>
<ds:datastoreItem xmlns:ds="http://schemas.openxmlformats.org/officeDocument/2006/customXml" ds:itemID="{8F4CF4E0-5BE3-4965-9A5C-7BF1D2261DDB}">
  <ds:schemaRefs>
    <ds:schemaRef ds:uri="ESRI.ArcGIS.Mapping.OfficeIntegration.PowerPointInfo"/>
  </ds:schemaRefs>
</ds:datastoreItem>
</file>

<file path=customXml/itemProps7.xml><?xml version="1.0" encoding="utf-8"?>
<ds:datastoreItem xmlns:ds="http://schemas.openxmlformats.org/officeDocument/2006/customXml" ds:itemID="{4579D668-980A-4A8C-B66B-1FE827068B26}">
  <ds:schemaRefs>
    <ds:schemaRef ds:uri="ESRI.ArcGIS.Mapping.OfficeIntegration.PowerPointInfo"/>
  </ds:schemaRefs>
</ds:datastoreItem>
</file>

<file path=customXml/itemProps8.xml><?xml version="1.0" encoding="utf-8"?>
<ds:datastoreItem xmlns:ds="http://schemas.openxmlformats.org/officeDocument/2006/customXml" ds:itemID="{DF19FF40-AF5A-4831-9F45-0BAE56AD1F19}">
  <ds:schemaRefs>
    <ds:schemaRef ds:uri="ESRI.ArcGIS.Mapping.OfficeIntegration.PowerPointInfo"/>
  </ds:schemaRefs>
</ds:datastoreItem>
</file>

<file path=customXml/itemProps9.xml><?xml version="1.0" encoding="utf-8"?>
<ds:datastoreItem xmlns:ds="http://schemas.openxmlformats.org/officeDocument/2006/customXml" ds:itemID="{9D3246E9-210F-4DA4-9646-2635C439FED4}">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otalTime>1231</TotalTime>
  <Words>392</Words>
  <Application>Microsoft Office PowerPoint</Application>
  <PresentationFormat>On-screen Show (4:3)</PresentationFormat>
  <Paragraphs>60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IOM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KAMIYA Keisuke</dc:creator>
  <cp:lastModifiedBy>Jake Zarins</cp:lastModifiedBy>
  <cp:revision>120</cp:revision>
  <cp:lastPrinted>2015-03-27T10:16:43Z</cp:lastPrinted>
  <dcterms:created xsi:type="dcterms:W3CDTF">2014-03-04T10:19:28Z</dcterms:created>
  <dcterms:modified xsi:type="dcterms:W3CDTF">2015-04-21T09:06:11Z</dcterms:modified>
</cp:coreProperties>
</file>