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57" r:id="rId3"/>
    <p:sldId id="28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409"/>
    <a:srgbClr val="000000"/>
    <a:srgbClr val="FF9933"/>
    <a:srgbClr val="FF1D1D"/>
    <a:srgbClr val="5F6365"/>
    <a:srgbClr val="2F789D"/>
    <a:srgbClr val="FF6600"/>
    <a:srgbClr val="3F98C5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94717" autoAdjust="0"/>
  </p:normalViewPr>
  <p:slideViewPr>
    <p:cSldViewPr snapToObjects="1">
      <p:cViewPr varScale="1">
        <p:scale>
          <a:sx n="67" d="100"/>
          <a:sy n="67" d="100"/>
        </p:scale>
        <p:origin x="-13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77" d="100"/>
          <a:sy n="77" d="100"/>
        </p:scale>
        <p:origin x="-217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EC9EF-2411-45E0-9872-BEC82962BED8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3897A-5A01-446A-BAA8-E7DD3CC726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93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F7568-BA4B-4B37-9ECA-5DBAE169FD96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B969A-9E84-4B03-9E27-FEDB5FD9B0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4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B969A-9E84-4B03-9E27-FEDB5FD9B06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B969A-9E84-4B03-9E27-FEDB5FD9B06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216025"/>
            <a:ext cx="4648200" cy="2917825"/>
          </a:xfrm>
          <a:prstGeom prst="rect">
            <a:avLst/>
          </a:prstGeom>
        </p:spPr>
        <p:txBody>
          <a:bodyPr vert="horz" lIns="0" tIns="0" rIns="0" bIns="0" anchor="b" anchorCtr="0">
            <a:normAutofit/>
          </a:bodyPr>
          <a:lstStyle>
            <a:lvl1pPr algn="l">
              <a:lnSpc>
                <a:spcPts val="6000"/>
              </a:lnSpc>
              <a:defRPr sz="6000" b="1" spc="-150" baseline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</a:t>
            </a:r>
            <a:r>
              <a:rPr lang="en-US" smtClean="0"/>
              <a:t>title styles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419600"/>
            <a:ext cx="7391400" cy="1981200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0" indent="0" algn="l">
              <a:lnSpc>
                <a:spcPts val="2800"/>
              </a:lnSpc>
              <a:buNone/>
              <a:defRPr sz="2800" spc="0" baseline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05000"/>
            <a:ext cx="7772400" cy="1500186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 marL="0" indent="0">
              <a:spcBef>
                <a:spcPts val="0"/>
              </a:spcBef>
              <a:buNone/>
              <a:defRPr sz="4000" spc="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0"/>
          </p:nvPr>
        </p:nvSpPr>
        <p:spPr>
          <a:xfrm>
            <a:off x="722313" y="3557587"/>
            <a:ext cx="7772400" cy="2843213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0" indent="0" algn="l">
              <a:lnSpc>
                <a:spcPts val="8000"/>
              </a:lnSpc>
              <a:spcBef>
                <a:spcPts val="0"/>
              </a:spcBef>
              <a:buNone/>
              <a:defRPr sz="8000" b="1" spc="-150" baseline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Column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010400" cy="1340574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>
              <a:lnSpc>
                <a:spcPts val="4200"/>
              </a:lnSpc>
              <a:defRPr sz="4000" spc="-50" baseline="0">
                <a:ln w="12700" cap="sq" cmpd="sng">
                  <a:noFill/>
                  <a:bevel/>
                </a:ln>
                <a:solidFill>
                  <a:srgbClr val="FF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133600"/>
            <a:ext cx="82296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>
              <a:lnSpc>
                <a:spcPts val="3000"/>
              </a:lnSpc>
              <a:buNone/>
              <a:defRPr sz="2800" spc="-20" baseline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insert text</a:t>
            </a:r>
          </a:p>
        </p:txBody>
      </p:sp>
    </p:spTree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Column 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267200"/>
          </a:xfrm>
          <a:prstGeom prst="rect">
            <a:avLst/>
          </a:prstGeom>
        </p:spPr>
        <p:txBody>
          <a:bodyPr vert="horz" lIns="182880">
            <a:normAutofit/>
          </a:bodyPr>
          <a:lstStyle>
            <a:lvl1pPr>
              <a:lnSpc>
                <a:spcPct val="100000"/>
              </a:lnSpc>
              <a:buClr>
                <a:srgbClr val="FF9933"/>
              </a:buClr>
              <a:defRPr sz="280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ct val="100000"/>
              </a:lnSpc>
              <a:defRPr sz="240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00000"/>
              </a:lnSpc>
              <a:defRPr sz="200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lnSpc>
                <a:spcPct val="100000"/>
              </a:lnSpc>
              <a:defRPr sz="180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lnSpc>
                <a:spcPct val="100000"/>
              </a:lnSpc>
              <a:defRPr sz="180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010400" cy="1340574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>
              <a:lnSpc>
                <a:spcPts val="4200"/>
              </a:lnSpc>
              <a:defRPr sz="4000" spc="-50" baseline="0">
                <a:ln w="12700" cap="sq" cmpd="sng">
                  <a:noFill/>
                  <a:bevel/>
                </a:ln>
                <a:solidFill>
                  <a:srgbClr val="FF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Plai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2133600"/>
            <a:ext cx="4038600" cy="4343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here to add text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2133600"/>
            <a:ext cx="4038600" cy="4343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here to add text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010400" cy="1340574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>
              <a:lnSpc>
                <a:spcPts val="4200"/>
              </a:lnSpc>
              <a:defRPr sz="4000" spc="-50" baseline="0">
                <a:ln w="12700" cap="sq" cmpd="sng">
                  <a:noFill/>
                  <a:bevel/>
                </a:ln>
                <a:solidFill>
                  <a:srgbClr val="FF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343400"/>
          </a:xfrm>
          <a:prstGeom prst="rect">
            <a:avLst/>
          </a:prstGeom>
        </p:spPr>
        <p:txBody>
          <a:bodyPr vert="horz" lIns="182880">
            <a:normAutofit/>
          </a:bodyPr>
          <a:lstStyle>
            <a:lvl1pPr>
              <a:buClr>
                <a:srgbClr val="FF9933"/>
              </a:buClr>
              <a:buFont typeface="Arial" pitchFamily="34" charset="0"/>
              <a:buChar char="•"/>
              <a:defRPr sz="2800" spc="-20" baseline="0">
                <a:latin typeface="Arial" pitchFamily="34" charset="0"/>
                <a:cs typeface="Arial" pitchFamily="34" charset="0"/>
              </a:defRPr>
            </a:lvl1pPr>
            <a:lvl2pPr>
              <a:buClr>
                <a:schemeClr val="bg1">
                  <a:lumMod val="95000"/>
                </a:schemeClr>
              </a:buClr>
              <a:defRPr sz="2400" spc="-20" baseline="0">
                <a:latin typeface="Arial" pitchFamily="34" charset="0"/>
                <a:cs typeface="Arial" pitchFamily="34" charset="0"/>
              </a:defRPr>
            </a:lvl2pPr>
            <a:lvl3pPr>
              <a:buClr>
                <a:schemeClr val="bg1">
                  <a:lumMod val="95000"/>
                </a:schemeClr>
              </a:buClr>
              <a:defRPr sz="2000" spc="-20" baseline="0">
                <a:latin typeface="Arial" pitchFamily="34" charset="0"/>
                <a:cs typeface="Arial" pitchFamily="34" charset="0"/>
              </a:defRPr>
            </a:lvl3pPr>
            <a:lvl4pPr>
              <a:buClr>
                <a:schemeClr val="bg1">
                  <a:lumMod val="95000"/>
                </a:schemeClr>
              </a:buClr>
              <a:defRPr sz="1800" spc="-20" baseline="0">
                <a:latin typeface="Arial" pitchFamily="34" charset="0"/>
                <a:cs typeface="Arial" pitchFamily="34" charset="0"/>
              </a:defRPr>
            </a:lvl4pPr>
            <a:lvl5pPr>
              <a:buClr>
                <a:schemeClr val="bg1">
                  <a:lumMod val="95000"/>
                </a:schemeClr>
              </a:buClr>
              <a:defRPr sz="1800" spc="-20" baseline="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343400"/>
          </a:xfrm>
          <a:prstGeom prst="rect">
            <a:avLst/>
          </a:prstGeom>
        </p:spPr>
        <p:txBody>
          <a:bodyPr vert="horz" lIns="182880">
            <a:normAutofit/>
          </a:bodyPr>
          <a:lstStyle>
            <a:lvl1pPr>
              <a:buClr>
                <a:srgbClr val="FF9900"/>
              </a:buClr>
              <a:defRPr sz="2800" spc="-20" baseline="0">
                <a:latin typeface="Arial" pitchFamily="34" charset="0"/>
                <a:cs typeface="Arial" pitchFamily="34" charset="0"/>
              </a:defRPr>
            </a:lvl1pPr>
            <a:lvl2pPr>
              <a:buClr>
                <a:schemeClr val="bg1">
                  <a:lumMod val="95000"/>
                </a:schemeClr>
              </a:buClr>
              <a:defRPr sz="2400" spc="-20" baseline="0">
                <a:latin typeface="Arial" pitchFamily="34" charset="0"/>
                <a:cs typeface="Arial" pitchFamily="34" charset="0"/>
              </a:defRPr>
            </a:lvl2pPr>
            <a:lvl3pPr>
              <a:buClr>
                <a:schemeClr val="bg1">
                  <a:lumMod val="95000"/>
                </a:schemeClr>
              </a:buClr>
              <a:defRPr sz="2000" spc="-20" baseline="0">
                <a:latin typeface="Arial" pitchFamily="34" charset="0"/>
                <a:cs typeface="Arial" pitchFamily="34" charset="0"/>
              </a:defRPr>
            </a:lvl3pPr>
            <a:lvl4pPr>
              <a:buClr>
                <a:schemeClr val="bg1">
                  <a:lumMod val="95000"/>
                </a:schemeClr>
              </a:buClr>
              <a:defRPr sz="1800" spc="-20" baseline="0">
                <a:latin typeface="Arial" pitchFamily="34" charset="0"/>
                <a:cs typeface="Arial" pitchFamily="34" charset="0"/>
              </a:defRPr>
            </a:lvl4pPr>
            <a:lvl5pPr>
              <a:buClr>
                <a:schemeClr val="bg1">
                  <a:lumMod val="95000"/>
                </a:schemeClr>
              </a:buClr>
              <a:defRPr sz="1800" spc="-20" baseline="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010400" cy="1340574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>
              <a:lnSpc>
                <a:spcPts val="4200"/>
              </a:lnSpc>
              <a:defRPr sz="4000" spc="-50" baseline="0">
                <a:ln w="12700" cap="sq" cmpd="sng">
                  <a:noFill/>
                  <a:bevel/>
                </a:ln>
                <a:solidFill>
                  <a:srgbClr val="FF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Bullete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4040188" cy="685800"/>
          </a:xfrm>
          <a:prstGeom prst="rect">
            <a:avLst/>
          </a:prstGeom>
        </p:spPr>
        <p:txBody>
          <a:bodyPr vert="horz" wrap="square" anchor="b">
            <a:normAutofit/>
          </a:bodyPr>
          <a:lstStyle>
            <a:lvl1pPr marL="0" indent="0">
              <a:lnSpc>
                <a:spcPts val="2600"/>
              </a:lnSpc>
              <a:buNone/>
              <a:defRPr sz="2600" b="0" u="none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19400"/>
            <a:ext cx="4040188" cy="3733800"/>
          </a:xfrm>
          <a:prstGeom prst="rect">
            <a:avLst/>
          </a:prstGeom>
        </p:spPr>
        <p:txBody>
          <a:bodyPr vert="horz" lIns="182880">
            <a:normAutofit/>
          </a:bodyPr>
          <a:lstStyle>
            <a:lvl1pPr>
              <a:buClr>
                <a:srgbClr val="FF9900"/>
              </a:buCl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19400"/>
            <a:ext cx="4041775" cy="3733800"/>
          </a:xfrm>
          <a:prstGeom prst="rect">
            <a:avLst/>
          </a:prstGeom>
        </p:spPr>
        <p:txBody>
          <a:bodyPr vert="horz" lIns="182880" anchor="t" anchorCtr="0">
            <a:normAutofit/>
          </a:bodyPr>
          <a:lstStyle>
            <a:lvl1pPr>
              <a:buClr>
                <a:srgbClr val="FF9900"/>
              </a:buCl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2"/>
          <p:cNvSpPr>
            <a:spLocks noGrp="1"/>
          </p:cNvSpPr>
          <p:nvPr>
            <p:ph type="body" idx="10"/>
          </p:nvPr>
        </p:nvSpPr>
        <p:spPr>
          <a:xfrm>
            <a:off x="4646612" y="2133600"/>
            <a:ext cx="4040188" cy="685800"/>
          </a:xfrm>
          <a:prstGeom prst="rect">
            <a:avLst/>
          </a:prstGeom>
        </p:spPr>
        <p:txBody>
          <a:bodyPr vert="horz" wrap="square" anchor="b">
            <a:normAutofit/>
          </a:bodyPr>
          <a:lstStyle>
            <a:lvl1pPr marL="0" indent="0">
              <a:lnSpc>
                <a:spcPts val="2600"/>
              </a:lnSpc>
              <a:buNone/>
              <a:defRPr sz="2600" b="0" u="none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010400" cy="1340574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>
              <a:lnSpc>
                <a:spcPts val="4200"/>
              </a:lnSpc>
              <a:defRPr sz="4000" spc="-50" baseline="0">
                <a:ln w="12700" cap="sq" cmpd="sng">
                  <a:noFill/>
                  <a:bevel/>
                </a:ln>
                <a:solidFill>
                  <a:srgbClr val="FF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00600"/>
            <a:ext cx="7772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612775"/>
            <a:ext cx="6858000" cy="4114800"/>
          </a:xfrm>
          <a:prstGeom prst="rect">
            <a:avLst/>
          </a:prstGeom>
          <a:effectLst>
            <a:outerShdw blurRad="50800" dist="38100" dir="2700000" algn="tl" rotWithShape="0">
              <a:prstClr val="black"/>
            </a:outerShdw>
          </a:effectLst>
        </p:spPr>
        <p:txBody>
          <a:bodyPr vert="horz"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367338"/>
            <a:ext cx="7772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4" r:id="rId3"/>
    <p:sldLayoutId id="2147483650" r:id="rId4"/>
    <p:sldLayoutId id="2147483652" r:id="rId5"/>
    <p:sldLayoutId id="2147483658" r:id="rId6"/>
    <p:sldLayoutId id="2147483653" r:id="rId7"/>
    <p:sldLayoutId id="2147483657" r:id="rId8"/>
    <p:sldLayoutId id="2147483655" r:id="rId9"/>
  </p:sldLayoutIdLst>
  <p:transition>
    <p:pull dir="r"/>
  </p:transition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0"/>
            <a:ext cx="5867400" cy="21336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US" sz="4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Shelter and Settlements Working Group</a:t>
            </a:r>
            <a:endParaRPr lang="en-US" sz="48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28600" y="3886200"/>
            <a:ext cx="8305800" cy="2514600"/>
          </a:xfrm>
        </p:spPr>
        <p:txBody>
          <a:bodyPr>
            <a:normAutofit/>
          </a:bodyPr>
          <a:lstStyle/>
          <a:p>
            <a:pPr algn="ctr"/>
            <a:endParaRPr lang="en-US" sz="2400" b="1" dirty="0" smtClean="0">
              <a:solidFill>
                <a:srgbClr val="000000"/>
              </a:solidFill>
              <a:latin typeface="+mn-lt"/>
            </a:endParaRPr>
          </a:p>
          <a:p>
            <a:pPr algn="ctr">
              <a:lnSpc>
                <a:spcPct val="110000"/>
              </a:lnSpc>
            </a:pPr>
            <a:endParaRPr lang="en-US" sz="1100" b="1" dirty="0" smtClean="0">
              <a:solidFill>
                <a:srgbClr val="000000"/>
              </a:solidFill>
              <a:latin typeface="+mn-lt"/>
            </a:endParaRPr>
          </a:p>
          <a:p>
            <a:pPr algn="ctr"/>
            <a:r>
              <a:rPr lang="en-US" sz="18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Co-Chairs</a:t>
            </a:r>
          </a:p>
          <a:p>
            <a:pPr>
              <a:lnSpc>
                <a:spcPct val="100000"/>
              </a:lnSpc>
            </a:pPr>
            <a:r>
              <a:rPr lang="en-US" sz="23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Mario Flores							Sohini Sarkar		</a:t>
            </a:r>
          </a:p>
          <a:p>
            <a:pPr>
              <a:lnSpc>
                <a:spcPct val="100000"/>
              </a:lnSpc>
            </a:pPr>
            <a:r>
              <a:rPr lang="en-US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Habitat for Humanity International			International Relief and Development (IRD)</a:t>
            </a:r>
          </a:p>
          <a:p>
            <a:pPr>
              <a:lnSpc>
                <a:spcPct val="100000"/>
              </a:lnSpc>
            </a:pPr>
            <a:r>
              <a:rPr lang="en-US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mflores@habitat.org						ssarkar@chfinternational.org</a:t>
            </a:r>
            <a:endParaRPr lang="en-US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txBody>
          <a:bodyPr>
            <a:normAutofit/>
          </a:bodyPr>
          <a:lstStyle/>
          <a:p>
            <a:pPr marL="457200" lvl="0" indent="57150">
              <a:lnSpc>
                <a:spcPct val="120000"/>
              </a:lnSpc>
            </a:pPr>
            <a:endParaRPr lang="en-US" sz="1800" b="1" cap="all" dirty="0" smtClean="0">
              <a:solidFill>
                <a:srgbClr val="3F98C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457200" lvl="0" indent="57150">
              <a:lnSpc>
                <a:spcPct val="100000"/>
              </a:lnSpc>
            </a:pPr>
            <a:r>
              <a:rPr lang="en-US" sz="2400" b="1" cap="all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Activities from Last </a:t>
            </a:r>
            <a:r>
              <a:rPr lang="en-US" sz="2400" b="1" cap="all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Year ……….</a:t>
            </a:r>
            <a:endParaRPr lang="en-US" sz="2400" b="1" cap="all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457200" lvl="0" indent="57150">
              <a:lnSpc>
                <a:spcPct val="100000"/>
              </a:lnSpc>
            </a:pPr>
            <a:endParaRPr lang="en-US" sz="1800" b="1" cap="all" dirty="0" smtClean="0">
              <a:solidFill>
                <a:srgbClr val="3F98C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457200" lvl="0" indent="57150">
              <a:lnSpc>
                <a:spcPct val="100000"/>
              </a:lnSpc>
              <a:buFont typeface="+mj-lt"/>
              <a:buAutoNum type="alphaUcPeriod"/>
            </a:pPr>
            <a:r>
              <a:rPr lang="en-US" sz="1800" b="1" cap="all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Strengthen the lateral network</a:t>
            </a:r>
          </a:p>
          <a:p>
            <a:pPr marL="10287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FF8409"/>
                </a:solidFill>
              </a:rPr>
              <a:t>Improving the engagement of shelter stakeholders</a:t>
            </a:r>
          </a:p>
          <a:p>
            <a:pPr marL="10287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FF8409"/>
                </a:solidFill>
              </a:rPr>
              <a:t>Improving member engagement in GSC</a:t>
            </a:r>
          </a:p>
          <a:p>
            <a:pPr marL="10287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FF8409"/>
                </a:solidFill>
              </a:rPr>
              <a:t>Representing members via the SAG</a:t>
            </a:r>
          </a:p>
          <a:p>
            <a:pPr marL="457200" indent="57150">
              <a:lnSpc>
                <a:spcPct val="100000"/>
              </a:lnSpc>
            </a:pPr>
            <a:r>
              <a:rPr lang="en-US" sz="1800" dirty="0" smtClean="0"/>
              <a:t> </a:t>
            </a:r>
          </a:p>
          <a:p>
            <a:pPr marL="742950" indent="-285750">
              <a:lnSpc>
                <a:spcPct val="100000"/>
              </a:lnSpc>
            </a:pPr>
            <a:r>
              <a:rPr lang="en-US" sz="1800" b="1" cap="all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B.  Improve member knowledge and practices </a:t>
            </a:r>
          </a:p>
          <a:p>
            <a:pPr marL="102870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FF8409"/>
                </a:solidFill>
              </a:rPr>
              <a:t>Promote and broaden the response to address settlements, DRR and cross-cutting issues</a:t>
            </a:r>
          </a:p>
          <a:p>
            <a:pPr marL="457200" indent="57150">
              <a:lnSpc>
                <a:spcPct val="100000"/>
              </a:lnSpc>
            </a:pPr>
            <a:r>
              <a:rPr lang="en-US" sz="1800" dirty="0" smtClean="0"/>
              <a:t> </a:t>
            </a:r>
          </a:p>
          <a:p>
            <a:pPr marL="457200" lvl="0">
              <a:lnSpc>
                <a:spcPct val="100000"/>
              </a:lnSpc>
            </a:pPr>
            <a:r>
              <a:rPr lang="en-US" sz="1800" b="1" cap="all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C.  Advance and promote collective advocacy</a:t>
            </a:r>
          </a:p>
          <a:p>
            <a:pPr marL="10287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FF8409"/>
                </a:solidFill>
              </a:rPr>
              <a:t>Represent and engage in key events</a:t>
            </a:r>
          </a:p>
          <a:p>
            <a:pPr marL="10287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FF8409"/>
                </a:solidFill>
              </a:rPr>
              <a:t>S&amp;S Fellowships</a:t>
            </a:r>
          </a:p>
          <a:p>
            <a:pPr marL="457200" indent="57150">
              <a:lnSpc>
                <a:spcPct val="100000"/>
              </a:lnSpc>
            </a:pPr>
            <a:r>
              <a:rPr lang="en-US" sz="1800" dirty="0" smtClean="0"/>
              <a:t> </a:t>
            </a:r>
          </a:p>
          <a:p>
            <a:pPr marL="742950" indent="-285750">
              <a:lnSpc>
                <a:spcPct val="100000"/>
              </a:lnSpc>
            </a:pPr>
            <a:r>
              <a:rPr lang="en-US" sz="1800" b="1" cap="all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D.  Improve the understanding of the S&amp;S Sector (</a:t>
            </a:r>
            <a:r>
              <a:rPr lang="en-US" sz="1200" b="1" cap="all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among senior humanitarian managers and non-shelter practitioners)</a:t>
            </a:r>
          </a:p>
          <a:p>
            <a:pPr marL="102870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FF8409"/>
                </a:solidFill>
              </a:rPr>
              <a:t>One-day S&amp;S training on </a:t>
            </a:r>
            <a:r>
              <a:rPr lang="en-US" sz="1600" b="1" dirty="0" smtClean="0">
                <a:solidFill>
                  <a:srgbClr val="FF8409"/>
                </a:solidFill>
              </a:rPr>
              <a:t>Sector Overview </a:t>
            </a:r>
            <a:r>
              <a:rPr lang="en-US" sz="1600" b="1" dirty="0" smtClean="0">
                <a:solidFill>
                  <a:srgbClr val="FF8409"/>
                </a:solidFill>
              </a:rPr>
              <a:t>and Trends</a:t>
            </a:r>
          </a:p>
          <a:p>
            <a:pPr marL="1028700" indent="-228600">
              <a:lnSpc>
                <a:spcPct val="100000"/>
              </a:lnSpc>
            </a:pPr>
            <a:r>
              <a:rPr lang="en-US" sz="1600" b="1" dirty="0" smtClean="0">
                <a:solidFill>
                  <a:srgbClr val="FF8409"/>
                </a:solidFill>
              </a:rPr>
              <a:t>	(Available </a:t>
            </a:r>
            <a:r>
              <a:rPr lang="en-US" sz="1600" b="1" dirty="0" smtClean="0">
                <a:solidFill>
                  <a:srgbClr val="FF8409"/>
                </a:solidFill>
              </a:rPr>
              <a:t>soon as an online </a:t>
            </a:r>
            <a:r>
              <a:rPr lang="en-US" sz="1600" b="1" dirty="0" smtClean="0">
                <a:solidFill>
                  <a:srgbClr val="FF8409"/>
                </a:solidFill>
              </a:rPr>
              <a:t>module)</a:t>
            </a:r>
            <a:endParaRPr lang="en-US" sz="1600" b="1" dirty="0" smtClean="0">
              <a:solidFill>
                <a:srgbClr val="FF8409"/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txBody>
          <a:bodyPr>
            <a:normAutofit/>
          </a:bodyPr>
          <a:lstStyle/>
          <a:p>
            <a:pPr marL="457200" lvl="0" indent="57150">
              <a:lnSpc>
                <a:spcPct val="120000"/>
              </a:lnSpc>
            </a:pPr>
            <a:endParaRPr lang="en-US" sz="1800" b="1" cap="all" dirty="0" smtClean="0">
              <a:solidFill>
                <a:srgbClr val="3F98C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457200" lvl="0" indent="57150">
              <a:lnSpc>
                <a:spcPct val="100000"/>
              </a:lnSpc>
            </a:pPr>
            <a:r>
              <a:rPr lang="en-US" sz="2400" b="1" cap="all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Activities Planned </a:t>
            </a:r>
            <a:r>
              <a:rPr lang="en-US" sz="2400" b="1" cap="all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(2014/15)</a:t>
            </a:r>
            <a:endParaRPr lang="en-US" sz="2400" b="1" cap="all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457200" lvl="0" indent="57150">
              <a:lnSpc>
                <a:spcPct val="100000"/>
              </a:lnSpc>
            </a:pPr>
            <a:endParaRPr lang="en-US" sz="1800" b="1" cap="all" dirty="0" smtClean="0">
              <a:solidFill>
                <a:srgbClr val="3F98C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457200" lvl="0" indent="57150">
              <a:lnSpc>
                <a:spcPct val="100000"/>
              </a:lnSpc>
              <a:buFont typeface="+mj-lt"/>
              <a:buAutoNum type="alphaUcPeriod"/>
            </a:pPr>
            <a:r>
              <a:rPr lang="en-US" sz="1800" b="1" cap="all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Global S&amp;S Roundtable</a:t>
            </a:r>
          </a:p>
          <a:p>
            <a:pPr marL="10287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FF8409"/>
                </a:solidFill>
              </a:rPr>
              <a:t>Bringing donors, NGOs, Academics and other sectors for a frank discussion</a:t>
            </a:r>
          </a:p>
          <a:p>
            <a:pPr marL="10287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FF8409"/>
                </a:solidFill>
              </a:rPr>
              <a:t>Identifying sector trends from </a:t>
            </a:r>
            <a:r>
              <a:rPr lang="en-US" sz="1600" b="1" dirty="0" smtClean="0">
                <a:solidFill>
                  <a:srgbClr val="FF8409"/>
                </a:solidFill>
              </a:rPr>
              <a:t>perspectives of different actors</a:t>
            </a:r>
            <a:endParaRPr lang="en-US" sz="1600" b="1" dirty="0" smtClean="0">
              <a:solidFill>
                <a:srgbClr val="FF8409"/>
              </a:solidFill>
            </a:endParaRPr>
          </a:p>
          <a:p>
            <a:pPr marL="10287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FF8409"/>
                </a:solidFill>
              </a:rPr>
              <a:t>Addressing DRR, Urban, preparedness concerns</a:t>
            </a:r>
          </a:p>
          <a:p>
            <a:pPr marL="10287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FF8409"/>
                </a:solidFill>
              </a:rPr>
              <a:t>Addressing long-term funding challenges </a:t>
            </a:r>
          </a:p>
          <a:p>
            <a:pPr marL="457200" indent="57150">
              <a:lnSpc>
                <a:spcPct val="100000"/>
              </a:lnSpc>
            </a:pPr>
            <a:r>
              <a:rPr lang="en-US" sz="1800" dirty="0" smtClean="0"/>
              <a:t> </a:t>
            </a:r>
          </a:p>
          <a:p>
            <a:pPr marL="800100" indent="-342900">
              <a:lnSpc>
                <a:spcPct val="100000"/>
              </a:lnSpc>
              <a:buAutoNum type="alphaUcPeriod" startAt="2"/>
            </a:pPr>
            <a:r>
              <a:rPr lang="en-US" sz="1800" b="1" cap="all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Work more closely with Urban and DRR practitioners / Organizations</a:t>
            </a:r>
          </a:p>
          <a:p>
            <a:pPr marL="457200" indent="57150">
              <a:lnSpc>
                <a:spcPct val="100000"/>
              </a:lnSpc>
            </a:pPr>
            <a:r>
              <a:rPr lang="en-US" sz="1800" dirty="0" smtClean="0"/>
              <a:t> </a:t>
            </a:r>
          </a:p>
          <a:p>
            <a:pPr marL="800100" lvl="0" indent="-342900">
              <a:lnSpc>
                <a:spcPct val="100000"/>
              </a:lnSpc>
              <a:buAutoNum type="alphaUcPeriod" startAt="3"/>
            </a:pPr>
            <a:r>
              <a:rPr lang="en-US" sz="1800" b="1" cap="all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Increased focus on crises and displacement challenges</a:t>
            </a:r>
          </a:p>
          <a:p>
            <a:pPr marL="800100" lvl="0" indent="-342900">
              <a:lnSpc>
                <a:spcPct val="100000"/>
              </a:lnSpc>
              <a:buAutoNum type="alphaUcPeriod" startAt="3"/>
            </a:pPr>
            <a:endParaRPr lang="en-US" sz="1800" b="1" cap="all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457200" lvl="0">
              <a:lnSpc>
                <a:spcPct val="100000"/>
              </a:lnSpc>
            </a:pPr>
            <a:endParaRPr lang="en-US" sz="1800" b="1" cap="all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914400" lvl="0" indent="-228600">
              <a:lnSpc>
                <a:spcPct val="100000"/>
              </a:lnSpc>
              <a:buFont typeface="Arial" pitchFamily="34" charset="0"/>
              <a:buChar char="•"/>
            </a:pPr>
            <a:endParaRPr lang="en-US" sz="1600" dirty="0" smtClean="0">
              <a:solidFill>
                <a:srgbClr val="FF8409"/>
              </a:solidFill>
            </a:endParaRPr>
          </a:p>
          <a:p>
            <a:pPr marL="457200" indent="57150">
              <a:lnSpc>
                <a:spcPct val="100000"/>
              </a:lnSpc>
            </a:pPr>
            <a:r>
              <a:rPr lang="en-US" sz="1800" dirty="0" smtClean="0"/>
              <a:t> </a:t>
            </a:r>
            <a:r>
              <a:rPr lang="en-US" sz="1800" dirty="0" smtClean="0"/>
              <a:t>Questions / Comments: 	Hilmi</a:t>
            </a:r>
          </a:p>
          <a:p>
            <a:pPr marL="457200" indent="57150">
              <a:lnSpc>
                <a:spcPct val="100000"/>
              </a:lnSpc>
            </a:pPr>
            <a:r>
              <a:rPr lang="en-US" sz="1800" dirty="0"/>
              <a:t>	</a:t>
            </a:r>
            <a:r>
              <a:rPr lang="en-US" sz="1800" dirty="0" smtClean="0"/>
              <a:t>					</a:t>
            </a:r>
            <a:r>
              <a:rPr lang="en-US" sz="1800" dirty="0" smtClean="0">
                <a:solidFill>
                  <a:schemeClr val="bg1"/>
                </a:solidFill>
              </a:rPr>
              <a:t>mhilmi@interaction.org  or </a:t>
            </a:r>
          </a:p>
          <a:p>
            <a:pPr marL="457200" indent="57150">
              <a:lnSpc>
                <a:spcPct val="100000"/>
              </a:lnSpc>
            </a:pPr>
            <a:r>
              <a:rPr lang="en-US" sz="1800" dirty="0">
                <a:solidFill>
                  <a:schemeClr val="bg1"/>
                </a:solidFill>
              </a:rPr>
              <a:t>	</a:t>
            </a:r>
            <a:r>
              <a:rPr lang="en-US" sz="1800" dirty="0" smtClean="0">
                <a:solidFill>
                  <a:schemeClr val="bg1"/>
                </a:solidFill>
              </a:rPr>
              <a:t>					</a:t>
            </a:r>
            <a:r>
              <a:rPr lang="en-US" sz="1800" dirty="0" smtClean="0"/>
              <a:t>shelter@interaction.org</a:t>
            </a:r>
          </a:p>
          <a:p>
            <a:pPr marL="457200" indent="57150">
              <a:lnSpc>
                <a:spcPct val="100000"/>
              </a:lnSpc>
            </a:pPr>
            <a:endParaRPr lang="en-US" sz="1800" dirty="0" smtClean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Action PowerPoint Presentation_rev012711_example">
  <a:themeElements>
    <a:clrScheme name="InterAction3">
      <a:dk1>
        <a:srgbClr val="FFFFFF"/>
      </a:dk1>
      <a:lt1>
        <a:sysClr val="window" lastClr="FFFFFF"/>
      </a:lt1>
      <a:dk2>
        <a:srgbClr val="C2BDB6"/>
      </a:dk2>
      <a:lt2>
        <a:srgbClr val="B6C3D6"/>
      </a:lt2>
      <a:accent1>
        <a:srgbClr val="575A5C"/>
      </a:accent1>
      <a:accent2>
        <a:srgbClr val="B45317"/>
      </a:accent2>
      <a:accent3>
        <a:srgbClr val="2B6C8E"/>
      </a:accent3>
      <a:accent4>
        <a:srgbClr val="824F1C"/>
      </a:accent4>
      <a:accent5>
        <a:srgbClr val="511818"/>
      </a:accent5>
      <a:accent6>
        <a:srgbClr val="553876"/>
      </a:accent6>
      <a:hlink>
        <a:srgbClr val="9C1371"/>
      </a:hlink>
      <a:folHlink>
        <a:srgbClr val="9C677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InterAction PowerPoint Presentation_rev012711_example</Template>
  <TotalTime>236</TotalTime>
  <Words>75</Words>
  <Application>Microsoft Office PowerPoint</Application>
  <PresentationFormat>On-screen Show (4:3)</PresentationFormat>
  <Paragraphs>45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InterAction PowerPoint Presentation_rev012711_example</vt:lpstr>
      <vt:lpstr>Shelter and Settlements Working Group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 Goes Here</dc:title>
  <dc:creator>System Administrator</dc:creator>
  <cp:lastModifiedBy>Hilmi, Mohamed</cp:lastModifiedBy>
  <cp:revision>31</cp:revision>
  <dcterms:created xsi:type="dcterms:W3CDTF">2012-10-21T12:24:23Z</dcterms:created>
  <dcterms:modified xsi:type="dcterms:W3CDTF">2014-03-12T01:32:38Z</dcterms:modified>
</cp:coreProperties>
</file>